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3.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0" r:id="rId4"/>
  </p:sldMasterIdLst>
  <p:notesMasterIdLst>
    <p:notesMasterId r:id="rId38"/>
  </p:notesMasterIdLst>
  <p:handoutMasterIdLst>
    <p:handoutMasterId r:id="rId39"/>
  </p:handoutMasterIdLst>
  <p:sldIdLst>
    <p:sldId id="305" r:id="rId5"/>
    <p:sldId id="257" r:id="rId6"/>
    <p:sldId id="303" r:id="rId7"/>
    <p:sldId id="296" r:id="rId8"/>
    <p:sldId id="279" r:id="rId9"/>
    <p:sldId id="307" r:id="rId10"/>
    <p:sldId id="309" r:id="rId11"/>
    <p:sldId id="286" r:id="rId12"/>
    <p:sldId id="293" r:id="rId13"/>
    <p:sldId id="294" r:id="rId14"/>
    <p:sldId id="275" r:id="rId15"/>
    <p:sldId id="277" r:id="rId16"/>
    <p:sldId id="270" r:id="rId17"/>
    <p:sldId id="271" r:id="rId18"/>
    <p:sldId id="272" r:id="rId19"/>
    <p:sldId id="278" r:id="rId20"/>
    <p:sldId id="265" r:id="rId21"/>
    <p:sldId id="295" r:id="rId22"/>
    <p:sldId id="297" r:id="rId23"/>
    <p:sldId id="298" r:id="rId24"/>
    <p:sldId id="300" r:id="rId25"/>
    <p:sldId id="299" r:id="rId26"/>
    <p:sldId id="301" r:id="rId27"/>
    <p:sldId id="274" r:id="rId28"/>
    <p:sldId id="281" r:id="rId29"/>
    <p:sldId id="285" r:id="rId30"/>
    <p:sldId id="282" r:id="rId31"/>
    <p:sldId id="283" r:id="rId32"/>
    <p:sldId id="284" r:id="rId33"/>
    <p:sldId id="310" r:id="rId34"/>
    <p:sldId id="290" r:id="rId35"/>
    <p:sldId id="291" r:id="rId36"/>
    <p:sldId id="30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6" userDrawn="1">
          <p15:clr>
            <a:srgbClr val="A4A3A4"/>
          </p15:clr>
        </p15:guide>
        <p15:guide id="2" pos="3840" userDrawn="1">
          <p15:clr>
            <a:srgbClr val="A4A3A4"/>
          </p15:clr>
        </p15:guide>
        <p15:guide id="3" pos="7584" userDrawn="1">
          <p15:clr>
            <a:srgbClr val="A4A3A4"/>
          </p15:clr>
        </p15:guide>
        <p15:guide id="4" pos="128" userDrawn="1">
          <p15:clr>
            <a:srgbClr val="A4A3A4"/>
          </p15:clr>
        </p15:guide>
        <p15:guide id="5"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7F3B"/>
    <a:srgbClr val="339966"/>
    <a:srgbClr val="FCA114"/>
    <a:srgbClr val="2EC9FF"/>
    <a:srgbClr val="80E6FF"/>
    <a:srgbClr val="FCC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C7F6B-32BA-4BB3-8ADA-A9F2038B425E}" vWet="2" dt="2023-04-02T10:00:46.337"/>
    <p1510:client id="{684470AF-FFB2-ED48-9C2C-1DD295C033A1}" v="10725" dt="2023-04-02T10:05:37.924"/>
    <p1510:client id="{A73DEA8D-86D2-9642-B9FE-6B3BCE12569C}" v="60" dt="2023-04-02T01:51:03.999"/>
    <p1510:client id="{CBC3EC60-2E0E-83B9-024D-CA93E07156CF}" v="124" dt="2023-04-01T12:12:50.892"/>
    <p1510:client id="{D741C9BF-253A-2896-C737-64D87F49B45B}" v="168" dt="2023-04-01T13:53:50.763"/>
    <p1510:client id="{DB906C01-B7D3-2648-8E24-48BDB23333CB}" v="2609" dt="2023-04-01T15:05:39.912"/>
    <p1510:client id="{ED330A3D-A4E5-AE42-B2AF-B6A28214E94B}" vWet="2" dt="2023-04-02T07:18:06.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7"/>
    <p:restoredTop sz="94650"/>
  </p:normalViewPr>
  <p:slideViewPr>
    <p:cSldViewPr snapToGrid="0">
      <p:cViewPr>
        <p:scale>
          <a:sx n="74" d="100"/>
          <a:sy n="74" d="100"/>
        </p:scale>
        <p:origin x="2176" y="1168"/>
      </p:cViewPr>
      <p:guideLst>
        <p:guide orient="horz" pos="1896"/>
        <p:guide pos="3840"/>
        <p:guide pos="7584"/>
        <p:guide pos="128"/>
        <p:guide orient="horz" pos="412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1" Type="http://schemas.openxmlformats.org/officeDocument/2006/relationships/oleObject" Target="file:////Users\meileangly\Downloads\Charting%20Excel%20Export%20-%20Mar%2022nd%202023%202_15_20%20pm.xls"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60389737248222"/>
          <c:y val="0.11117928660229517"/>
          <c:w val="0.62955843527798971"/>
          <c:h val="0.75501675177175465"/>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94-8C48-857F-44395477A55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94-8C48-857F-44395477A55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94-8C48-857F-44395477A55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94-8C48-857F-44395477A559}"/>
              </c:ext>
            </c:extLst>
          </c:dPt>
          <c:dLbls>
            <c:dLbl>
              <c:idx val="0"/>
              <c:layout>
                <c:manualLayout>
                  <c:x val="0.12814718349954465"/>
                  <c:y val="1.27431866595892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E94-8C48-857F-44395477A559}"/>
                </c:ext>
              </c:extLst>
            </c:dLbl>
            <c:dLbl>
              <c:idx val="1"/>
              <c:layout>
                <c:manualLayout>
                  <c:x val="-6.1638256866648783E-2"/>
                  <c:y val="0.132030451199113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E94-8C48-857F-44395477A559}"/>
                </c:ext>
              </c:extLst>
            </c:dLbl>
            <c:dLbl>
              <c:idx val="2"/>
              <c:layout>
                <c:manualLayout>
                  <c:x val="-7.8265802275823901E-2"/>
                  <c:y val="-9.55738999469201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E94-8C48-857F-44395477A559}"/>
                </c:ext>
              </c:extLst>
            </c:dLbl>
            <c:dLbl>
              <c:idx val="3"/>
              <c:layout>
                <c:manualLayout>
                  <c:x val="0.26715022445684533"/>
                  <c:y val="-2.81168154053581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E94-8C48-857F-44395477A559}"/>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East Asia &amp; Pacific</c:v>
                </c:pt>
                <c:pt idx="1">
                  <c:v>Australia</c:v>
                </c:pt>
                <c:pt idx="2">
                  <c:v>LAMEA</c:v>
                </c:pt>
                <c:pt idx="3">
                  <c:v>Gold</c:v>
                </c:pt>
              </c:strCache>
            </c:strRef>
          </c:cat>
          <c:val>
            <c:numRef>
              <c:f>Sheet1!$B$2:$B$5</c:f>
              <c:numCache>
                <c:formatCode>0%</c:formatCode>
                <c:ptCount val="4"/>
                <c:pt idx="0">
                  <c:v>0.55000000000000004</c:v>
                </c:pt>
                <c:pt idx="1">
                  <c:v>0.3</c:v>
                </c:pt>
                <c:pt idx="2">
                  <c:v>0.12</c:v>
                </c:pt>
                <c:pt idx="3">
                  <c:v>0.03</c:v>
                </c:pt>
              </c:numCache>
            </c:numRef>
          </c:val>
          <c:extLst>
            <c:ext xmlns:c16="http://schemas.microsoft.com/office/drawing/2014/chart" uri="{C3380CC4-5D6E-409C-BE32-E72D297353CC}">
              <c16:uniqueId val="{00000006-3E94-8C48-857F-44395477A55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circle"/>
            <c:size val="5"/>
            <c:spPr>
              <a:solidFill>
                <a:schemeClr val="accent1"/>
              </a:solidFill>
              <a:ln w="9525">
                <a:solidFill>
                  <a:schemeClr val="accent1"/>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49-7F48-B0E6-A1C17762E460}"/>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649-7F48-B0E6-A1C17762E460}"/>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49-7F48-B0E6-A1C17762E460}"/>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649-7F48-B0E6-A1C17762E460}"/>
                </c:ext>
              </c:extLst>
            </c:dLbl>
            <c:dLbl>
              <c:idx val="5"/>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49-7F48-B0E6-A1C17762E460}"/>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649-7F48-B0E6-A1C17762E460}"/>
                </c:ext>
              </c:extLst>
            </c:dLbl>
            <c:dLbl>
              <c:idx val="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649-7F48-B0E6-A1C17762E460}"/>
                </c:ext>
              </c:extLst>
            </c:dLbl>
            <c:numFmt formatCode="##%;\(##%\)"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0.00%</c:formatCode>
                <c:ptCount val="9"/>
                <c:pt idx="0">
                  <c:v>0.19400000000000001</c:v>
                </c:pt>
                <c:pt idx="1">
                  <c:v>-0.13400000000000001</c:v>
                </c:pt>
                <c:pt idx="2">
                  <c:v>0.23799999999999999</c:v>
                </c:pt>
                <c:pt idx="3">
                  <c:v>0.214</c:v>
                </c:pt>
                <c:pt idx="4">
                  <c:v>0.20300000000000001</c:v>
                </c:pt>
                <c:pt idx="5">
                  <c:v>0.16900000000000001</c:v>
                </c:pt>
                <c:pt idx="6">
                  <c:v>-2.9000000000000001E-2</c:v>
                </c:pt>
                <c:pt idx="7" formatCode="0%">
                  <c:v>0.24</c:v>
                </c:pt>
                <c:pt idx="8" formatCode="0%">
                  <c:v>-0.24</c:v>
                </c:pt>
              </c:numCache>
            </c:numRef>
          </c:val>
          <c:smooth val="0"/>
          <c:extLst>
            <c:ext xmlns:c16="http://schemas.microsoft.com/office/drawing/2014/chart" uri="{C3380CC4-5D6E-409C-BE32-E72D297353CC}">
              <c16:uniqueId val="{00000000-9649-7F48-B0E6-A1C17762E460}"/>
            </c:ext>
          </c:extLst>
        </c:ser>
        <c:dLbls>
          <c:showLegendKey val="0"/>
          <c:showVal val="0"/>
          <c:showCatName val="0"/>
          <c:showSerName val="0"/>
          <c:showPercent val="0"/>
          <c:showBubbleSize val="0"/>
        </c:dLbls>
        <c:marker val="1"/>
        <c:smooth val="0"/>
        <c:axId val="1447524399"/>
        <c:axId val="1820699839"/>
      </c:lineChart>
      <c:catAx>
        <c:axId val="144752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820699839"/>
        <c:crosses val="autoZero"/>
        <c:auto val="1"/>
        <c:lblAlgn val="ctr"/>
        <c:lblOffset val="100"/>
        <c:noMultiLvlLbl val="0"/>
      </c:catAx>
      <c:valAx>
        <c:axId val="1820699839"/>
        <c:scaling>
          <c:orientation val="minMax"/>
        </c:scaling>
        <c:delete val="1"/>
        <c:axPos val="l"/>
        <c:numFmt formatCode="0.00%" sourceLinked="1"/>
        <c:majorTickMark val="none"/>
        <c:minorTickMark val="none"/>
        <c:tickLblPos val="nextTo"/>
        <c:crossAx val="1447524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70227596269146"/>
          <c:y val="7.0087526627741412E-2"/>
          <c:w val="0.3729459924036127"/>
          <c:h val="0.79188871084104029"/>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D3D0-544A-BE5F-4E61DEFE10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D0-544A-BE5F-4E61DEFE109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D3D0-544A-BE5F-4E61DEFE109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D3D0-544A-BE5F-4E61DEFE109D}"/>
              </c:ext>
            </c:extLst>
          </c:dPt>
          <c:dLbls>
            <c:dLbl>
              <c:idx val="0"/>
              <c:layout>
                <c:manualLayout>
                  <c:x val="6.9017254313578399E-2"/>
                  <c:y val="7.008752662774130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D3D0-544A-BE5F-4E61DEFE109D}"/>
                </c:ext>
              </c:extLst>
            </c:dLbl>
            <c:dLbl>
              <c:idx val="1"/>
              <c:layout>
                <c:manualLayout>
                  <c:x val="-6.9017254313578399E-2"/>
                  <c:y val="4.46011533085627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3D0-544A-BE5F-4E61DEFE109D}"/>
                </c:ext>
              </c:extLst>
            </c:dLbl>
            <c:dLbl>
              <c:idx val="2"/>
              <c:layout>
                <c:manualLayout>
                  <c:x val="-7.5018754688672168E-2"/>
                  <c:y val="-1.27431866595893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3D0-544A-BE5F-4E61DEFE109D}"/>
                </c:ext>
              </c:extLst>
            </c:dLbl>
            <c:dLbl>
              <c:idx val="3"/>
              <c:layout>
                <c:manualLayout>
                  <c:x val="-7.5018754688672223E-2"/>
                  <c:y val="-7.645911995753608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3D0-544A-BE5F-4E61DEFE109D}"/>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Iron Ore</c:v>
                </c:pt>
                <c:pt idx="1">
                  <c:v>LNG</c:v>
                </c:pt>
                <c:pt idx="2">
                  <c:v>Coal</c:v>
                </c:pt>
                <c:pt idx="3">
                  <c:v>Others</c:v>
                </c:pt>
              </c:strCache>
            </c:strRef>
          </c:cat>
          <c:val>
            <c:numRef>
              <c:f>Sheet1!$B$2:$B$5</c:f>
              <c:numCache>
                <c:formatCode>General</c:formatCode>
                <c:ptCount val="4"/>
                <c:pt idx="0">
                  <c:v>63.9</c:v>
                </c:pt>
                <c:pt idx="1">
                  <c:v>9.5500000000000007</c:v>
                </c:pt>
                <c:pt idx="2">
                  <c:v>6.34</c:v>
                </c:pt>
                <c:pt idx="3">
                  <c:v>22.209999999999994</c:v>
                </c:pt>
              </c:numCache>
            </c:numRef>
          </c:val>
          <c:extLst>
            <c:ext xmlns:c16="http://schemas.microsoft.com/office/drawing/2014/chart" uri="{C3380CC4-5D6E-409C-BE32-E72D297353CC}">
              <c16:uniqueId val="{00000000-D3D0-544A-BE5F-4E61DEFE109D}"/>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29826575209192002"/>
          <c:y val="0.85186894389814216"/>
          <c:w val="0.40346811112226871"/>
          <c:h val="9.979420255245025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30058892675925E-2"/>
          <c:y val="0"/>
          <c:w val="0.92266168904430834"/>
          <c:h val="0.7975222383350287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Sheet1!$A$2:$A$22</c:f>
              <c:numCache>
                <c:formatCode>General</c:formatCode>
                <c:ptCount val="2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numCache>
            </c:numRef>
          </c:cat>
          <c:val>
            <c:numRef>
              <c:f>Sheet1!$B$2:$B$22</c:f>
              <c:numCache>
                <c:formatCode>General</c:formatCode>
                <c:ptCount val="21"/>
                <c:pt idx="0">
                  <c:v>0</c:v>
                </c:pt>
                <c:pt idx="1">
                  <c:v>9</c:v>
                </c:pt>
                <c:pt idx="2">
                  <c:v>38</c:v>
                </c:pt>
                <c:pt idx="3">
                  <c:v>179</c:v>
                </c:pt>
                <c:pt idx="4">
                  <c:v>377</c:v>
                </c:pt>
                <c:pt idx="5">
                  <c:v>1100</c:v>
                </c:pt>
                <c:pt idx="6">
                  <c:v>2000</c:v>
                </c:pt>
                <c:pt idx="7">
                  <c:v>2100</c:v>
                </c:pt>
                <c:pt idx="8">
                  <c:v>2000</c:v>
                </c:pt>
                <c:pt idx="9">
                  <c:v>2200</c:v>
                </c:pt>
                <c:pt idx="10">
                  <c:v>2600</c:v>
                </c:pt>
                <c:pt idx="11">
                  <c:v>3700</c:v>
                </c:pt>
                <c:pt idx="12">
                  <c:v>4900</c:v>
                </c:pt>
                <c:pt idx="13">
                  <c:v>4200</c:v>
                </c:pt>
                <c:pt idx="14">
                  <c:v>3300</c:v>
                </c:pt>
                <c:pt idx="15">
                  <c:v>4200</c:v>
                </c:pt>
                <c:pt idx="16">
                  <c:v>10900</c:v>
                </c:pt>
                <c:pt idx="17">
                  <c:v>4700</c:v>
                </c:pt>
                <c:pt idx="18">
                  <c:v>2600</c:v>
                </c:pt>
                <c:pt idx="19">
                  <c:v>2700</c:v>
                </c:pt>
                <c:pt idx="20">
                  <c:v>2500</c:v>
                </c:pt>
              </c:numCache>
            </c:numRef>
          </c:val>
          <c:extLst>
            <c:ext xmlns:c16="http://schemas.microsoft.com/office/drawing/2014/chart" uri="{C3380CC4-5D6E-409C-BE32-E72D297353CC}">
              <c16:uniqueId val="{00000000-ADFD-EC4A-9F7D-DA18BFEECA09}"/>
            </c:ext>
          </c:extLst>
        </c:ser>
        <c:dLbls>
          <c:showLegendKey val="0"/>
          <c:showVal val="0"/>
          <c:showCatName val="0"/>
          <c:showSerName val="0"/>
          <c:showPercent val="0"/>
          <c:showBubbleSize val="0"/>
        </c:dLbls>
        <c:gapWidth val="100"/>
        <c:overlap val="-27"/>
        <c:axId val="1879021535"/>
        <c:axId val="1083906927"/>
      </c:barChart>
      <c:catAx>
        <c:axId val="18790215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1083906927"/>
        <c:crosses val="autoZero"/>
        <c:auto val="1"/>
        <c:lblAlgn val="ctr"/>
        <c:lblOffset val="100"/>
        <c:noMultiLvlLbl val="0"/>
      </c:catAx>
      <c:valAx>
        <c:axId val="1083906927"/>
        <c:scaling>
          <c:orientation val="minMax"/>
          <c:max val="100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1879021535"/>
        <c:crosses val="autoZero"/>
        <c:crossBetween val="between"/>
        <c:majorUnit val="2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just">
              <a:defRPr sz="1025" b="0" i="0" u="none" strike="noStrike" baseline="0">
                <a:solidFill>
                  <a:srgbClr val="000000"/>
                </a:solidFill>
                <a:latin typeface="Arial"/>
                <a:ea typeface="Arial"/>
                <a:cs typeface="Arial"/>
              </a:defRPr>
            </a:pPr>
            <a:r>
              <a:rPr lang="en-US" sz="1400">
                <a:latin typeface="Calibri" panose="020F0502020204030204" pitchFamily="34" charset="0"/>
                <a:cs typeface="Calibri" panose="020F0502020204030204" pitchFamily="34" charset="0"/>
              </a:rPr>
              <a:t>S&amp;P/ASX 200 Index (^XJO) - Index Value</a:t>
            </a:r>
          </a:p>
        </c:rich>
      </c:tx>
      <c:layout>
        <c:manualLayout>
          <c:xMode val="edge"/>
          <c:yMode val="edge"/>
          <c:x val="0.38117286680311024"/>
          <c:y val="3.1414696376766374E-2"/>
        </c:manualLayout>
      </c:layout>
      <c:overlay val="0"/>
      <c:spPr>
        <a:noFill/>
        <a:ln w="25400">
          <a:noFill/>
        </a:ln>
      </c:spPr>
    </c:title>
    <c:autoTitleDeleted val="0"/>
    <c:plotArea>
      <c:layout>
        <c:manualLayout>
          <c:layoutTarget val="inner"/>
          <c:xMode val="edge"/>
          <c:yMode val="edge"/>
          <c:x val="6.8480424552731275E-2"/>
          <c:y val="0.12823268355283771"/>
          <c:w val="0.92394223602891401"/>
          <c:h val="0.56859078421681497"/>
        </c:manualLayout>
      </c:layout>
      <c:lineChart>
        <c:grouping val="standard"/>
        <c:varyColors val="0"/>
        <c:ser>
          <c:idx val="0"/>
          <c:order val="0"/>
          <c:tx>
            <c:v>S&amp;P/ASX 200 Index (^XJO) - Index Value</c:v>
          </c:tx>
          <c:spPr>
            <a:ln w="3175">
              <a:solidFill>
                <a:srgbClr val="000000"/>
              </a:solidFill>
              <a:prstDash val="solid"/>
            </a:ln>
          </c:spPr>
          <c:marker>
            <c:symbol val="none"/>
          </c:marker>
          <c:cat>
            <c:numRef>
              <c:f>'Pane 1'!$A$37:$A$1301</c:f>
              <c:numCache>
                <c:formatCode>[$-409]mmm\-dd\-yyyy;@</c:formatCode>
                <c:ptCount val="1265"/>
                <c:pt idx="0">
                  <c:v>43181</c:v>
                </c:pt>
                <c:pt idx="1">
                  <c:v>43182</c:v>
                </c:pt>
                <c:pt idx="2">
                  <c:v>43185</c:v>
                </c:pt>
                <c:pt idx="3">
                  <c:v>43186</c:v>
                </c:pt>
                <c:pt idx="4">
                  <c:v>43187</c:v>
                </c:pt>
                <c:pt idx="5">
                  <c:v>43188</c:v>
                </c:pt>
                <c:pt idx="6">
                  <c:v>43193</c:v>
                </c:pt>
                <c:pt idx="7">
                  <c:v>43194</c:v>
                </c:pt>
                <c:pt idx="8">
                  <c:v>43195</c:v>
                </c:pt>
                <c:pt idx="9">
                  <c:v>43196</c:v>
                </c:pt>
                <c:pt idx="10">
                  <c:v>43199</c:v>
                </c:pt>
                <c:pt idx="11">
                  <c:v>43200</c:v>
                </c:pt>
                <c:pt idx="12">
                  <c:v>43201</c:v>
                </c:pt>
                <c:pt idx="13">
                  <c:v>43202</c:v>
                </c:pt>
                <c:pt idx="14">
                  <c:v>43203</c:v>
                </c:pt>
                <c:pt idx="15">
                  <c:v>43206</c:v>
                </c:pt>
                <c:pt idx="16">
                  <c:v>43207</c:v>
                </c:pt>
                <c:pt idx="17">
                  <c:v>43208</c:v>
                </c:pt>
                <c:pt idx="18">
                  <c:v>43209</c:v>
                </c:pt>
                <c:pt idx="19">
                  <c:v>43210</c:v>
                </c:pt>
                <c:pt idx="20">
                  <c:v>43213</c:v>
                </c:pt>
                <c:pt idx="21">
                  <c:v>43214</c:v>
                </c:pt>
                <c:pt idx="22">
                  <c:v>43216</c:v>
                </c:pt>
                <c:pt idx="23">
                  <c:v>43217</c:v>
                </c:pt>
                <c:pt idx="24">
                  <c:v>43220</c:v>
                </c:pt>
                <c:pt idx="25">
                  <c:v>43221</c:v>
                </c:pt>
                <c:pt idx="26">
                  <c:v>43222</c:v>
                </c:pt>
                <c:pt idx="27">
                  <c:v>43223</c:v>
                </c:pt>
                <c:pt idx="28">
                  <c:v>43224</c:v>
                </c:pt>
                <c:pt idx="29">
                  <c:v>43227</c:v>
                </c:pt>
                <c:pt idx="30">
                  <c:v>43228</c:v>
                </c:pt>
                <c:pt idx="31">
                  <c:v>43229</c:v>
                </c:pt>
                <c:pt idx="32">
                  <c:v>43230</c:v>
                </c:pt>
                <c:pt idx="33">
                  <c:v>43231</c:v>
                </c:pt>
                <c:pt idx="34">
                  <c:v>43234</c:v>
                </c:pt>
                <c:pt idx="35">
                  <c:v>43235</c:v>
                </c:pt>
                <c:pt idx="36">
                  <c:v>43236</c:v>
                </c:pt>
                <c:pt idx="37">
                  <c:v>43237</c:v>
                </c:pt>
                <c:pt idx="38">
                  <c:v>43238</c:v>
                </c:pt>
                <c:pt idx="39">
                  <c:v>43241</c:v>
                </c:pt>
                <c:pt idx="40">
                  <c:v>43242</c:v>
                </c:pt>
                <c:pt idx="41">
                  <c:v>43243</c:v>
                </c:pt>
                <c:pt idx="42">
                  <c:v>43244</c:v>
                </c:pt>
                <c:pt idx="43">
                  <c:v>43245</c:v>
                </c:pt>
                <c:pt idx="44">
                  <c:v>43248</c:v>
                </c:pt>
                <c:pt idx="45">
                  <c:v>43249</c:v>
                </c:pt>
                <c:pt idx="46">
                  <c:v>43250</c:v>
                </c:pt>
                <c:pt idx="47">
                  <c:v>43251</c:v>
                </c:pt>
                <c:pt idx="48">
                  <c:v>43252</c:v>
                </c:pt>
                <c:pt idx="49">
                  <c:v>43255</c:v>
                </c:pt>
                <c:pt idx="50">
                  <c:v>43256</c:v>
                </c:pt>
                <c:pt idx="51">
                  <c:v>43257</c:v>
                </c:pt>
                <c:pt idx="52">
                  <c:v>43258</c:v>
                </c:pt>
                <c:pt idx="53">
                  <c:v>43259</c:v>
                </c:pt>
                <c:pt idx="54">
                  <c:v>43263</c:v>
                </c:pt>
                <c:pt idx="55">
                  <c:v>43264</c:v>
                </c:pt>
                <c:pt idx="56">
                  <c:v>43265</c:v>
                </c:pt>
                <c:pt idx="57">
                  <c:v>43266</c:v>
                </c:pt>
                <c:pt idx="58">
                  <c:v>43269</c:v>
                </c:pt>
                <c:pt idx="59">
                  <c:v>43270</c:v>
                </c:pt>
                <c:pt idx="60">
                  <c:v>43271</c:v>
                </c:pt>
                <c:pt idx="61">
                  <c:v>43272</c:v>
                </c:pt>
                <c:pt idx="62">
                  <c:v>43273</c:v>
                </c:pt>
                <c:pt idx="63">
                  <c:v>43276</c:v>
                </c:pt>
                <c:pt idx="64">
                  <c:v>43277</c:v>
                </c:pt>
                <c:pt idx="65">
                  <c:v>43278</c:v>
                </c:pt>
                <c:pt idx="66">
                  <c:v>43279</c:v>
                </c:pt>
                <c:pt idx="67">
                  <c:v>43280</c:v>
                </c:pt>
                <c:pt idx="68">
                  <c:v>43283</c:v>
                </c:pt>
                <c:pt idx="69">
                  <c:v>43284</c:v>
                </c:pt>
                <c:pt idx="70">
                  <c:v>43285</c:v>
                </c:pt>
                <c:pt idx="71">
                  <c:v>43286</c:v>
                </c:pt>
                <c:pt idx="72">
                  <c:v>43287</c:v>
                </c:pt>
                <c:pt idx="73">
                  <c:v>43290</c:v>
                </c:pt>
                <c:pt idx="74">
                  <c:v>43291</c:v>
                </c:pt>
                <c:pt idx="75">
                  <c:v>43292</c:v>
                </c:pt>
                <c:pt idx="76">
                  <c:v>43293</c:v>
                </c:pt>
                <c:pt idx="77">
                  <c:v>43294</c:v>
                </c:pt>
                <c:pt idx="78">
                  <c:v>43297</c:v>
                </c:pt>
                <c:pt idx="79">
                  <c:v>43298</c:v>
                </c:pt>
                <c:pt idx="80">
                  <c:v>43299</c:v>
                </c:pt>
                <c:pt idx="81">
                  <c:v>43300</c:v>
                </c:pt>
                <c:pt idx="82">
                  <c:v>43301</c:v>
                </c:pt>
                <c:pt idx="83">
                  <c:v>43304</c:v>
                </c:pt>
                <c:pt idx="84">
                  <c:v>43305</c:v>
                </c:pt>
                <c:pt idx="85">
                  <c:v>43306</c:v>
                </c:pt>
                <c:pt idx="86">
                  <c:v>43307</c:v>
                </c:pt>
                <c:pt idx="87">
                  <c:v>43308</c:v>
                </c:pt>
                <c:pt idx="88">
                  <c:v>43311</c:v>
                </c:pt>
                <c:pt idx="89">
                  <c:v>43312</c:v>
                </c:pt>
                <c:pt idx="90">
                  <c:v>43313</c:v>
                </c:pt>
                <c:pt idx="91">
                  <c:v>43314</c:v>
                </c:pt>
                <c:pt idx="92">
                  <c:v>43315</c:v>
                </c:pt>
                <c:pt idx="93">
                  <c:v>43318</c:v>
                </c:pt>
                <c:pt idx="94">
                  <c:v>43319</c:v>
                </c:pt>
                <c:pt idx="95">
                  <c:v>43320</c:v>
                </c:pt>
                <c:pt idx="96">
                  <c:v>43321</c:v>
                </c:pt>
                <c:pt idx="97">
                  <c:v>43322</c:v>
                </c:pt>
                <c:pt idx="98">
                  <c:v>43325</c:v>
                </c:pt>
                <c:pt idx="99">
                  <c:v>43326</c:v>
                </c:pt>
                <c:pt idx="100">
                  <c:v>43327</c:v>
                </c:pt>
                <c:pt idx="101">
                  <c:v>43328</c:v>
                </c:pt>
                <c:pt idx="102">
                  <c:v>43329</c:v>
                </c:pt>
                <c:pt idx="103">
                  <c:v>43332</c:v>
                </c:pt>
                <c:pt idx="104">
                  <c:v>43333</c:v>
                </c:pt>
                <c:pt idx="105">
                  <c:v>43334</c:v>
                </c:pt>
                <c:pt idx="106">
                  <c:v>43335</c:v>
                </c:pt>
                <c:pt idx="107">
                  <c:v>43336</c:v>
                </c:pt>
                <c:pt idx="108">
                  <c:v>43339</c:v>
                </c:pt>
                <c:pt idx="109">
                  <c:v>43340</c:v>
                </c:pt>
                <c:pt idx="110">
                  <c:v>43341</c:v>
                </c:pt>
                <c:pt idx="111">
                  <c:v>43342</c:v>
                </c:pt>
                <c:pt idx="112">
                  <c:v>43343</c:v>
                </c:pt>
                <c:pt idx="113">
                  <c:v>43346</c:v>
                </c:pt>
                <c:pt idx="114">
                  <c:v>43347</c:v>
                </c:pt>
                <c:pt idx="115">
                  <c:v>43348</c:v>
                </c:pt>
                <c:pt idx="116">
                  <c:v>43349</c:v>
                </c:pt>
                <c:pt idx="117">
                  <c:v>43350</c:v>
                </c:pt>
                <c:pt idx="118">
                  <c:v>43353</c:v>
                </c:pt>
                <c:pt idx="119">
                  <c:v>43354</c:v>
                </c:pt>
                <c:pt idx="120">
                  <c:v>43355</c:v>
                </c:pt>
                <c:pt idx="121">
                  <c:v>43356</c:v>
                </c:pt>
                <c:pt idx="122">
                  <c:v>43357</c:v>
                </c:pt>
                <c:pt idx="123">
                  <c:v>43360</c:v>
                </c:pt>
                <c:pt idx="124">
                  <c:v>43361</c:v>
                </c:pt>
                <c:pt idx="125">
                  <c:v>43362</c:v>
                </c:pt>
                <c:pt idx="126">
                  <c:v>43363</c:v>
                </c:pt>
                <c:pt idx="127">
                  <c:v>43364</c:v>
                </c:pt>
                <c:pt idx="128">
                  <c:v>43367</c:v>
                </c:pt>
                <c:pt idx="129">
                  <c:v>43368</c:v>
                </c:pt>
                <c:pt idx="130">
                  <c:v>43369</c:v>
                </c:pt>
                <c:pt idx="131">
                  <c:v>43370</c:v>
                </c:pt>
                <c:pt idx="132">
                  <c:v>43371</c:v>
                </c:pt>
                <c:pt idx="133">
                  <c:v>43374</c:v>
                </c:pt>
                <c:pt idx="134">
                  <c:v>43375</c:v>
                </c:pt>
                <c:pt idx="135">
                  <c:v>43376</c:v>
                </c:pt>
                <c:pt idx="136">
                  <c:v>43377</c:v>
                </c:pt>
                <c:pt idx="137">
                  <c:v>43378</c:v>
                </c:pt>
                <c:pt idx="138">
                  <c:v>43381</c:v>
                </c:pt>
                <c:pt idx="139">
                  <c:v>43382</c:v>
                </c:pt>
                <c:pt idx="140">
                  <c:v>43383</c:v>
                </c:pt>
                <c:pt idx="141">
                  <c:v>43384</c:v>
                </c:pt>
                <c:pt idx="142">
                  <c:v>43385</c:v>
                </c:pt>
                <c:pt idx="143">
                  <c:v>43388</c:v>
                </c:pt>
                <c:pt idx="144">
                  <c:v>43389</c:v>
                </c:pt>
                <c:pt idx="145">
                  <c:v>43390</c:v>
                </c:pt>
                <c:pt idx="146">
                  <c:v>43391</c:v>
                </c:pt>
                <c:pt idx="147">
                  <c:v>43392</c:v>
                </c:pt>
                <c:pt idx="148">
                  <c:v>43395</c:v>
                </c:pt>
                <c:pt idx="149">
                  <c:v>43396</c:v>
                </c:pt>
                <c:pt idx="150">
                  <c:v>43397</c:v>
                </c:pt>
                <c:pt idx="151">
                  <c:v>43398</c:v>
                </c:pt>
                <c:pt idx="152">
                  <c:v>43399</c:v>
                </c:pt>
                <c:pt idx="153">
                  <c:v>43402</c:v>
                </c:pt>
                <c:pt idx="154">
                  <c:v>43403</c:v>
                </c:pt>
                <c:pt idx="155">
                  <c:v>43404</c:v>
                </c:pt>
                <c:pt idx="156">
                  <c:v>43405</c:v>
                </c:pt>
                <c:pt idx="157">
                  <c:v>43406</c:v>
                </c:pt>
                <c:pt idx="158">
                  <c:v>43409</c:v>
                </c:pt>
                <c:pt idx="159">
                  <c:v>43410</c:v>
                </c:pt>
                <c:pt idx="160">
                  <c:v>43411</c:v>
                </c:pt>
                <c:pt idx="161">
                  <c:v>43412</c:v>
                </c:pt>
                <c:pt idx="162">
                  <c:v>43413</c:v>
                </c:pt>
                <c:pt idx="163">
                  <c:v>43416</c:v>
                </c:pt>
                <c:pt idx="164">
                  <c:v>43417</c:v>
                </c:pt>
                <c:pt idx="165">
                  <c:v>43418</c:v>
                </c:pt>
                <c:pt idx="166">
                  <c:v>43419</c:v>
                </c:pt>
                <c:pt idx="167">
                  <c:v>43420</c:v>
                </c:pt>
                <c:pt idx="168">
                  <c:v>43423</c:v>
                </c:pt>
                <c:pt idx="169">
                  <c:v>43424</c:v>
                </c:pt>
                <c:pt idx="170">
                  <c:v>43425</c:v>
                </c:pt>
                <c:pt idx="171">
                  <c:v>43426</c:v>
                </c:pt>
                <c:pt idx="172">
                  <c:v>43427</c:v>
                </c:pt>
                <c:pt idx="173">
                  <c:v>43430</c:v>
                </c:pt>
                <c:pt idx="174">
                  <c:v>43431</c:v>
                </c:pt>
                <c:pt idx="175">
                  <c:v>43432</c:v>
                </c:pt>
                <c:pt idx="176">
                  <c:v>43433</c:v>
                </c:pt>
                <c:pt idx="177">
                  <c:v>43434</c:v>
                </c:pt>
                <c:pt idx="178">
                  <c:v>43437</c:v>
                </c:pt>
                <c:pt idx="179">
                  <c:v>43438</c:v>
                </c:pt>
                <c:pt idx="180">
                  <c:v>43439</c:v>
                </c:pt>
                <c:pt idx="181">
                  <c:v>43440</c:v>
                </c:pt>
                <c:pt idx="182">
                  <c:v>43441</c:v>
                </c:pt>
                <c:pt idx="183">
                  <c:v>43444</c:v>
                </c:pt>
                <c:pt idx="184">
                  <c:v>43445</c:v>
                </c:pt>
                <c:pt idx="185">
                  <c:v>43446</c:v>
                </c:pt>
                <c:pt idx="186">
                  <c:v>43447</c:v>
                </c:pt>
                <c:pt idx="187">
                  <c:v>43448</c:v>
                </c:pt>
                <c:pt idx="188">
                  <c:v>43451</c:v>
                </c:pt>
                <c:pt idx="189">
                  <c:v>43452</c:v>
                </c:pt>
                <c:pt idx="190">
                  <c:v>43453</c:v>
                </c:pt>
                <c:pt idx="191">
                  <c:v>43454</c:v>
                </c:pt>
                <c:pt idx="192">
                  <c:v>43455</c:v>
                </c:pt>
                <c:pt idx="193">
                  <c:v>43458</c:v>
                </c:pt>
                <c:pt idx="194">
                  <c:v>43461</c:v>
                </c:pt>
                <c:pt idx="195">
                  <c:v>43462</c:v>
                </c:pt>
                <c:pt idx="196">
                  <c:v>43465</c:v>
                </c:pt>
                <c:pt idx="197">
                  <c:v>43467</c:v>
                </c:pt>
                <c:pt idx="198">
                  <c:v>43468</c:v>
                </c:pt>
                <c:pt idx="199">
                  <c:v>43469</c:v>
                </c:pt>
                <c:pt idx="200">
                  <c:v>43472</c:v>
                </c:pt>
                <c:pt idx="201">
                  <c:v>43473</c:v>
                </c:pt>
                <c:pt idx="202">
                  <c:v>43474</c:v>
                </c:pt>
                <c:pt idx="203">
                  <c:v>43475</c:v>
                </c:pt>
                <c:pt idx="204">
                  <c:v>43476</c:v>
                </c:pt>
                <c:pt idx="205">
                  <c:v>43479</c:v>
                </c:pt>
                <c:pt idx="206">
                  <c:v>43480</c:v>
                </c:pt>
                <c:pt idx="207">
                  <c:v>43481</c:v>
                </c:pt>
                <c:pt idx="208">
                  <c:v>43482</c:v>
                </c:pt>
                <c:pt idx="209">
                  <c:v>43483</c:v>
                </c:pt>
                <c:pt idx="210">
                  <c:v>43486</c:v>
                </c:pt>
                <c:pt idx="211">
                  <c:v>43487</c:v>
                </c:pt>
                <c:pt idx="212">
                  <c:v>43488</c:v>
                </c:pt>
                <c:pt idx="213">
                  <c:v>43489</c:v>
                </c:pt>
                <c:pt idx="214">
                  <c:v>43490</c:v>
                </c:pt>
                <c:pt idx="215">
                  <c:v>43494</c:v>
                </c:pt>
                <c:pt idx="216">
                  <c:v>43495</c:v>
                </c:pt>
                <c:pt idx="217">
                  <c:v>43496</c:v>
                </c:pt>
                <c:pt idx="218">
                  <c:v>43497</c:v>
                </c:pt>
                <c:pt idx="219">
                  <c:v>43500</c:v>
                </c:pt>
                <c:pt idx="220">
                  <c:v>43501</c:v>
                </c:pt>
                <c:pt idx="221">
                  <c:v>43502</c:v>
                </c:pt>
                <c:pt idx="222">
                  <c:v>43503</c:v>
                </c:pt>
                <c:pt idx="223">
                  <c:v>43504</c:v>
                </c:pt>
                <c:pt idx="224">
                  <c:v>43507</c:v>
                </c:pt>
                <c:pt idx="225">
                  <c:v>43508</c:v>
                </c:pt>
                <c:pt idx="226">
                  <c:v>43509</c:v>
                </c:pt>
                <c:pt idx="227">
                  <c:v>43510</c:v>
                </c:pt>
                <c:pt idx="228">
                  <c:v>43511</c:v>
                </c:pt>
                <c:pt idx="229">
                  <c:v>43514</c:v>
                </c:pt>
                <c:pt idx="230">
                  <c:v>43515</c:v>
                </c:pt>
                <c:pt idx="231">
                  <c:v>43516</c:v>
                </c:pt>
                <c:pt idx="232">
                  <c:v>43517</c:v>
                </c:pt>
                <c:pt idx="233">
                  <c:v>43518</c:v>
                </c:pt>
                <c:pt idx="234">
                  <c:v>43521</c:v>
                </c:pt>
                <c:pt idx="235">
                  <c:v>43522</c:v>
                </c:pt>
                <c:pt idx="236">
                  <c:v>43523</c:v>
                </c:pt>
                <c:pt idx="237">
                  <c:v>43524</c:v>
                </c:pt>
                <c:pt idx="238">
                  <c:v>43525</c:v>
                </c:pt>
                <c:pt idx="239">
                  <c:v>43528</c:v>
                </c:pt>
                <c:pt idx="240">
                  <c:v>43529</c:v>
                </c:pt>
                <c:pt idx="241">
                  <c:v>43530</c:v>
                </c:pt>
                <c:pt idx="242">
                  <c:v>43531</c:v>
                </c:pt>
                <c:pt idx="243">
                  <c:v>43532</c:v>
                </c:pt>
                <c:pt idx="244">
                  <c:v>43535</c:v>
                </c:pt>
                <c:pt idx="245">
                  <c:v>43536</c:v>
                </c:pt>
                <c:pt idx="246">
                  <c:v>43537</c:v>
                </c:pt>
                <c:pt idx="247">
                  <c:v>43538</c:v>
                </c:pt>
                <c:pt idx="248">
                  <c:v>43539</c:v>
                </c:pt>
                <c:pt idx="249">
                  <c:v>43542</c:v>
                </c:pt>
                <c:pt idx="250">
                  <c:v>43543</c:v>
                </c:pt>
                <c:pt idx="251">
                  <c:v>43544</c:v>
                </c:pt>
                <c:pt idx="252">
                  <c:v>43545</c:v>
                </c:pt>
                <c:pt idx="253">
                  <c:v>43546</c:v>
                </c:pt>
                <c:pt idx="254">
                  <c:v>43549</c:v>
                </c:pt>
                <c:pt idx="255">
                  <c:v>43550</c:v>
                </c:pt>
                <c:pt idx="256">
                  <c:v>43551</c:v>
                </c:pt>
                <c:pt idx="257">
                  <c:v>43552</c:v>
                </c:pt>
                <c:pt idx="258">
                  <c:v>43553</c:v>
                </c:pt>
                <c:pt idx="259">
                  <c:v>43556</c:v>
                </c:pt>
                <c:pt idx="260">
                  <c:v>43557</c:v>
                </c:pt>
                <c:pt idx="261">
                  <c:v>43558</c:v>
                </c:pt>
                <c:pt idx="262">
                  <c:v>43559</c:v>
                </c:pt>
                <c:pt idx="263">
                  <c:v>43560</c:v>
                </c:pt>
                <c:pt idx="264">
                  <c:v>43563</c:v>
                </c:pt>
                <c:pt idx="265">
                  <c:v>43564</c:v>
                </c:pt>
                <c:pt idx="266">
                  <c:v>43565</c:v>
                </c:pt>
                <c:pt idx="267">
                  <c:v>43566</c:v>
                </c:pt>
                <c:pt idx="268">
                  <c:v>43567</c:v>
                </c:pt>
                <c:pt idx="269">
                  <c:v>43570</c:v>
                </c:pt>
                <c:pt idx="270">
                  <c:v>43571</c:v>
                </c:pt>
                <c:pt idx="271">
                  <c:v>43572</c:v>
                </c:pt>
                <c:pt idx="272">
                  <c:v>43573</c:v>
                </c:pt>
                <c:pt idx="273">
                  <c:v>43578</c:v>
                </c:pt>
                <c:pt idx="274">
                  <c:v>43579</c:v>
                </c:pt>
                <c:pt idx="275">
                  <c:v>43581</c:v>
                </c:pt>
                <c:pt idx="276">
                  <c:v>43584</c:v>
                </c:pt>
                <c:pt idx="277">
                  <c:v>43585</c:v>
                </c:pt>
                <c:pt idx="278">
                  <c:v>43586</c:v>
                </c:pt>
                <c:pt idx="279">
                  <c:v>43587</c:v>
                </c:pt>
                <c:pt idx="280">
                  <c:v>43588</c:v>
                </c:pt>
                <c:pt idx="281">
                  <c:v>43591</c:v>
                </c:pt>
                <c:pt idx="282">
                  <c:v>43592</c:v>
                </c:pt>
                <c:pt idx="283">
                  <c:v>43593</c:v>
                </c:pt>
                <c:pt idx="284">
                  <c:v>43594</c:v>
                </c:pt>
                <c:pt idx="285">
                  <c:v>43595</c:v>
                </c:pt>
                <c:pt idx="286">
                  <c:v>43598</c:v>
                </c:pt>
                <c:pt idx="287">
                  <c:v>43599</c:v>
                </c:pt>
                <c:pt idx="288">
                  <c:v>43600</c:v>
                </c:pt>
                <c:pt idx="289">
                  <c:v>43601</c:v>
                </c:pt>
                <c:pt idx="290">
                  <c:v>43602</c:v>
                </c:pt>
                <c:pt idx="291">
                  <c:v>43605</c:v>
                </c:pt>
                <c:pt idx="292">
                  <c:v>43606</c:v>
                </c:pt>
                <c:pt idx="293">
                  <c:v>43607</c:v>
                </c:pt>
                <c:pt idx="294">
                  <c:v>43608</c:v>
                </c:pt>
                <c:pt idx="295">
                  <c:v>43609</c:v>
                </c:pt>
                <c:pt idx="296">
                  <c:v>43612</c:v>
                </c:pt>
                <c:pt idx="297">
                  <c:v>43613</c:v>
                </c:pt>
                <c:pt idx="298">
                  <c:v>43614</c:v>
                </c:pt>
                <c:pt idx="299">
                  <c:v>43615</c:v>
                </c:pt>
                <c:pt idx="300">
                  <c:v>43616</c:v>
                </c:pt>
                <c:pt idx="301">
                  <c:v>43619</c:v>
                </c:pt>
                <c:pt idx="302">
                  <c:v>43620</c:v>
                </c:pt>
                <c:pt idx="303">
                  <c:v>43621</c:v>
                </c:pt>
                <c:pt idx="304">
                  <c:v>43622</c:v>
                </c:pt>
                <c:pt idx="305">
                  <c:v>43623</c:v>
                </c:pt>
                <c:pt idx="306">
                  <c:v>43627</c:v>
                </c:pt>
                <c:pt idx="307">
                  <c:v>43628</c:v>
                </c:pt>
                <c:pt idx="308">
                  <c:v>43629</c:v>
                </c:pt>
                <c:pt idx="309">
                  <c:v>43630</c:v>
                </c:pt>
                <c:pt idx="310">
                  <c:v>43633</c:v>
                </c:pt>
                <c:pt idx="311">
                  <c:v>43634</c:v>
                </c:pt>
                <c:pt idx="312">
                  <c:v>43635</c:v>
                </c:pt>
                <c:pt idx="313">
                  <c:v>43636</c:v>
                </c:pt>
                <c:pt idx="314">
                  <c:v>43637</c:v>
                </c:pt>
                <c:pt idx="315">
                  <c:v>43640</c:v>
                </c:pt>
                <c:pt idx="316">
                  <c:v>43641</c:v>
                </c:pt>
                <c:pt idx="317">
                  <c:v>43642</c:v>
                </c:pt>
                <c:pt idx="318">
                  <c:v>43643</c:v>
                </c:pt>
                <c:pt idx="319">
                  <c:v>43644</c:v>
                </c:pt>
                <c:pt idx="320">
                  <c:v>43647</c:v>
                </c:pt>
                <c:pt idx="321">
                  <c:v>43648</c:v>
                </c:pt>
                <c:pt idx="322">
                  <c:v>43649</c:v>
                </c:pt>
                <c:pt idx="323">
                  <c:v>43650</c:v>
                </c:pt>
                <c:pt idx="324">
                  <c:v>43651</c:v>
                </c:pt>
                <c:pt idx="325">
                  <c:v>43654</c:v>
                </c:pt>
                <c:pt idx="326">
                  <c:v>43655</c:v>
                </c:pt>
                <c:pt idx="327">
                  <c:v>43656</c:v>
                </c:pt>
                <c:pt idx="328">
                  <c:v>43657</c:v>
                </c:pt>
                <c:pt idx="329">
                  <c:v>43658</c:v>
                </c:pt>
                <c:pt idx="330">
                  <c:v>43661</c:v>
                </c:pt>
                <c:pt idx="331">
                  <c:v>43662</c:v>
                </c:pt>
                <c:pt idx="332">
                  <c:v>43663</c:v>
                </c:pt>
                <c:pt idx="333">
                  <c:v>43664</c:v>
                </c:pt>
                <c:pt idx="334">
                  <c:v>43665</c:v>
                </c:pt>
                <c:pt idx="335">
                  <c:v>43668</c:v>
                </c:pt>
                <c:pt idx="336">
                  <c:v>43669</c:v>
                </c:pt>
                <c:pt idx="337">
                  <c:v>43670</c:v>
                </c:pt>
                <c:pt idx="338">
                  <c:v>43671</c:v>
                </c:pt>
                <c:pt idx="339">
                  <c:v>43672</c:v>
                </c:pt>
                <c:pt idx="340">
                  <c:v>43675</c:v>
                </c:pt>
                <c:pt idx="341">
                  <c:v>43676</c:v>
                </c:pt>
                <c:pt idx="342">
                  <c:v>43677</c:v>
                </c:pt>
                <c:pt idx="343">
                  <c:v>43678</c:v>
                </c:pt>
                <c:pt idx="344">
                  <c:v>43679</c:v>
                </c:pt>
                <c:pt idx="345">
                  <c:v>43682</c:v>
                </c:pt>
                <c:pt idx="346">
                  <c:v>43683</c:v>
                </c:pt>
                <c:pt idx="347">
                  <c:v>43684</c:v>
                </c:pt>
                <c:pt idx="348">
                  <c:v>43685</c:v>
                </c:pt>
                <c:pt idx="349">
                  <c:v>43686</c:v>
                </c:pt>
                <c:pt idx="350">
                  <c:v>43689</c:v>
                </c:pt>
                <c:pt idx="351">
                  <c:v>43690</c:v>
                </c:pt>
                <c:pt idx="352">
                  <c:v>43691</c:v>
                </c:pt>
                <c:pt idx="353">
                  <c:v>43692</c:v>
                </c:pt>
                <c:pt idx="354">
                  <c:v>43693</c:v>
                </c:pt>
                <c:pt idx="355">
                  <c:v>43696</c:v>
                </c:pt>
                <c:pt idx="356">
                  <c:v>43697</c:v>
                </c:pt>
                <c:pt idx="357">
                  <c:v>43698</c:v>
                </c:pt>
                <c:pt idx="358">
                  <c:v>43699</c:v>
                </c:pt>
                <c:pt idx="359">
                  <c:v>43700</c:v>
                </c:pt>
                <c:pt idx="360">
                  <c:v>43703</c:v>
                </c:pt>
                <c:pt idx="361">
                  <c:v>43704</c:v>
                </c:pt>
                <c:pt idx="362">
                  <c:v>43705</c:v>
                </c:pt>
                <c:pt idx="363">
                  <c:v>43706</c:v>
                </c:pt>
                <c:pt idx="364">
                  <c:v>43707</c:v>
                </c:pt>
                <c:pt idx="365">
                  <c:v>43710</c:v>
                </c:pt>
                <c:pt idx="366">
                  <c:v>43711</c:v>
                </c:pt>
                <c:pt idx="367">
                  <c:v>43712</c:v>
                </c:pt>
                <c:pt idx="368">
                  <c:v>43713</c:v>
                </c:pt>
                <c:pt idx="369">
                  <c:v>43714</c:v>
                </c:pt>
                <c:pt idx="370">
                  <c:v>43717</c:v>
                </c:pt>
                <c:pt idx="371">
                  <c:v>43718</c:v>
                </c:pt>
                <c:pt idx="372">
                  <c:v>43719</c:v>
                </c:pt>
                <c:pt idx="373">
                  <c:v>43720</c:v>
                </c:pt>
                <c:pt idx="374">
                  <c:v>43721</c:v>
                </c:pt>
                <c:pt idx="375">
                  <c:v>43724</c:v>
                </c:pt>
                <c:pt idx="376">
                  <c:v>43725</c:v>
                </c:pt>
                <c:pt idx="377">
                  <c:v>43726</c:v>
                </c:pt>
                <c:pt idx="378">
                  <c:v>43727</c:v>
                </c:pt>
                <c:pt idx="379">
                  <c:v>43728</c:v>
                </c:pt>
                <c:pt idx="380">
                  <c:v>43731</c:v>
                </c:pt>
                <c:pt idx="381">
                  <c:v>43732</c:v>
                </c:pt>
                <c:pt idx="382">
                  <c:v>43733</c:v>
                </c:pt>
                <c:pt idx="383">
                  <c:v>43734</c:v>
                </c:pt>
                <c:pt idx="384">
                  <c:v>43735</c:v>
                </c:pt>
                <c:pt idx="385">
                  <c:v>43738</c:v>
                </c:pt>
                <c:pt idx="386">
                  <c:v>43739</c:v>
                </c:pt>
                <c:pt idx="387">
                  <c:v>43740</c:v>
                </c:pt>
                <c:pt idx="388">
                  <c:v>43741</c:v>
                </c:pt>
                <c:pt idx="389">
                  <c:v>43742</c:v>
                </c:pt>
                <c:pt idx="390">
                  <c:v>43745</c:v>
                </c:pt>
                <c:pt idx="391">
                  <c:v>43746</c:v>
                </c:pt>
                <c:pt idx="392">
                  <c:v>43747</c:v>
                </c:pt>
                <c:pt idx="393">
                  <c:v>43748</c:v>
                </c:pt>
                <c:pt idx="394">
                  <c:v>43749</c:v>
                </c:pt>
                <c:pt idx="395">
                  <c:v>43752</c:v>
                </c:pt>
                <c:pt idx="396">
                  <c:v>43753</c:v>
                </c:pt>
                <c:pt idx="397">
                  <c:v>43754</c:v>
                </c:pt>
                <c:pt idx="398">
                  <c:v>43755</c:v>
                </c:pt>
                <c:pt idx="399">
                  <c:v>43756</c:v>
                </c:pt>
                <c:pt idx="400">
                  <c:v>43759</c:v>
                </c:pt>
                <c:pt idx="401">
                  <c:v>43760</c:v>
                </c:pt>
                <c:pt idx="402">
                  <c:v>43761</c:v>
                </c:pt>
                <c:pt idx="403">
                  <c:v>43762</c:v>
                </c:pt>
                <c:pt idx="404">
                  <c:v>43763</c:v>
                </c:pt>
                <c:pt idx="405">
                  <c:v>43766</c:v>
                </c:pt>
                <c:pt idx="406">
                  <c:v>43767</c:v>
                </c:pt>
                <c:pt idx="407">
                  <c:v>43768</c:v>
                </c:pt>
                <c:pt idx="408">
                  <c:v>43769</c:v>
                </c:pt>
                <c:pt idx="409">
                  <c:v>43770</c:v>
                </c:pt>
                <c:pt idx="410">
                  <c:v>43773</c:v>
                </c:pt>
                <c:pt idx="411">
                  <c:v>43774</c:v>
                </c:pt>
                <c:pt idx="412">
                  <c:v>43775</c:v>
                </c:pt>
                <c:pt idx="413">
                  <c:v>43776</c:v>
                </c:pt>
                <c:pt idx="414">
                  <c:v>43777</c:v>
                </c:pt>
                <c:pt idx="415">
                  <c:v>43780</c:v>
                </c:pt>
                <c:pt idx="416">
                  <c:v>43781</c:v>
                </c:pt>
                <c:pt idx="417">
                  <c:v>43782</c:v>
                </c:pt>
                <c:pt idx="418">
                  <c:v>43783</c:v>
                </c:pt>
                <c:pt idx="419">
                  <c:v>43784</c:v>
                </c:pt>
                <c:pt idx="420">
                  <c:v>43787</c:v>
                </c:pt>
                <c:pt idx="421">
                  <c:v>43788</c:v>
                </c:pt>
                <c:pt idx="422">
                  <c:v>43789</c:v>
                </c:pt>
                <c:pt idx="423">
                  <c:v>43790</c:v>
                </c:pt>
                <c:pt idx="424">
                  <c:v>43791</c:v>
                </c:pt>
                <c:pt idx="425">
                  <c:v>43794</c:v>
                </c:pt>
                <c:pt idx="426">
                  <c:v>43795</c:v>
                </c:pt>
                <c:pt idx="427">
                  <c:v>43796</c:v>
                </c:pt>
                <c:pt idx="428">
                  <c:v>43797</c:v>
                </c:pt>
                <c:pt idx="429">
                  <c:v>43798</c:v>
                </c:pt>
                <c:pt idx="430">
                  <c:v>43801</c:v>
                </c:pt>
                <c:pt idx="431">
                  <c:v>43802</c:v>
                </c:pt>
                <c:pt idx="432">
                  <c:v>43803</c:v>
                </c:pt>
                <c:pt idx="433">
                  <c:v>43804</c:v>
                </c:pt>
                <c:pt idx="434">
                  <c:v>43805</c:v>
                </c:pt>
                <c:pt idx="435">
                  <c:v>43808</c:v>
                </c:pt>
                <c:pt idx="436">
                  <c:v>43809</c:v>
                </c:pt>
                <c:pt idx="437">
                  <c:v>43810</c:v>
                </c:pt>
                <c:pt idx="438">
                  <c:v>43811</c:v>
                </c:pt>
                <c:pt idx="439">
                  <c:v>43812</c:v>
                </c:pt>
                <c:pt idx="440">
                  <c:v>43815</c:v>
                </c:pt>
                <c:pt idx="441">
                  <c:v>43816</c:v>
                </c:pt>
                <c:pt idx="442">
                  <c:v>43817</c:v>
                </c:pt>
                <c:pt idx="443">
                  <c:v>43818</c:v>
                </c:pt>
                <c:pt idx="444">
                  <c:v>43819</c:v>
                </c:pt>
                <c:pt idx="445">
                  <c:v>43822</c:v>
                </c:pt>
                <c:pt idx="446">
                  <c:v>43823</c:v>
                </c:pt>
                <c:pt idx="447">
                  <c:v>43826</c:v>
                </c:pt>
                <c:pt idx="448">
                  <c:v>43829</c:v>
                </c:pt>
                <c:pt idx="449">
                  <c:v>43830</c:v>
                </c:pt>
                <c:pt idx="450">
                  <c:v>43832</c:v>
                </c:pt>
                <c:pt idx="451">
                  <c:v>43833</c:v>
                </c:pt>
                <c:pt idx="452">
                  <c:v>43836</c:v>
                </c:pt>
                <c:pt idx="453">
                  <c:v>43837</c:v>
                </c:pt>
                <c:pt idx="454">
                  <c:v>43838</c:v>
                </c:pt>
                <c:pt idx="455">
                  <c:v>43839</c:v>
                </c:pt>
                <c:pt idx="456">
                  <c:v>43840</c:v>
                </c:pt>
                <c:pt idx="457">
                  <c:v>43843</c:v>
                </c:pt>
                <c:pt idx="458">
                  <c:v>43844</c:v>
                </c:pt>
                <c:pt idx="459">
                  <c:v>43845</c:v>
                </c:pt>
                <c:pt idx="460">
                  <c:v>43846</c:v>
                </c:pt>
                <c:pt idx="461">
                  <c:v>43847</c:v>
                </c:pt>
                <c:pt idx="462">
                  <c:v>43850</c:v>
                </c:pt>
                <c:pt idx="463">
                  <c:v>43851</c:v>
                </c:pt>
                <c:pt idx="464">
                  <c:v>43852</c:v>
                </c:pt>
                <c:pt idx="465">
                  <c:v>43853</c:v>
                </c:pt>
                <c:pt idx="466">
                  <c:v>43854</c:v>
                </c:pt>
                <c:pt idx="467">
                  <c:v>43858</c:v>
                </c:pt>
                <c:pt idx="468">
                  <c:v>43859</c:v>
                </c:pt>
                <c:pt idx="469">
                  <c:v>43860</c:v>
                </c:pt>
                <c:pt idx="470">
                  <c:v>43861</c:v>
                </c:pt>
                <c:pt idx="471">
                  <c:v>43864</c:v>
                </c:pt>
                <c:pt idx="472">
                  <c:v>43865</c:v>
                </c:pt>
                <c:pt idx="473">
                  <c:v>43866</c:v>
                </c:pt>
                <c:pt idx="474">
                  <c:v>43867</c:v>
                </c:pt>
                <c:pt idx="475">
                  <c:v>43868</c:v>
                </c:pt>
                <c:pt idx="476">
                  <c:v>43871</c:v>
                </c:pt>
                <c:pt idx="477">
                  <c:v>43872</c:v>
                </c:pt>
                <c:pt idx="478">
                  <c:v>43873</c:v>
                </c:pt>
                <c:pt idx="479">
                  <c:v>43874</c:v>
                </c:pt>
                <c:pt idx="480">
                  <c:v>43875</c:v>
                </c:pt>
                <c:pt idx="481">
                  <c:v>43878</c:v>
                </c:pt>
                <c:pt idx="482">
                  <c:v>43879</c:v>
                </c:pt>
                <c:pt idx="483">
                  <c:v>43880</c:v>
                </c:pt>
                <c:pt idx="484">
                  <c:v>43881</c:v>
                </c:pt>
                <c:pt idx="485">
                  <c:v>43882</c:v>
                </c:pt>
                <c:pt idx="486">
                  <c:v>43885</c:v>
                </c:pt>
                <c:pt idx="487">
                  <c:v>43886</c:v>
                </c:pt>
                <c:pt idx="488">
                  <c:v>43887</c:v>
                </c:pt>
                <c:pt idx="489">
                  <c:v>43888</c:v>
                </c:pt>
                <c:pt idx="490">
                  <c:v>43889</c:v>
                </c:pt>
                <c:pt idx="491">
                  <c:v>43892</c:v>
                </c:pt>
                <c:pt idx="492">
                  <c:v>43893</c:v>
                </c:pt>
                <c:pt idx="493">
                  <c:v>43894</c:v>
                </c:pt>
                <c:pt idx="494">
                  <c:v>43895</c:v>
                </c:pt>
                <c:pt idx="495">
                  <c:v>43896</c:v>
                </c:pt>
                <c:pt idx="496">
                  <c:v>43899</c:v>
                </c:pt>
                <c:pt idx="497">
                  <c:v>43900</c:v>
                </c:pt>
                <c:pt idx="498">
                  <c:v>43901</c:v>
                </c:pt>
                <c:pt idx="499">
                  <c:v>43902</c:v>
                </c:pt>
                <c:pt idx="500">
                  <c:v>43903</c:v>
                </c:pt>
                <c:pt idx="501">
                  <c:v>43906</c:v>
                </c:pt>
                <c:pt idx="502">
                  <c:v>43907</c:v>
                </c:pt>
                <c:pt idx="503">
                  <c:v>43908</c:v>
                </c:pt>
                <c:pt idx="504">
                  <c:v>43909</c:v>
                </c:pt>
                <c:pt idx="505">
                  <c:v>43910</c:v>
                </c:pt>
                <c:pt idx="506">
                  <c:v>43913</c:v>
                </c:pt>
                <c:pt idx="507">
                  <c:v>43914</c:v>
                </c:pt>
                <c:pt idx="508">
                  <c:v>43915</c:v>
                </c:pt>
                <c:pt idx="509">
                  <c:v>43916</c:v>
                </c:pt>
                <c:pt idx="510">
                  <c:v>43917</c:v>
                </c:pt>
                <c:pt idx="511">
                  <c:v>43920</c:v>
                </c:pt>
                <c:pt idx="512">
                  <c:v>43921</c:v>
                </c:pt>
                <c:pt idx="513">
                  <c:v>43922</c:v>
                </c:pt>
                <c:pt idx="514">
                  <c:v>43923</c:v>
                </c:pt>
                <c:pt idx="515">
                  <c:v>43924</c:v>
                </c:pt>
                <c:pt idx="516">
                  <c:v>43927</c:v>
                </c:pt>
                <c:pt idx="517">
                  <c:v>43928</c:v>
                </c:pt>
                <c:pt idx="518">
                  <c:v>43929</c:v>
                </c:pt>
                <c:pt idx="519">
                  <c:v>43930</c:v>
                </c:pt>
                <c:pt idx="520">
                  <c:v>43935</c:v>
                </c:pt>
                <c:pt idx="521">
                  <c:v>43936</c:v>
                </c:pt>
                <c:pt idx="522">
                  <c:v>43937</c:v>
                </c:pt>
                <c:pt idx="523">
                  <c:v>43938</c:v>
                </c:pt>
                <c:pt idx="524">
                  <c:v>43941</c:v>
                </c:pt>
                <c:pt idx="525">
                  <c:v>43942</c:v>
                </c:pt>
                <c:pt idx="526">
                  <c:v>43943</c:v>
                </c:pt>
                <c:pt idx="527">
                  <c:v>43944</c:v>
                </c:pt>
                <c:pt idx="528">
                  <c:v>43945</c:v>
                </c:pt>
                <c:pt idx="529">
                  <c:v>43948</c:v>
                </c:pt>
                <c:pt idx="530">
                  <c:v>43949</c:v>
                </c:pt>
                <c:pt idx="531">
                  <c:v>43950</c:v>
                </c:pt>
                <c:pt idx="532">
                  <c:v>43951</c:v>
                </c:pt>
                <c:pt idx="533">
                  <c:v>43952</c:v>
                </c:pt>
                <c:pt idx="534">
                  <c:v>43955</c:v>
                </c:pt>
                <c:pt idx="535">
                  <c:v>43956</c:v>
                </c:pt>
                <c:pt idx="536">
                  <c:v>43957</c:v>
                </c:pt>
                <c:pt idx="537">
                  <c:v>43958</c:v>
                </c:pt>
                <c:pt idx="538">
                  <c:v>43959</c:v>
                </c:pt>
                <c:pt idx="539">
                  <c:v>43962</c:v>
                </c:pt>
                <c:pt idx="540">
                  <c:v>43963</c:v>
                </c:pt>
                <c:pt idx="541">
                  <c:v>43964</c:v>
                </c:pt>
                <c:pt idx="542">
                  <c:v>43965</c:v>
                </c:pt>
                <c:pt idx="543">
                  <c:v>43966</c:v>
                </c:pt>
                <c:pt idx="544">
                  <c:v>43969</c:v>
                </c:pt>
                <c:pt idx="545">
                  <c:v>43970</c:v>
                </c:pt>
                <c:pt idx="546">
                  <c:v>43971</c:v>
                </c:pt>
                <c:pt idx="547">
                  <c:v>43972</c:v>
                </c:pt>
                <c:pt idx="548">
                  <c:v>43973</c:v>
                </c:pt>
                <c:pt idx="549">
                  <c:v>43976</c:v>
                </c:pt>
                <c:pt idx="550">
                  <c:v>43977</c:v>
                </c:pt>
                <c:pt idx="551">
                  <c:v>43978</c:v>
                </c:pt>
                <c:pt idx="552">
                  <c:v>43979</c:v>
                </c:pt>
                <c:pt idx="553">
                  <c:v>43980</c:v>
                </c:pt>
                <c:pt idx="554">
                  <c:v>43983</c:v>
                </c:pt>
                <c:pt idx="555">
                  <c:v>43984</c:v>
                </c:pt>
                <c:pt idx="556">
                  <c:v>43985</c:v>
                </c:pt>
                <c:pt idx="557">
                  <c:v>43986</c:v>
                </c:pt>
                <c:pt idx="558">
                  <c:v>43987</c:v>
                </c:pt>
                <c:pt idx="559">
                  <c:v>43991</c:v>
                </c:pt>
                <c:pt idx="560">
                  <c:v>43992</c:v>
                </c:pt>
                <c:pt idx="561">
                  <c:v>43993</c:v>
                </c:pt>
                <c:pt idx="562">
                  <c:v>43994</c:v>
                </c:pt>
                <c:pt idx="563">
                  <c:v>43997</c:v>
                </c:pt>
                <c:pt idx="564">
                  <c:v>43998</c:v>
                </c:pt>
                <c:pt idx="565">
                  <c:v>43999</c:v>
                </c:pt>
                <c:pt idx="566">
                  <c:v>44000</c:v>
                </c:pt>
                <c:pt idx="567">
                  <c:v>44001</c:v>
                </c:pt>
                <c:pt idx="568">
                  <c:v>44004</c:v>
                </c:pt>
                <c:pt idx="569">
                  <c:v>44005</c:v>
                </c:pt>
                <c:pt idx="570">
                  <c:v>44006</c:v>
                </c:pt>
                <c:pt idx="571">
                  <c:v>44007</c:v>
                </c:pt>
                <c:pt idx="572">
                  <c:v>44008</c:v>
                </c:pt>
                <c:pt idx="573">
                  <c:v>44011</c:v>
                </c:pt>
                <c:pt idx="574">
                  <c:v>44012</c:v>
                </c:pt>
                <c:pt idx="575">
                  <c:v>44013</c:v>
                </c:pt>
                <c:pt idx="576">
                  <c:v>44014</c:v>
                </c:pt>
                <c:pt idx="577">
                  <c:v>44015</c:v>
                </c:pt>
                <c:pt idx="578">
                  <c:v>44018</c:v>
                </c:pt>
                <c:pt idx="579">
                  <c:v>44019</c:v>
                </c:pt>
                <c:pt idx="580">
                  <c:v>44020</c:v>
                </c:pt>
                <c:pt idx="581">
                  <c:v>44021</c:v>
                </c:pt>
                <c:pt idx="582">
                  <c:v>44022</c:v>
                </c:pt>
                <c:pt idx="583">
                  <c:v>44025</c:v>
                </c:pt>
                <c:pt idx="584">
                  <c:v>44026</c:v>
                </c:pt>
                <c:pt idx="585">
                  <c:v>44027</c:v>
                </c:pt>
                <c:pt idx="586">
                  <c:v>44028</c:v>
                </c:pt>
                <c:pt idx="587">
                  <c:v>44029</c:v>
                </c:pt>
                <c:pt idx="588">
                  <c:v>44032</c:v>
                </c:pt>
                <c:pt idx="589">
                  <c:v>44033</c:v>
                </c:pt>
                <c:pt idx="590">
                  <c:v>44034</c:v>
                </c:pt>
                <c:pt idx="591">
                  <c:v>44035</c:v>
                </c:pt>
                <c:pt idx="592">
                  <c:v>44036</c:v>
                </c:pt>
                <c:pt idx="593">
                  <c:v>44039</c:v>
                </c:pt>
                <c:pt idx="594">
                  <c:v>44040</c:v>
                </c:pt>
                <c:pt idx="595">
                  <c:v>44041</c:v>
                </c:pt>
                <c:pt idx="596">
                  <c:v>44042</c:v>
                </c:pt>
                <c:pt idx="597">
                  <c:v>44043</c:v>
                </c:pt>
                <c:pt idx="598">
                  <c:v>44046</c:v>
                </c:pt>
                <c:pt idx="599">
                  <c:v>44047</c:v>
                </c:pt>
                <c:pt idx="600">
                  <c:v>44048</c:v>
                </c:pt>
                <c:pt idx="601">
                  <c:v>44049</c:v>
                </c:pt>
                <c:pt idx="602">
                  <c:v>44050</c:v>
                </c:pt>
                <c:pt idx="603">
                  <c:v>44053</c:v>
                </c:pt>
                <c:pt idx="604">
                  <c:v>44054</c:v>
                </c:pt>
                <c:pt idx="605">
                  <c:v>44055</c:v>
                </c:pt>
                <c:pt idx="606">
                  <c:v>44056</c:v>
                </c:pt>
                <c:pt idx="607">
                  <c:v>44057</c:v>
                </c:pt>
                <c:pt idx="608">
                  <c:v>44060</c:v>
                </c:pt>
                <c:pt idx="609">
                  <c:v>44061</c:v>
                </c:pt>
                <c:pt idx="610">
                  <c:v>44062</c:v>
                </c:pt>
                <c:pt idx="611">
                  <c:v>44063</c:v>
                </c:pt>
                <c:pt idx="612">
                  <c:v>44064</c:v>
                </c:pt>
                <c:pt idx="613">
                  <c:v>44067</c:v>
                </c:pt>
                <c:pt idx="614">
                  <c:v>44068</c:v>
                </c:pt>
                <c:pt idx="615">
                  <c:v>44069</c:v>
                </c:pt>
                <c:pt idx="616">
                  <c:v>44070</c:v>
                </c:pt>
                <c:pt idx="617">
                  <c:v>44071</c:v>
                </c:pt>
                <c:pt idx="618">
                  <c:v>44074</c:v>
                </c:pt>
                <c:pt idx="619">
                  <c:v>44075</c:v>
                </c:pt>
                <c:pt idx="620">
                  <c:v>44076</c:v>
                </c:pt>
                <c:pt idx="621">
                  <c:v>44077</c:v>
                </c:pt>
                <c:pt idx="622">
                  <c:v>44078</c:v>
                </c:pt>
                <c:pt idx="623">
                  <c:v>44081</c:v>
                </c:pt>
                <c:pt idx="624">
                  <c:v>44082</c:v>
                </c:pt>
                <c:pt idx="625">
                  <c:v>44083</c:v>
                </c:pt>
                <c:pt idx="626">
                  <c:v>44084</c:v>
                </c:pt>
                <c:pt idx="627">
                  <c:v>44085</c:v>
                </c:pt>
                <c:pt idx="628">
                  <c:v>44088</c:v>
                </c:pt>
                <c:pt idx="629">
                  <c:v>44089</c:v>
                </c:pt>
                <c:pt idx="630">
                  <c:v>44090</c:v>
                </c:pt>
                <c:pt idx="631">
                  <c:v>44091</c:v>
                </c:pt>
                <c:pt idx="632">
                  <c:v>44092</c:v>
                </c:pt>
                <c:pt idx="633">
                  <c:v>44095</c:v>
                </c:pt>
                <c:pt idx="634">
                  <c:v>44096</c:v>
                </c:pt>
                <c:pt idx="635">
                  <c:v>44097</c:v>
                </c:pt>
                <c:pt idx="636">
                  <c:v>44098</c:v>
                </c:pt>
                <c:pt idx="637">
                  <c:v>44099</c:v>
                </c:pt>
                <c:pt idx="638">
                  <c:v>44102</c:v>
                </c:pt>
                <c:pt idx="639">
                  <c:v>44103</c:v>
                </c:pt>
                <c:pt idx="640">
                  <c:v>44104</c:v>
                </c:pt>
                <c:pt idx="641">
                  <c:v>44105</c:v>
                </c:pt>
                <c:pt idx="642">
                  <c:v>44106</c:v>
                </c:pt>
                <c:pt idx="643">
                  <c:v>44109</c:v>
                </c:pt>
                <c:pt idx="644">
                  <c:v>44110</c:v>
                </c:pt>
                <c:pt idx="645">
                  <c:v>44111</c:v>
                </c:pt>
                <c:pt idx="646">
                  <c:v>44112</c:v>
                </c:pt>
                <c:pt idx="647">
                  <c:v>44113</c:v>
                </c:pt>
                <c:pt idx="648">
                  <c:v>44116</c:v>
                </c:pt>
                <c:pt idx="649">
                  <c:v>44117</c:v>
                </c:pt>
                <c:pt idx="650">
                  <c:v>44118</c:v>
                </c:pt>
                <c:pt idx="651">
                  <c:v>44119</c:v>
                </c:pt>
                <c:pt idx="652">
                  <c:v>44120</c:v>
                </c:pt>
                <c:pt idx="653">
                  <c:v>44123</c:v>
                </c:pt>
                <c:pt idx="654">
                  <c:v>44124</c:v>
                </c:pt>
                <c:pt idx="655">
                  <c:v>44125</c:v>
                </c:pt>
                <c:pt idx="656">
                  <c:v>44126</c:v>
                </c:pt>
                <c:pt idx="657">
                  <c:v>44127</c:v>
                </c:pt>
                <c:pt idx="658">
                  <c:v>44130</c:v>
                </c:pt>
                <c:pt idx="659">
                  <c:v>44131</c:v>
                </c:pt>
                <c:pt idx="660">
                  <c:v>44132</c:v>
                </c:pt>
                <c:pt idx="661">
                  <c:v>44133</c:v>
                </c:pt>
                <c:pt idx="662">
                  <c:v>44134</c:v>
                </c:pt>
                <c:pt idx="663">
                  <c:v>44137</c:v>
                </c:pt>
                <c:pt idx="664">
                  <c:v>44138</c:v>
                </c:pt>
                <c:pt idx="665">
                  <c:v>44139</c:v>
                </c:pt>
                <c:pt idx="666">
                  <c:v>44140</c:v>
                </c:pt>
                <c:pt idx="667">
                  <c:v>44141</c:v>
                </c:pt>
                <c:pt idx="668">
                  <c:v>44144</c:v>
                </c:pt>
                <c:pt idx="669">
                  <c:v>44145</c:v>
                </c:pt>
                <c:pt idx="670">
                  <c:v>44146</c:v>
                </c:pt>
                <c:pt idx="671">
                  <c:v>44147</c:v>
                </c:pt>
                <c:pt idx="672">
                  <c:v>44148</c:v>
                </c:pt>
                <c:pt idx="673">
                  <c:v>44151</c:v>
                </c:pt>
                <c:pt idx="674">
                  <c:v>44152</c:v>
                </c:pt>
                <c:pt idx="675">
                  <c:v>44153</c:v>
                </c:pt>
                <c:pt idx="676">
                  <c:v>44154</c:v>
                </c:pt>
                <c:pt idx="677">
                  <c:v>44155</c:v>
                </c:pt>
                <c:pt idx="678">
                  <c:v>44158</c:v>
                </c:pt>
                <c:pt idx="679">
                  <c:v>44159</c:v>
                </c:pt>
                <c:pt idx="680">
                  <c:v>44160</c:v>
                </c:pt>
                <c:pt idx="681">
                  <c:v>44161</c:v>
                </c:pt>
                <c:pt idx="682">
                  <c:v>44162</c:v>
                </c:pt>
                <c:pt idx="683">
                  <c:v>44165</c:v>
                </c:pt>
                <c:pt idx="684">
                  <c:v>44166</c:v>
                </c:pt>
                <c:pt idx="685">
                  <c:v>44167</c:v>
                </c:pt>
                <c:pt idx="686">
                  <c:v>44168</c:v>
                </c:pt>
                <c:pt idx="687">
                  <c:v>44169</c:v>
                </c:pt>
                <c:pt idx="688">
                  <c:v>44172</c:v>
                </c:pt>
                <c:pt idx="689">
                  <c:v>44173</c:v>
                </c:pt>
                <c:pt idx="690">
                  <c:v>44174</c:v>
                </c:pt>
                <c:pt idx="691">
                  <c:v>44175</c:v>
                </c:pt>
                <c:pt idx="692">
                  <c:v>44176</c:v>
                </c:pt>
                <c:pt idx="693">
                  <c:v>44179</c:v>
                </c:pt>
                <c:pt idx="694">
                  <c:v>44180</c:v>
                </c:pt>
                <c:pt idx="695">
                  <c:v>44181</c:v>
                </c:pt>
                <c:pt idx="696">
                  <c:v>44182</c:v>
                </c:pt>
                <c:pt idx="697">
                  <c:v>44183</c:v>
                </c:pt>
                <c:pt idx="698">
                  <c:v>44186</c:v>
                </c:pt>
                <c:pt idx="699">
                  <c:v>44187</c:v>
                </c:pt>
                <c:pt idx="700">
                  <c:v>44188</c:v>
                </c:pt>
                <c:pt idx="701">
                  <c:v>44189</c:v>
                </c:pt>
                <c:pt idx="702">
                  <c:v>44194</c:v>
                </c:pt>
                <c:pt idx="703">
                  <c:v>44195</c:v>
                </c:pt>
                <c:pt idx="704">
                  <c:v>44196</c:v>
                </c:pt>
                <c:pt idx="705">
                  <c:v>44200</c:v>
                </c:pt>
                <c:pt idx="706">
                  <c:v>44201</c:v>
                </c:pt>
                <c:pt idx="707">
                  <c:v>44202</c:v>
                </c:pt>
                <c:pt idx="708">
                  <c:v>44203</c:v>
                </c:pt>
                <c:pt idx="709">
                  <c:v>44204</c:v>
                </c:pt>
                <c:pt idx="710">
                  <c:v>44207</c:v>
                </c:pt>
                <c:pt idx="711">
                  <c:v>44208</c:v>
                </c:pt>
                <c:pt idx="712">
                  <c:v>44209</c:v>
                </c:pt>
                <c:pt idx="713">
                  <c:v>44210</c:v>
                </c:pt>
                <c:pt idx="714">
                  <c:v>44211</c:v>
                </c:pt>
                <c:pt idx="715">
                  <c:v>44214</c:v>
                </c:pt>
                <c:pt idx="716">
                  <c:v>44215</c:v>
                </c:pt>
                <c:pt idx="717">
                  <c:v>44216</c:v>
                </c:pt>
                <c:pt idx="718">
                  <c:v>44217</c:v>
                </c:pt>
                <c:pt idx="719">
                  <c:v>44218</c:v>
                </c:pt>
                <c:pt idx="720">
                  <c:v>44221</c:v>
                </c:pt>
                <c:pt idx="721">
                  <c:v>44223</c:v>
                </c:pt>
                <c:pt idx="722">
                  <c:v>44224</c:v>
                </c:pt>
                <c:pt idx="723">
                  <c:v>44225</c:v>
                </c:pt>
                <c:pt idx="724">
                  <c:v>44228</c:v>
                </c:pt>
                <c:pt idx="725">
                  <c:v>44229</c:v>
                </c:pt>
                <c:pt idx="726">
                  <c:v>44230</c:v>
                </c:pt>
                <c:pt idx="727">
                  <c:v>44231</c:v>
                </c:pt>
                <c:pt idx="728">
                  <c:v>44232</c:v>
                </c:pt>
                <c:pt idx="729">
                  <c:v>44235</c:v>
                </c:pt>
                <c:pt idx="730">
                  <c:v>44236</c:v>
                </c:pt>
                <c:pt idx="731">
                  <c:v>44237</c:v>
                </c:pt>
                <c:pt idx="732">
                  <c:v>44238</c:v>
                </c:pt>
                <c:pt idx="733">
                  <c:v>44239</c:v>
                </c:pt>
                <c:pt idx="734">
                  <c:v>44242</c:v>
                </c:pt>
                <c:pt idx="735">
                  <c:v>44243</c:v>
                </c:pt>
                <c:pt idx="736">
                  <c:v>44244</c:v>
                </c:pt>
                <c:pt idx="737">
                  <c:v>44245</c:v>
                </c:pt>
                <c:pt idx="738">
                  <c:v>44246</c:v>
                </c:pt>
                <c:pt idx="739">
                  <c:v>44249</c:v>
                </c:pt>
                <c:pt idx="740">
                  <c:v>44250</c:v>
                </c:pt>
                <c:pt idx="741">
                  <c:v>44251</c:v>
                </c:pt>
                <c:pt idx="742">
                  <c:v>44252</c:v>
                </c:pt>
                <c:pt idx="743">
                  <c:v>44253</c:v>
                </c:pt>
                <c:pt idx="744">
                  <c:v>44256</c:v>
                </c:pt>
                <c:pt idx="745">
                  <c:v>44257</c:v>
                </c:pt>
                <c:pt idx="746">
                  <c:v>44258</c:v>
                </c:pt>
                <c:pt idx="747">
                  <c:v>44259</c:v>
                </c:pt>
                <c:pt idx="748">
                  <c:v>44260</c:v>
                </c:pt>
                <c:pt idx="749">
                  <c:v>44263</c:v>
                </c:pt>
                <c:pt idx="750">
                  <c:v>44264</c:v>
                </c:pt>
                <c:pt idx="751">
                  <c:v>44265</c:v>
                </c:pt>
                <c:pt idx="752">
                  <c:v>44266</c:v>
                </c:pt>
                <c:pt idx="753">
                  <c:v>44267</c:v>
                </c:pt>
                <c:pt idx="754">
                  <c:v>44270</c:v>
                </c:pt>
                <c:pt idx="755">
                  <c:v>44271</c:v>
                </c:pt>
                <c:pt idx="756">
                  <c:v>44272</c:v>
                </c:pt>
                <c:pt idx="757">
                  <c:v>44273</c:v>
                </c:pt>
                <c:pt idx="758">
                  <c:v>44274</c:v>
                </c:pt>
                <c:pt idx="759">
                  <c:v>44277</c:v>
                </c:pt>
                <c:pt idx="760">
                  <c:v>44278</c:v>
                </c:pt>
                <c:pt idx="761">
                  <c:v>44279</c:v>
                </c:pt>
                <c:pt idx="762">
                  <c:v>44280</c:v>
                </c:pt>
                <c:pt idx="763">
                  <c:v>44281</c:v>
                </c:pt>
                <c:pt idx="764">
                  <c:v>44284</c:v>
                </c:pt>
                <c:pt idx="765">
                  <c:v>44285</c:v>
                </c:pt>
                <c:pt idx="766">
                  <c:v>44286</c:v>
                </c:pt>
                <c:pt idx="767">
                  <c:v>44287</c:v>
                </c:pt>
                <c:pt idx="768">
                  <c:v>44292</c:v>
                </c:pt>
                <c:pt idx="769">
                  <c:v>44293</c:v>
                </c:pt>
                <c:pt idx="770">
                  <c:v>44294</c:v>
                </c:pt>
                <c:pt idx="771">
                  <c:v>44295</c:v>
                </c:pt>
                <c:pt idx="772">
                  <c:v>44298</c:v>
                </c:pt>
                <c:pt idx="773">
                  <c:v>44299</c:v>
                </c:pt>
                <c:pt idx="774">
                  <c:v>44300</c:v>
                </c:pt>
                <c:pt idx="775">
                  <c:v>44301</c:v>
                </c:pt>
                <c:pt idx="776">
                  <c:v>44302</c:v>
                </c:pt>
                <c:pt idx="777">
                  <c:v>44305</c:v>
                </c:pt>
                <c:pt idx="778">
                  <c:v>44306</c:v>
                </c:pt>
                <c:pt idx="779">
                  <c:v>44307</c:v>
                </c:pt>
                <c:pt idx="780">
                  <c:v>44308</c:v>
                </c:pt>
                <c:pt idx="781">
                  <c:v>44309</c:v>
                </c:pt>
                <c:pt idx="782">
                  <c:v>44312</c:v>
                </c:pt>
                <c:pt idx="783">
                  <c:v>44313</c:v>
                </c:pt>
                <c:pt idx="784">
                  <c:v>44314</c:v>
                </c:pt>
                <c:pt idx="785">
                  <c:v>44315</c:v>
                </c:pt>
                <c:pt idx="786">
                  <c:v>44316</c:v>
                </c:pt>
                <c:pt idx="787">
                  <c:v>44319</c:v>
                </c:pt>
                <c:pt idx="788">
                  <c:v>44320</c:v>
                </c:pt>
                <c:pt idx="789">
                  <c:v>44321</c:v>
                </c:pt>
                <c:pt idx="790">
                  <c:v>44322</c:v>
                </c:pt>
                <c:pt idx="791">
                  <c:v>44323</c:v>
                </c:pt>
                <c:pt idx="792">
                  <c:v>44326</c:v>
                </c:pt>
                <c:pt idx="793">
                  <c:v>44327</c:v>
                </c:pt>
                <c:pt idx="794">
                  <c:v>44328</c:v>
                </c:pt>
                <c:pt idx="795">
                  <c:v>44329</c:v>
                </c:pt>
                <c:pt idx="796">
                  <c:v>44330</c:v>
                </c:pt>
                <c:pt idx="797">
                  <c:v>44333</c:v>
                </c:pt>
                <c:pt idx="798">
                  <c:v>44334</c:v>
                </c:pt>
                <c:pt idx="799">
                  <c:v>44335</c:v>
                </c:pt>
                <c:pt idx="800">
                  <c:v>44336</c:v>
                </c:pt>
                <c:pt idx="801">
                  <c:v>44337</c:v>
                </c:pt>
                <c:pt idx="802">
                  <c:v>44340</c:v>
                </c:pt>
                <c:pt idx="803">
                  <c:v>44341</c:v>
                </c:pt>
                <c:pt idx="804">
                  <c:v>44342</c:v>
                </c:pt>
                <c:pt idx="805">
                  <c:v>44343</c:v>
                </c:pt>
                <c:pt idx="806">
                  <c:v>44344</c:v>
                </c:pt>
                <c:pt idx="807">
                  <c:v>44347</c:v>
                </c:pt>
                <c:pt idx="808">
                  <c:v>44348</c:v>
                </c:pt>
                <c:pt idx="809">
                  <c:v>44349</c:v>
                </c:pt>
                <c:pt idx="810">
                  <c:v>44350</c:v>
                </c:pt>
                <c:pt idx="811">
                  <c:v>44351</c:v>
                </c:pt>
                <c:pt idx="812">
                  <c:v>44354</c:v>
                </c:pt>
                <c:pt idx="813">
                  <c:v>44355</c:v>
                </c:pt>
                <c:pt idx="814">
                  <c:v>44356</c:v>
                </c:pt>
                <c:pt idx="815">
                  <c:v>44357</c:v>
                </c:pt>
                <c:pt idx="816">
                  <c:v>44358</c:v>
                </c:pt>
                <c:pt idx="817">
                  <c:v>44362</c:v>
                </c:pt>
                <c:pt idx="818">
                  <c:v>44363</c:v>
                </c:pt>
                <c:pt idx="819">
                  <c:v>44364</c:v>
                </c:pt>
                <c:pt idx="820">
                  <c:v>44365</c:v>
                </c:pt>
                <c:pt idx="821">
                  <c:v>44368</c:v>
                </c:pt>
                <c:pt idx="822">
                  <c:v>44369</c:v>
                </c:pt>
                <c:pt idx="823">
                  <c:v>44370</c:v>
                </c:pt>
                <c:pt idx="824">
                  <c:v>44371</c:v>
                </c:pt>
                <c:pt idx="825">
                  <c:v>44372</c:v>
                </c:pt>
                <c:pt idx="826">
                  <c:v>44375</c:v>
                </c:pt>
                <c:pt idx="827">
                  <c:v>44376</c:v>
                </c:pt>
                <c:pt idx="828">
                  <c:v>44377</c:v>
                </c:pt>
                <c:pt idx="829">
                  <c:v>44378</c:v>
                </c:pt>
                <c:pt idx="830">
                  <c:v>44379</c:v>
                </c:pt>
                <c:pt idx="831">
                  <c:v>44382</c:v>
                </c:pt>
                <c:pt idx="832">
                  <c:v>44383</c:v>
                </c:pt>
                <c:pt idx="833">
                  <c:v>44384</c:v>
                </c:pt>
                <c:pt idx="834">
                  <c:v>44385</c:v>
                </c:pt>
                <c:pt idx="835">
                  <c:v>44386</c:v>
                </c:pt>
                <c:pt idx="836">
                  <c:v>44389</c:v>
                </c:pt>
                <c:pt idx="837">
                  <c:v>44390</c:v>
                </c:pt>
                <c:pt idx="838">
                  <c:v>44391</c:v>
                </c:pt>
                <c:pt idx="839">
                  <c:v>44392</c:v>
                </c:pt>
                <c:pt idx="840">
                  <c:v>44393</c:v>
                </c:pt>
                <c:pt idx="841">
                  <c:v>44396</c:v>
                </c:pt>
                <c:pt idx="842">
                  <c:v>44397</c:v>
                </c:pt>
                <c:pt idx="843">
                  <c:v>44398</c:v>
                </c:pt>
                <c:pt idx="844">
                  <c:v>44399</c:v>
                </c:pt>
                <c:pt idx="845">
                  <c:v>44400</c:v>
                </c:pt>
                <c:pt idx="846">
                  <c:v>44403</c:v>
                </c:pt>
                <c:pt idx="847">
                  <c:v>44404</c:v>
                </c:pt>
                <c:pt idx="848">
                  <c:v>44405</c:v>
                </c:pt>
                <c:pt idx="849">
                  <c:v>44406</c:v>
                </c:pt>
                <c:pt idx="850">
                  <c:v>44407</c:v>
                </c:pt>
                <c:pt idx="851">
                  <c:v>44410</c:v>
                </c:pt>
                <c:pt idx="852">
                  <c:v>44411</c:v>
                </c:pt>
                <c:pt idx="853">
                  <c:v>44412</c:v>
                </c:pt>
                <c:pt idx="854">
                  <c:v>44413</c:v>
                </c:pt>
                <c:pt idx="855">
                  <c:v>44414</c:v>
                </c:pt>
                <c:pt idx="856">
                  <c:v>44417</c:v>
                </c:pt>
                <c:pt idx="857">
                  <c:v>44418</c:v>
                </c:pt>
                <c:pt idx="858">
                  <c:v>44419</c:v>
                </c:pt>
                <c:pt idx="859">
                  <c:v>44420</c:v>
                </c:pt>
                <c:pt idx="860">
                  <c:v>44421</c:v>
                </c:pt>
                <c:pt idx="861">
                  <c:v>44424</c:v>
                </c:pt>
                <c:pt idx="862">
                  <c:v>44425</c:v>
                </c:pt>
                <c:pt idx="863">
                  <c:v>44426</c:v>
                </c:pt>
                <c:pt idx="864">
                  <c:v>44427</c:v>
                </c:pt>
                <c:pt idx="865">
                  <c:v>44428</c:v>
                </c:pt>
                <c:pt idx="866">
                  <c:v>44431</c:v>
                </c:pt>
                <c:pt idx="867">
                  <c:v>44432</c:v>
                </c:pt>
                <c:pt idx="868">
                  <c:v>44433</c:v>
                </c:pt>
                <c:pt idx="869">
                  <c:v>44434</c:v>
                </c:pt>
                <c:pt idx="870">
                  <c:v>44435</c:v>
                </c:pt>
                <c:pt idx="871">
                  <c:v>44438</c:v>
                </c:pt>
                <c:pt idx="872">
                  <c:v>44439</c:v>
                </c:pt>
                <c:pt idx="873">
                  <c:v>44440</c:v>
                </c:pt>
                <c:pt idx="874">
                  <c:v>44441</c:v>
                </c:pt>
                <c:pt idx="875">
                  <c:v>44442</c:v>
                </c:pt>
                <c:pt idx="876">
                  <c:v>44445</c:v>
                </c:pt>
                <c:pt idx="877">
                  <c:v>44446</c:v>
                </c:pt>
                <c:pt idx="878">
                  <c:v>44447</c:v>
                </c:pt>
                <c:pt idx="879">
                  <c:v>44448</c:v>
                </c:pt>
                <c:pt idx="880">
                  <c:v>44449</c:v>
                </c:pt>
                <c:pt idx="881">
                  <c:v>44452</c:v>
                </c:pt>
                <c:pt idx="882">
                  <c:v>44453</c:v>
                </c:pt>
                <c:pt idx="883">
                  <c:v>44454</c:v>
                </c:pt>
                <c:pt idx="884">
                  <c:v>44455</c:v>
                </c:pt>
                <c:pt idx="885">
                  <c:v>44456</c:v>
                </c:pt>
                <c:pt idx="886">
                  <c:v>44459</c:v>
                </c:pt>
                <c:pt idx="887">
                  <c:v>44460</c:v>
                </c:pt>
                <c:pt idx="888">
                  <c:v>44461</c:v>
                </c:pt>
                <c:pt idx="889">
                  <c:v>44462</c:v>
                </c:pt>
                <c:pt idx="890">
                  <c:v>44463</c:v>
                </c:pt>
                <c:pt idx="891">
                  <c:v>44466</c:v>
                </c:pt>
                <c:pt idx="892">
                  <c:v>44467</c:v>
                </c:pt>
                <c:pt idx="893">
                  <c:v>44468</c:v>
                </c:pt>
                <c:pt idx="894">
                  <c:v>44469</c:v>
                </c:pt>
                <c:pt idx="895">
                  <c:v>44470</c:v>
                </c:pt>
                <c:pt idx="896">
                  <c:v>44473</c:v>
                </c:pt>
                <c:pt idx="897">
                  <c:v>44474</c:v>
                </c:pt>
                <c:pt idx="898">
                  <c:v>44475</c:v>
                </c:pt>
                <c:pt idx="899">
                  <c:v>44476</c:v>
                </c:pt>
                <c:pt idx="900">
                  <c:v>44477</c:v>
                </c:pt>
                <c:pt idx="901">
                  <c:v>44480</c:v>
                </c:pt>
                <c:pt idx="902">
                  <c:v>44481</c:v>
                </c:pt>
                <c:pt idx="903">
                  <c:v>44482</c:v>
                </c:pt>
                <c:pt idx="904">
                  <c:v>44483</c:v>
                </c:pt>
                <c:pt idx="905">
                  <c:v>44484</c:v>
                </c:pt>
                <c:pt idx="906">
                  <c:v>44487</c:v>
                </c:pt>
                <c:pt idx="907">
                  <c:v>44488</c:v>
                </c:pt>
                <c:pt idx="908">
                  <c:v>44489</c:v>
                </c:pt>
                <c:pt idx="909">
                  <c:v>44490</c:v>
                </c:pt>
                <c:pt idx="910">
                  <c:v>44491</c:v>
                </c:pt>
                <c:pt idx="911">
                  <c:v>44494</c:v>
                </c:pt>
                <c:pt idx="912">
                  <c:v>44495</c:v>
                </c:pt>
                <c:pt idx="913">
                  <c:v>44496</c:v>
                </c:pt>
                <c:pt idx="914">
                  <c:v>44497</c:v>
                </c:pt>
                <c:pt idx="915">
                  <c:v>44498</c:v>
                </c:pt>
                <c:pt idx="916">
                  <c:v>44501</c:v>
                </c:pt>
                <c:pt idx="917">
                  <c:v>44502</c:v>
                </c:pt>
                <c:pt idx="918">
                  <c:v>44503</c:v>
                </c:pt>
                <c:pt idx="919">
                  <c:v>44504</c:v>
                </c:pt>
                <c:pt idx="920">
                  <c:v>44505</c:v>
                </c:pt>
                <c:pt idx="921">
                  <c:v>44508</c:v>
                </c:pt>
                <c:pt idx="922">
                  <c:v>44509</c:v>
                </c:pt>
                <c:pt idx="923">
                  <c:v>44510</c:v>
                </c:pt>
                <c:pt idx="924">
                  <c:v>44511</c:v>
                </c:pt>
                <c:pt idx="925">
                  <c:v>44512</c:v>
                </c:pt>
                <c:pt idx="926">
                  <c:v>44515</c:v>
                </c:pt>
                <c:pt idx="927">
                  <c:v>44516</c:v>
                </c:pt>
                <c:pt idx="928">
                  <c:v>44517</c:v>
                </c:pt>
                <c:pt idx="929">
                  <c:v>44518</c:v>
                </c:pt>
                <c:pt idx="930">
                  <c:v>44519</c:v>
                </c:pt>
                <c:pt idx="931">
                  <c:v>44522</c:v>
                </c:pt>
                <c:pt idx="932">
                  <c:v>44523</c:v>
                </c:pt>
                <c:pt idx="933">
                  <c:v>44524</c:v>
                </c:pt>
                <c:pt idx="934">
                  <c:v>44525</c:v>
                </c:pt>
                <c:pt idx="935">
                  <c:v>44526</c:v>
                </c:pt>
                <c:pt idx="936">
                  <c:v>44529</c:v>
                </c:pt>
                <c:pt idx="937">
                  <c:v>44530</c:v>
                </c:pt>
                <c:pt idx="938">
                  <c:v>44531</c:v>
                </c:pt>
                <c:pt idx="939">
                  <c:v>44532</c:v>
                </c:pt>
                <c:pt idx="940">
                  <c:v>44533</c:v>
                </c:pt>
                <c:pt idx="941">
                  <c:v>44536</c:v>
                </c:pt>
                <c:pt idx="942">
                  <c:v>44537</c:v>
                </c:pt>
                <c:pt idx="943">
                  <c:v>44538</c:v>
                </c:pt>
                <c:pt idx="944">
                  <c:v>44539</c:v>
                </c:pt>
                <c:pt idx="945">
                  <c:v>44540</c:v>
                </c:pt>
                <c:pt idx="946">
                  <c:v>44543</c:v>
                </c:pt>
                <c:pt idx="947">
                  <c:v>44544</c:v>
                </c:pt>
                <c:pt idx="948">
                  <c:v>44545</c:v>
                </c:pt>
                <c:pt idx="949">
                  <c:v>44546</c:v>
                </c:pt>
                <c:pt idx="950">
                  <c:v>44547</c:v>
                </c:pt>
                <c:pt idx="951">
                  <c:v>44550</c:v>
                </c:pt>
                <c:pt idx="952">
                  <c:v>44551</c:v>
                </c:pt>
                <c:pt idx="953">
                  <c:v>44552</c:v>
                </c:pt>
                <c:pt idx="954">
                  <c:v>44553</c:v>
                </c:pt>
                <c:pt idx="955">
                  <c:v>44554</c:v>
                </c:pt>
                <c:pt idx="956">
                  <c:v>44559</c:v>
                </c:pt>
                <c:pt idx="957">
                  <c:v>44560</c:v>
                </c:pt>
                <c:pt idx="958">
                  <c:v>44561</c:v>
                </c:pt>
                <c:pt idx="959">
                  <c:v>44565</c:v>
                </c:pt>
                <c:pt idx="960">
                  <c:v>44566</c:v>
                </c:pt>
                <c:pt idx="961">
                  <c:v>44567</c:v>
                </c:pt>
                <c:pt idx="962">
                  <c:v>44568</c:v>
                </c:pt>
                <c:pt idx="963">
                  <c:v>44571</c:v>
                </c:pt>
                <c:pt idx="964">
                  <c:v>44572</c:v>
                </c:pt>
                <c:pt idx="965">
                  <c:v>44573</c:v>
                </c:pt>
                <c:pt idx="966">
                  <c:v>44574</c:v>
                </c:pt>
                <c:pt idx="967">
                  <c:v>44575</c:v>
                </c:pt>
                <c:pt idx="968">
                  <c:v>44578</c:v>
                </c:pt>
                <c:pt idx="969">
                  <c:v>44579</c:v>
                </c:pt>
                <c:pt idx="970">
                  <c:v>44580</c:v>
                </c:pt>
                <c:pt idx="971">
                  <c:v>44581</c:v>
                </c:pt>
                <c:pt idx="972">
                  <c:v>44582</c:v>
                </c:pt>
                <c:pt idx="973">
                  <c:v>44585</c:v>
                </c:pt>
                <c:pt idx="974">
                  <c:v>44586</c:v>
                </c:pt>
                <c:pt idx="975">
                  <c:v>44588</c:v>
                </c:pt>
                <c:pt idx="976">
                  <c:v>44589</c:v>
                </c:pt>
                <c:pt idx="977">
                  <c:v>44592</c:v>
                </c:pt>
                <c:pt idx="978">
                  <c:v>44593</c:v>
                </c:pt>
                <c:pt idx="979">
                  <c:v>44594</c:v>
                </c:pt>
                <c:pt idx="980">
                  <c:v>44595</c:v>
                </c:pt>
                <c:pt idx="981">
                  <c:v>44596</c:v>
                </c:pt>
                <c:pt idx="982">
                  <c:v>44599</c:v>
                </c:pt>
                <c:pt idx="983">
                  <c:v>44600</c:v>
                </c:pt>
                <c:pt idx="984">
                  <c:v>44601</c:v>
                </c:pt>
                <c:pt idx="985">
                  <c:v>44602</c:v>
                </c:pt>
                <c:pt idx="986">
                  <c:v>44603</c:v>
                </c:pt>
                <c:pt idx="987">
                  <c:v>44606</c:v>
                </c:pt>
                <c:pt idx="988">
                  <c:v>44607</c:v>
                </c:pt>
                <c:pt idx="989">
                  <c:v>44608</c:v>
                </c:pt>
                <c:pt idx="990">
                  <c:v>44609</c:v>
                </c:pt>
                <c:pt idx="991">
                  <c:v>44610</c:v>
                </c:pt>
                <c:pt idx="992">
                  <c:v>44613</c:v>
                </c:pt>
                <c:pt idx="993">
                  <c:v>44614</c:v>
                </c:pt>
                <c:pt idx="994">
                  <c:v>44615</c:v>
                </c:pt>
                <c:pt idx="995">
                  <c:v>44616</c:v>
                </c:pt>
                <c:pt idx="996">
                  <c:v>44617</c:v>
                </c:pt>
                <c:pt idx="997">
                  <c:v>44620</c:v>
                </c:pt>
                <c:pt idx="998">
                  <c:v>44621</c:v>
                </c:pt>
                <c:pt idx="999">
                  <c:v>44622</c:v>
                </c:pt>
                <c:pt idx="1000">
                  <c:v>44623</c:v>
                </c:pt>
                <c:pt idx="1001">
                  <c:v>44624</c:v>
                </c:pt>
                <c:pt idx="1002">
                  <c:v>44627</c:v>
                </c:pt>
                <c:pt idx="1003">
                  <c:v>44628</c:v>
                </c:pt>
                <c:pt idx="1004">
                  <c:v>44629</c:v>
                </c:pt>
                <c:pt idx="1005">
                  <c:v>44630</c:v>
                </c:pt>
                <c:pt idx="1006">
                  <c:v>44631</c:v>
                </c:pt>
                <c:pt idx="1007">
                  <c:v>44634</c:v>
                </c:pt>
                <c:pt idx="1008">
                  <c:v>44635</c:v>
                </c:pt>
                <c:pt idx="1009">
                  <c:v>44636</c:v>
                </c:pt>
                <c:pt idx="1010">
                  <c:v>44637</c:v>
                </c:pt>
                <c:pt idx="1011">
                  <c:v>44638</c:v>
                </c:pt>
                <c:pt idx="1012">
                  <c:v>44641</c:v>
                </c:pt>
                <c:pt idx="1013">
                  <c:v>44642</c:v>
                </c:pt>
                <c:pt idx="1014">
                  <c:v>44643</c:v>
                </c:pt>
                <c:pt idx="1015">
                  <c:v>44644</c:v>
                </c:pt>
                <c:pt idx="1016">
                  <c:v>44645</c:v>
                </c:pt>
                <c:pt idx="1017">
                  <c:v>44648</c:v>
                </c:pt>
                <c:pt idx="1018">
                  <c:v>44649</c:v>
                </c:pt>
                <c:pt idx="1019">
                  <c:v>44650</c:v>
                </c:pt>
                <c:pt idx="1020">
                  <c:v>44651</c:v>
                </c:pt>
                <c:pt idx="1021">
                  <c:v>44652</c:v>
                </c:pt>
                <c:pt idx="1022">
                  <c:v>44655</c:v>
                </c:pt>
                <c:pt idx="1023">
                  <c:v>44656</c:v>
                </c:pt>
                <c:pt idx="1024">
                  <c:v>44657</c:v>
                </c:pt>
                <c:pt idx="1025">
                  <c:v>44658</c:v>
                </c:pt>
                <c:pt idx="1026">
                  <c:v>44659</c:v>
                </c:pt>
                <c:pt idx="1027">
                  <c:v>44662</c:v>
                </c:pt>
                <c:pt idx="1028">
                  <c:v>44663</c:v>
                </c:pt>
                <c:pt idx="1029">
                  <c:v>44664</c:v>
                </c:pt>
                <c:pt idx="1030">
                  <c:v>44665</c:v>
                </c:pt>
                <c:pt idx="1031">
                  <c:v>44670</c:v>
                </c:pt>
                <c:pt idx="1032">
                  <c:v>44671</c:v>
                </c:pt>
                <c:pt idx="1033">
                  <c:v>44672</c:v>
                </c:pt>
                <c:pt idx="1034">
                  <c:v>44673</c:v>
                </c:pt>
                <c:pt idx="1035">
                  <c:v>44677</c:v>
                </c:pt>
                <c:pt idx="1036">
                  <c:v>44678</c:v>
                </c:pt>
                <c:pt idx="1037">
                  <c:v>44679</c:v>
                </c:pt>
                <c:pt idx="1038">
                  <c:v>44680</c:v>
                </c:pt>
                <c:pt idx="1039">
                  <c:v>44683</c:v>
                </c:pt>
                <c:pt idx="1040">
                  <c:v>44684</c:v>
                </c:pt>
                <c:pt idx="1041">
                  <c:v>44685</c:v>
                </c:pt>
                <c:pt idx="1042">
                  <c:v>44686</c:v>
                </c:pt>
                <c:pt idx="1043">
                  <c:v>44687</c:v>
                </c:pt>
                <c:pt idx="1044">
                  <c:v>44690</c:v>
                </c:pt>
                <c:pt idx="1045">
                  <c:v>44691</c:v>
                </c:pt>
                <c:pt idx="1046">
                  <c:v>44692</c:v>
                </c:pt>
                <c:pt idx="1047">
                  <c:v>44693</c:v>
                </c:pt>
                <c:pt idx="1048">
                  <c:v>44694</c:v>
                </c:pt>
                <c:pt idx="1049">
                  <c:v>44697</c:v>
                </c:pt>
                <c:pt idx="1050">
                  <c:v>44698</c:v>
                </c:pt>
                <c:pt idx="1051">
                  <c:v>44699</c:v>
                </c:pt>
                <c:pt idx="1052">
                  <c:v>44700</c:v>
                </c:pt>
                <c:pt idx="1053">
                  <c:v>44701</c:v>
                </c:pt>
                <c:pt idx="1054">
                  <c:v>44704</c:v>
                </c:pt>
                <c:pt idx="1055">
                  <c:v>44705</c:v>
                </c:pt>
                <c:pt idx="1056">
                  <c:v>44706</c:v>
                </c:pt>
                <c:pt idx="1057">
                  <c:v>44707</c:v>
                </c:pt>
                <c:pt idx="1058">
                  <c:v>44708</c:v>
                </c:pt>
                <c:pt idx="1059">
                  <c:v>44711</c:v>
                </c:pt>
                <c:pt idx="1060">
                  <c:v>44712</c:v>
                </c:pt>
                <c:pt idx="1061">
                  <c:v>44713</c:v>
                </c:pt>
                <c:pt idx="1062">
                  <c:v>44714</c:v>
                </c:pt>
                <c:pt idx="1063">
                  <c:v>44715</c:v>
                </c:pt>
                <c:pt idx="1064">
                  <c:v>44718</c:v>
                </c:pt>
                <c:pt idx="1065">
                  <c:v>44719</c:v>
                </c:pt>
                <c:pt idx="1066">
                  <c:v>44720</c:v>
                </c:pt>
                <c:pt idx="1067">
                  <c:v>44721</c:v>
                </c:pt>
                <c:pt idx="1068">
                  <c:v>44722</c:v>
                </c:pt>
                <c:pt idx="1069">
                  <c:v>44726</c:v>
                </c:pt>
                <c:pt idx="1070">
                  <c:v>44727</c:v>
                </c:pt>
                <c:pt idx="1071">
                  <c:v>44728</c:v>
                </c:pt>
                <c:pt idx="1072">
                  <c:v>44729</c:v>
                </c:pt>
                <c:pt idx="1073">
                  <c:v>44732</c:v>
                </c:pt>
                <c:pt idx="1074">
                  <c:v>44733</c:v>
                </c:pt>
                <c:pt idx="1075">
                  <c:v>44734</c:v>
                </c:pt>
                <c:pt idx="1076">
                  <c:v>44735</c:v>
                </c:pt>
                <c:pt idx="1077">
                  <c:v>44736</c:v>
                </c:pt>
                <c:pt idx="1078">
                  <c:v>44739</c:v>
                </c:pt>
                <c:pt idx="1079">
                  <c:v>44740</c:v>
                </c:pt>
                <c:pt idx="1080">
                  <c:v>44741</c:v>
                </c:pt>
                <c:pt idx="1081">
                  <c:v>44742</c:v>
                </c:pt>
                <c:pt idx="1082">
                  <c:v>44743</c:v>
                </c:pt>
                <c:pt idx="1083">
                  <c:v>44746</c:v>
                </c:pt>
                <c:pt idx="1084">
                  <c:v>44747</c:v>
                </c:pt>
                <c:pt idx="1085">
                  <c:v>44748</c:v>
                </c:pt>
                <c:pt idx="1086">
                  <c:v>44749</c:v>
                </c:pt>
                <c:pt idx="1087">
                  <c:v>44750</c:v>
                </c:pt>
                <c:pt idx="1088">
                  <c:v>44753</c:v>
                </c:pt>
                <c:pt idx="1089">
                  <c:v>44754</c:v>
                </c:pt>
                <c:pt idx="1090">
                  <c:v>44755</c:v>
                </c:pt>
                <c:pt idx="1091">
                  <c:v>44756</c:v>
                </c:pt>
                <c:pt idx="1092">
                  <c:v>44757</c:v>
                </c:pt>
                <c:pt idx="1093">
                  <c:v>44760</c:v>
                </c:pt>
                <c:pt idx="1094">
                  <c:v>44761</c:v>
                </c:pt>
                <c:pt idx="1095">
                  <c:v>44762</c:v>
                </c:pt>
                <c:pt idx="1096">
                  <c:v>44763</c:v>
                </c:pt>
                <c:pt idx="1097">
                  <c:v>44764</c:v>
                </c:pt>
                <c:pt idx="1098">
                  <c:v>44767</c:v>
                </c:pt>
                <c:pt idx="1099">
                  <c:v>44768</c:v>
                </c:pt>
                <c:pt idx="1100">
                  <c:v>44769</c:v>
                </c:pt>
                <c:pt idx="1101">
                  <c:v>44770</c:v>
                </c:pt>
                <c:pt idx="1102">
                  <c:v>44771</c:v>
                </c:pt>
                <c:pt idx="1103">
                  <c:v>44774</c:v>
                </c:pt>
                <c:pt idx="1104">
                  <c:v>44775</c:v>
                </c:pt>
                <c:pt idx="1105">
                  <c:v>44776</c:v>
                </c:pt>
                <c:pt idx="1106">
                  <c:v>44777</c:v>
                </c:pt>
                <c:pt idx="1107">
                  <c:v>44778</c:v>
                </c:pt>
                <c:pt idx="1108">
                  <c:v>44781</c:v>
                </c:pt>
                <c:pt idx="1109">
                  <c:v>44782</c:v>
                </c:pt>
                <c:pt idx="1110">
                  <c:v>44783</c:v>
                </c:pt>
                <c:pt idx="1111">
                  <c:v>44784</c:v>
                </c:pt>
                <c:pt idx="1112">
                  <c:v>44785</c:v>
                </c:pt>
                <c:pt idx="1113">
                  <c:v>44788</c:v>
                </c:pt>
                <c:pt idx="1114">
                  <c:v>44789</c:v>
                </c:pt>
                <c:pt idx="1115">
                  <c:v>44790</c:v>
                </c:pt>
                <c:pt idx="1116">
                  <c:v>44791</c:v>
                </c:pt>
                <c:pt idx="1117">
                  <c:v>44792</c:v>
                </c:pt>
                <c:pt idx="1118">
                  <c:v>44795</c:v>
                </c:pt>
                <c:pt idx="1119">
                  <c:v>44796</c:v>
                </c:pt>
                <c:pt idx="1120">
                  <c:v>44797</c:v>
                </c:pt>
                <c:pt idx="1121">
                  <c:v>44798</c:v>
                </c:pt>
                <c:pt idx="1122">
                  <c:v>44799</c:v>
                </c:pt>
                <c:pt idx="1123">
                  <c:v>44802</c:v>
                </c:pt>
                <c:pt idx="1124">
                  <c:v>44803</c:v>
                </c:pt>
                <c:pt idx="1125">
                  <c:v>44804</c:v>
                </c:pt>
                <c:pt idx="1126">
                  <c:v>44805</c:v>
                </c:pt>
                <c:pt idx="1127">
                  <c:v>44806</c:v>
                </c:pt>
                <c:pt idx="1128">
                  <c:v>44809</c:v>
                </c:pt>
                <c:pt idx="1129">
                  <c:v>44810</c:v>
                </c:pt>
                <c:pt idx="1130">
                  <c:v>44811</c:v>
                </c:pt>
                <c:pt idx="1131">
                  <c:v>44812</c:v>
                </c:pt>
                <c:pt idx="1132">
                  <c:v>44813</c:v>
                </c:pt>
                <c:pt idx="1133">
                  <c:v>44816</c:v>
                </c:pt>
                <c:pt idx="1134">
                  <c:v>44817</c:v>
                </c:pt>
                <c:pt idx="1135">
                  <c:v>44818</c:v>
                </c:pt>
                <c:pt idx="1136">
                  <c:v>44819</c:v>
                </c:pt>
                <c:pt idx="1137">
                  <c:v>44820</c:v>
                </c:pt>
                <c:pt idx="1138">
                  <c:v>44823</c:v>
                </c:pt>
                <c:pt idx="1139">
                  <c:v>44824</c:v>
                </c:pt>
                <c:pt idx="1140">
                  <c:v>44825</c:v>
                </c:pt>
                <c:pt idx="1141">
                  <c:v>44827</c:v>
                </c:pt>
                <c:pt idx="1142">
                  <c:v>44830</c:v>
                </c:pt>
                <c:pt idx="1143">
                  <c:v>44831</c:v>
                </c:pt>
                <c:pt idx="1144">
                  <c:v>44832</c:v>
                </c:pt>
                <c:pt idx="1145">
                  <c:v>44833</c:v>
                </c:pt>
                <c:pt idx="1146">
                  <c:v>44834</c:v>
                </c:pt>
                <c:pt idx="1147">
                  <c:v>44837</c:v>
                </c:pt>
                <c:pt idx="1148">
                  <c:v>44838</c:v>
                </c:pt>
                <c:pt idx="1149">
                  <c:v>44839</c:v>
                </c:pt>
                <c:pt idx="1150">
                  <c:v>44840</c:v>
                </c:pt>
                <c:pt idx="1151">
                  <c:v>44841</c:v>
                </c:pt>
                <c:pt idx="1152">
                  <c:v>44844</c:v>
                </c:pt>
                <c:pt idx="1153">
                  <c:v>44845</c:v>
                </c:pt>
                <c:pt idx="1154">
                  <c:v>44846</c:v>
                </c:pt>
                <c:pt idx="1155">
                  <c:v>44847</c:v>
                </c:pt>
                <c:pt idx="1156">
                  <c:v>44848</c:v>
                </c:pt>
                <c:pt idx="1157">
                  <c:v>44851</c:v>
                </c:pt>
                <c:pt idx="1158">
                  <c:v>44852</c:v>
                </c:pt>
                <c:pt idx="1159">
                  <c:v>44853</c:v>
                </c:pt>
                <c:pt idx="1160">
                  <c:v>44854</c:v>
                </c:pt>
                <c:pt idx="1161">
                  <c:v>44855</c:v>
                </c:pt>
                <c:pt idx="1162">
                  <c:v>44858</c:v>
                </c:pt>
                <c:pt idx="1163">
                  <c:v>44859</c:v>
                </c:pt>
                <c:pt idx="1164">
                  <c:v>44860</c:v>
                </c:pt>
                <c:pt idx="1165">
                  <c:v>44861</c:v>
                </c:pt>
                <c:pt idx="1166">
                  <c:v>44862</c:v>
                </c:pt>
                <c:pt idx="1167">
                  <c:v>44865</c:v>
                </c:pt>
                <c:pt idx="1168">
                  <c:v>44866</c:v>
                </c:pt>
                <c:pt idx="1169">
                  <c:v>44867</c:v>
                </c:pt>
                <c:pt idx="1170">
                  <c:v>44868</c:v>
                </c:pt>
                <c:pt idx="1171">
                  <c:v>44869</c:v>
                </c:pt>
                <c:pt idx="1172">
                  <c:v>44872</c:v>
                </c:pt>
                <c:pt idx="1173">
                  <c:v>44873</c:v>
                </c:pt>
                <c:pt idx="1174">
                  <c:v>44874</c:v>
                </c:pt>
                <c:pt idx="1175">
                  <c:v>44875</c:v>
                </c:pt>
                <c:pt idx="1176">
                  <c:v>44876</c:v>
                </c:pt>
                <c:pt idx="1177">
                  <c:v>44879</c:v>
                </c:pt>
                <c:pt idx="1178">
                  <c:v>44880</c:v>
                </c:pt>
                <c:pt idx="1179">
                  <c:v>44881</c:v>
                </c:pt>
                <c:pt idx="1180">
                  <c:v>44882</c:v>
                </c:pt>
                <c:pt idx="1181">
                  <c:v>44883</c:v>
                </c:pt>
                <c:pt idx="1182">
                  <c:v>44886</c:v>
                </c:pt>
                <c:pt idx="1183">
                  <c:v>44887</c:v>
                </c:pt>
                <c:pt idx="1184">
                  <c:v>44888</c:v>
                </c:pt>
                <c:pt idx="1185">
                  <c:v>44889</c:v>
                </c:pt>
                <c:pt idx="1186">
                  <c:v>44890</c:v>
                </c:pt>
                <c:pt idx="1187">
                  <c:v>44893</c:v>
                </c:pt>
                <c:pt idx="1188">
                  <c:v>44894</c:v>
                </c:pt>
                <c:pt idx="1189">
                  <c:v>44895</c:v>
                </c:pt>
                <c:pt idx="1190">
                  <c:v>44896</c:v>
                </c:pt>
                <c:pt idx="1191">
                  <c:v>44897</c:v>
                </c:pt>
                <c:pt idx="1192">
                  <c:v>44900</c:v>
                </c:pt>
                <c:pt idx="1193">
                  <c:v>44901</c:v>
                </c:pt>
                <c:pt idx="1194">
                  <c:v>44902</c:v>
                </c:pt>
                <c:pt idx="1195">
                  <c:v>44903</c:v>
                </c:pt>
                <c:pt idx="1196">
                  <c:v>44904</c:v>
                </c:pt>
                <c:pt idx="1197">
                  <c:v>44907</c:v>
                </c:pt>
                <c:pt idx="1198">
                  <c:v>44908</c:v>
                </c:pt>
                <c:pt idx="1199">
                  <c:v>44909</c:v>
                </c:pt>
                <c:pt idx="1200">
                  <c:v>44910</c:v>
                </c:pt>
                <c:pt idx="1201">
                  <c:v>44911</c:v>
                </c:pt>
                <c:pt idx="1202">
                  <c:v>44914</c:v>
                </c:pt>
                <c:pt idx="1203">
                  <c:v>44915</c:v>
                </c:pt>
                <c:pt idx="1204">
                  <c:v>44916</c:v>
                </c:pt>
                <c:pt idx="1205">
                  <c:v>44917</c:v>
                </c:pt>
                <c:pt idx="1206">
                  <c:v>44918</c:v>
                </c:pt>
                <c:pt idx="1207">
                  <c:v>44923</c:v>
                </c:pt>
                <c:pt idx="1208">
                  <c:v>44924</c:v>
                </c:pt>
                <c:pt idx="1209">
                  <c:v>44925</c:v>
                </c:pt>
                <c:pt idx="1210">
                  <c:v>44929</c:v>
                </c:pt>
                <c:pt idx="1211">
                  <c:v>44930</c:v>
                </c:pt>
                <c:pt idx="1212">
                  <c:v>44931</c:v>
                </c:pt>
                <c:pt idx="1213">
                  <c:v>44932</c:v>
                </c:pt>
                <c:pt idx="1214">
                  <c:v>44935</c:v>
                </c:pt>
                <c:pt idx="1215">
                  <c:v>44936</c:v>
                </c:pt>
                <c:pt idx="1216">
                  <c:v>44937</c:v>
                </c:pt>
                <c:pt idx="1217">
                  <c:v>44938</c:v>
                </c:pt>
                <c:pt idx="1218">
                  <c:v>44939</c:v>
                </c:pt>
                <c:pt idx="1219">
                  <c:v>44942</c:v>
                </c:pt>
                <c:pt idx="1220">
                  <c:v>44943</c:v>
                </c:pt>
                <c:pt idx="1221">
                  <c:v>44944</c:v>
                </c:pt>
                <c:pt idx="1222">
                  <c:v>44945</c:v>
                </c:pt>
                <c:pt idx="1223">
                  <c:v>44946</c:v>
                </c:pt>
                <c:pt idx="1224">
                  <c:v>44949</c:v>
                </c:pt>
                <c:pt idx="1225">
                  <c:v>44950</c:v>
                </c:pt>
                <c:pt idx="1226">
                  <c:v>44951</c:v>
                </c:pt>
                <c:pt idx="1227">
                  <c:v>44953</c:v>
                </c:pt>
                <c:pt idx="1228">
                  <c:v>44956</c:v>
                </c:pt>
                <c:pt idx="1229">
                  <c:v>44957</c:v>
                </c:pt>
                <c:pt idx="1230">
                  <c:v>44958</c:v>
                </c:pt>
                <c:pt idx="1231">
                  <c:v>44959</c:v>
                </c:pt>
                <c:pt idx="1232">
                  <c:v>44960</c:v>
                </c:pt>
                <c:pt idx="1233">
                  <c:v>44963</c:v>
                </c:pt>
                <c:pt idx="1234">
                  <c:v>44964</c:v>
                </c:pt>
                <c:pt idx="1235">
                  <c:v>44965</c:v>
                </c:pt>
                <c:pt idx="1236">
                  <c:v>44966</c:v>
                </c:pt>
                <c:pt idx="1237">
                  <c:v>44967</c:v>
                </c:pt>
                <c:pt idx="1238">
                  <c:v>44970</c:v>
                </c:pt>
                <c:pt idx="1239">
                  <c:v>44971</c:v>
                </c:pt>
                <c:pt idx="1240">
                  <c:v>44972</c:v>
                </c:pt>
                <c:pt idx="1241">
                  <c:v>44973</c:v>
                </c:pt>
                <c:pt idx="1242">
                  <c:v>44974</c:v>
                </c:pt>
                <c:pt idx="1243">
                  <c:v>44977</c:v>
                </c:pt>
                <c:pt idx="1244">
                  <c:v>44978</c:v>
                </c:pt>
                <c:pt idx="1245">
                  <c:v>44979</c:v>
                </c:pt>
                <c:pt idx="1246">
                  <c:v>44980</c:v>
                </c:pt>
                <c:pt idx="1247">
                  <c:v>44981</c:v>
                </c:pt>
                <c:pt idx="1248">
                  <c:v>44984</c:v>
                </c:pt>
                <c:pt idx="1249">
                  <c:v>44985</c:v>
                </c:pt>
                <c:pt idx="1250">
                  <c:v>44986</c:v>
                </c:pt>
                <c:pt idx="1251">
                  <c:v>44987</c:v>
                </c:pt>
                <c:pt idx="1252">
                  <c:v>44988</c:v>
                </c:pt>
                <c:pt idx="1253">
                  <c:v>44991</c:v>
                </c:pt>
                <c:pt idx="1254">
                  <c:v>44992</c:v>
                </c:pt>
                <c:pt idx="1255">
                  <c:v>44993</c:v>
                </c:pt>
                <c:pt idx="1256">
                  <c:v>44994</c:v>
                </c:pt>
                <c:pt idx="1257">
                  <c:v>44995</c:v>
                </c:pt>
                <c:pt idx="1258">
                  <c:v>44998</c:v>
                </c:pt>
                <c:pt idx="1259">
                  <c:v>44999</c:v>
                </c:pt>
                <c:pt idx="1260">
                  <c:v>45000</c:v>
                </c:pt>
                <c:pt idx="1261">
                  <c:v>45001</c:v>
                </c:pt>
                <c:pt idx="1262">
                  <c:v>45002</c:v>
                </c:pt>
                <c:pt idx="1263">
                  <c:v>45005</c:v>
                </c:pt>
                <c:pt idx="1264">
                  <c:v>45006</c:v>
                </c:pt>
              </c:numCache>
            </c:numRef>
          </c:cat>
          <c:val>
            <c:numRef>
              <c:f>'Pane 1'!$B$37:$B$1301</c:f>
              <c:numCache>
                <c:formatCode>0.00</c:formatCode>
                <c:ptCount val="1265"/>
                <c:pt idx="0">
                  <c:v>5937.1508394177672</c:v>
                </c:pt>
                <c:pt idx="1">
                  <c:v>5820.7265617714493</c:v>
                </c:pt>
                <c:pt idx="2">
                  <c:v>5790.4647755521755</c:v>
                </c:pt>
                <c:pt idx="3">
                  <c:v>5832.2998748875852</c:v>
                </c:pt>
                <c:pt idx="4">
                  <c:v>5789.4648167143205</c:v>
                </c:pt>
                <c:pt idx="5">
                  <c:v>5759.3654487921794</c:v>
                </c:pt>
                <c:pt idx="6">
                  <c:v>5751.9243690206085</c:v>
                </c:pt>
                <c:pt idx="7">
                  <c:v>5761.351735363467</c:v>
                </c:pt>
                <c:pt idx="8">
                  <c:v>5788.8057367848351</c:v>
                </c:pt>
                <c:pt idx="9">
                  <c:v>5788.739204208242</c:v>
                </c:pt>
                <c:pt idx="10">
                  <c:v>5808.6690934265043</c:v>
                </c:pt>
                <c:pt idx="11">
                  <c:v>5856.969222142975</c:v>
                </c:pt>
                <c:pt idx="12">
                  <c:v>5828.6840180843992</c:v>
                </c:pt>
                <c:pt idx="13">
                  <c:v>5815.5319673753038</c:v>
                </c:pt>
                <c:pt idx="14">
                  <c:v>5829.0767271176637</c:v>
                </c:pt>
                <c:pt idx="15">
                  <c:v>5841.3390756499903</c:v>
                </c:pt>
                <c:pt idx="16">
                  <c:v>5841.5473647920362</c:v>
                </c:pt>
                <c:pt idx="17">
                  <c:v>5861.4210417652512</c:v>
                </c:pt>
                <c:pt idx="18">
                  <c:v>5881.000493636684</c:v>
                </c:pt>
                <c:pt idx="19">
                  <c:v>5868.7760807782643</c:v>
                </c:pt>
                <c:pt idx="20">
                  <c:v>5886.012875438526</c:v>
                </c:pt>
                <c:pt idx="21">
                  <c:v>5921.5534820077755</c:v>
                </c:pt>
                <c:pt idx="22">
                  <c:v>5910.772112657547</c:v>
                </c:pt>
                <c:pt idx="23">
                  <c:v>5953.6455695150589</c:v>
                </c:pt>
                <c:pt idx="24">
                  <c:v>5982.732221745815</c:v>
                </c:pt>
                <c:pt idx="25">
                  <c:v>6015.2340033620549</c:v>
                </c:pt>
                <c:pt idx="26">
                  <c:v>6050.1846051730281</c:v>
                </c:pt>
                <c:pt idx="27">
                  <c:v>6098.2751571384515</c:v>
                </c:pt>
                <c:pt idx="28">
                  <c:v>6062.8928833443588</c:v>
                </c:pt>
                <c:pt idx="29">
                  <c:v>6084.4729342163291</c:v>
                </c:pt>
                <c:pt idx="30">
                  <c:v>6091.8853464134663</c:v>
                </c:pt>
                <c:pt idx="31">
                  <c:v>6108.0236870662966</c:v>
                </c:pt>
                <c:pt idx="32">
                  <c:v>6118.7483715568032</c:v>
                </c:pt>
                <c:pt idx="33">
                  <c:v>6116.1874537987842</c:v>
                </c:pt>
                <c:pt idx="34">
                  <c:v>6135.2970150671026</c:v>
                </c:pt>
                <c:pt idx="35">
                  <c:v>6097.8187921660001</c:v>
                </c:pt>
                <c:pt idx="36">
                  <c:v>6106.9599602242915</c:v>
                </c:pt>
                <c:pt idx="37">
                  <c:v>6094.2572149337475</c:v>
                </c:pt>
                <c:pt idx="38">
                  <c:v>6087.3578799233537</c:v>
                </c:pt>
                <c:pt idx="39">
                  <c:v>6084.4886163304918</c:v>
                </c:pt>
                <c:pt idx="40">
                  <c:v>6041.8709628343477</c:v>
                </c:pt>
                <c:pt idx="41">
                  <c:v>6032.5062315019604</c:v>
                </c:pt>
                <c:pt idx="42">
                  <c:v>6037.080528836661</c:v>
                </c:pt>
                <c:pt idx="43">
                  <c:v>6032.8239757367774</c:v>
                </c:pt>
                <c:pt idx="44">
                  <c:v>6004.0205330795397</c:v>
                </c:pt>
                <c:pt idx="45">
                  <c:v>6013.5583391081573</c:v>
                </c:pt>
                <c:pt idx="46">
                  <c:v>5984.7343580840106</c:v>
                </c:pt>
                <c:pt idx="47">
                  <c:v>6011.8825927771613</c:v>
                </c:pt>
                <c:pt idx="48">
                  <c:v>5990.3892675634388</c:v>
                </c:pt>
                <c:pt idx="49">
                  <c:v>6025.5477001271147</c:v>
                </c:pt>
                <c:pt idx="50">
                  <c:v>5994.8759291828119</c:v>
                </c:pt>
                <c:pt idx="51">
                  <c:v>6025.1056769406168</c:v>
                </c:pt>
                <c:pt idx="52">
                  <c:v>6057.2924417975401</c:v>
                </c:pt>
                <c:pt idx="53">
                  <c:v>6045.1830292714176</c:v>
                </c:pt>
                <c:pt idx="54">
                  <c:v>6054.437148298859</c:v>
                </c:pt>
                <c:pt idx="55">
                  <c:v>6023.5331028192113</c:v>
                </c:pt>
                <c:pt idx="56">
                  <c:v>6016.6351070989022</c:v>
                </c:pt>
                <c:pt idx="57">
                  <c:v>6094.028849153201</c:v>
                </c:pt>
                <c:pt idx="58">
                  <c:v>6104.1272380937617</c:v>
                </c:pt>
                <c:pt idx="59">
                  <c:v>6102.124034509603</c:v>
                </c:pt>
                <c:pt idx="60">
                  <c:v>6172.5796648305877</c:v>
                </c:pt>
                <c:pt idx="61">
                  <c:v>6232.1338442247279</c:v>
                </c:pt>
                <c:pt idx="62">
                  <c:v>6225.2245529447428</c:v>
                </c:pt>
                <c:pt idx="63">
                  <c:v>6210.4081536960548</c:v>
                </c:pt>
                <c:pt idx="64">
                  <c:v>6197.6116375944648</c:v>
                </c:pt>
                <c:pt idx="65">
                  <c:v>6195.8586008460461</c:v>
                </c:pt>
                <c:pt idx="66">
                  <c:v>6215.3882528028907</c:v>
                </c:pt>
                <c:pt idx="67">
                  <c:v>6194.632554396524</c:v>
                </c:pt>
                <c:pt idx="68">
                  <c:v>6177.7918563357798</c:v>
                </c:pt>
                <c:pt idx="69">
                  <c:v>6210.2057150801393</c:v>
                </c:pt>
                <c:pt idx="70">
                  <c:v>6183.3867704900949</c:v>
                </c:pt>
                <c:pt idx="71">
                  <c:v>6215.5189531801307</c:v>
                </c:pt>
                <c:pt idx="72">
                  <c:v>6272.2907251718825</c:v>
                </c:pt>
                <c:pt idx="73">
                  <c:v>6286.0404609952848</c:v>
                </c:pt>
                <c:pt idx="74">
                  <c:v>6258.0972287636023</c:v>
                </c:pt>
                <c:pt idx="75">
                  <c:v>6215.5994809905396</c:v>
                </c:pt>
                <c:pt idx="76">
                  <c:v>6268.3054278237541</c:v>
                </c:pt>
                <c:pt idx="77">
                  <c:v>6268.3910136116065</c:v>
                </c:pt>
                <c:pt idx="78">
                  <c:v>6241.5182930253704</c:v>
                </c:pt>
                <c:pt idx="79">
                  <c:v>6203.6400128203677</c:v>
                </c:pt>
                <c:pt idx="80">
                  <c:v>6245.1108296949342</c:v>
                </c:pt>
                <c:pt idx="81">
                  <c:v>6262.7001863335663</c:v>
                </c:pt>
                <c:pt idx="82">
                  <c:v>6285.8510220931148</c:v>
                </c:pt>
                <c:pt idx="83">
                  <c:v>6227.5555799190915</c:v>
                </c:pt>
                <c:pt idx="84">
                  <c:v>6265.8418246475439</c:v>
                </c:pt>
                <c:pt idx="85">
                  <c:v>6247.6458221545035</c:v>
                </c:pt>
                <c:pt idx="86">
                  <c:v>6244.4975048584774</c:v>
                </c:pt>
                <c:pt idx="87">
                  <c:v>6300.2271440257509</c:v>
                </c:pt>
                <c:pt idx="88">
                  <c:v>6278.3923964571295</c:v>
                </c:pt>
                <c:pt idx="89">
                  <c:v>6280.2010386747161</c:v>
                </c:pt>
                <c:pt idx="90">
                  <c:v>6275.7173640945466</c:v>
                </c:pt>
                <c:pt idx="91">
                  <c:v>6240.8623921480521</c:v>
                </c:pt>
                <c:pt idx="92">
                  <c:v>6234.7766560473274</c:v>
                </c:pt>
                <c:pt idx="93">
                  <c:v>6272.9792376266023</c:v>
                </c:pt>
                <c:pt idx="94">
                  <c:v>6253.9356389111199</c:v>
                </c:pt>
                <c:pt idx="95">
                  <c:v>6268.5278645327362</c:v>
                </c:pt>
                <c:pt idx="96">
                  <c:v>6297.6524340678397</c:v>
                </c:pt>
                <c:pt idx="97">
                  <c:v>6278.3934824172848</c:v>
                </c:pt>
                <c:pt idx="98">
                  <c:v>6252.1711673457994</c:v>
                </c:pt>
                <c:pt idx="99">
                  <c:v>6299.6348152674018</c:v>
                </c:pt>
                <c:pt idx="100">
                  <c:v>6329.0188933698446</c:v>
                </c:pt>
                <c:pt idx="101">
                  <c:v>6328.2934901102535</c:v>
                </c:pt>
                <c:pt idx="102">
                  <c:v>6339.2326602973162</c:v>
                </c:pt>
                <c:pt idx="103">
                  <c:v>6344.9935850719048</c:v>
                </c:pt>
                <c:pt idx="104">
                  <c:v>6284.3779209285485</c:v>
                </c:pt>
                <c:pt idx="105">
                  <c:v>6265.9775755977034</c:v>
                </c:pt>
                <c:pt idx="106">
                  <c:v>6244.3700950516759</c:v>
                </c:pt>
                <c:pt idx="107">
                  <c:v>6247.3268393376839</c:v>
                </c:pt>
                <c:pt idx="108">
                  <c:v>6268.8707084213584</c:v>
                </c:pt>
                <c:pt idx="109">
                  <c:v>6304.6527715476986</c:v>
                </c:pt>
                <c:pt idx="110">
                  <c:v>6352.2364473932657</c:v>
                </c:pt>
                <c:pt idx="111">
                  <c:v>6351.7620263127465</c:v>
                </c:pt>
                <c:pt idx="112">
                  <c:v>6319.4982020924672</c:v>
                </c:pt>
                <c:pt idx="113">
                  <c:v>6310.874954275524</c:v>
                </c:pt>
                <c:pt idx="114">
                  <c:v>6293.0708314349204</c:v>
                </c:pt>
                <c:pt idx="115">
                  <c:v>6230.4467866052673</c:v>
                </c:pt>
                <c:pt idx="116">
                  <c:v>6160.4202661435711</c:v>
                </c:pt>
                <c:pt idx="117">
                  <c:v>6143.8138644134515</c:v>
                </c:pt>
                <c:pt idx="118">
                  <c:v>6141.697118458912</c:v>
                </c:pt>
                <c:pt idx="119">
                  <c:v>6179.6755605877788</c:v>
                </c:pt>
                <c:pt idx="120">
                  <c:v>6175.9206908515062</c:v>
                </c:pt>
                <c:pt idx="121">
                  <c:v>6128.717045225666</c:v>
                </c:pt>
                <c:pt idx="122">
                  <c:v>6165.3292730293306</c:v>
                </c:pt>
                <c:pt idx="123">
                  <c:v>6184.9732634399816</c:v>
                </c:pt>
                <c:pt idx="124">
                  <c:v>6161.4526211572902</c:v>
                </c:pt>
                <c:pt idx="125">
                  <c:v>6189.9611650470688</c:v>
                </c:pt>
                <c:pt idx="126">
                  <c:v>6169.4515821281966</c:v>
                </c:pt>
                <c:pt idx="127">
                  <c:v>6194.5588051873483</c:v>
                </c:pt>
                <c:pt idx="128">
                  <c:v>6186.8738211343261</c:v>
                </c:pt>
                <c:pt idx="129">
                  <c:v>6185.8775148783361</c:v>
                </c:pt>
                <c:pt idx="130">
                  <c:v>6192.275793818083</c:v>
                </c:pt>
                <c:pt idx="131">
                  <c:v>6181.2149478413348</c:v>
                </c:pt>
                <c:pt idx="132">
                  <c:v>6207.5610087561145</c:v>
                </c:pt>
                <c:pt idx="133">
                  <c:v>6172.2604161005083</c:v>
                </c:pt>
                <c:pt idx="134">
                  <c:v>6126.2144733836767</c:v>
                </c:pt>
                <c:pt idx="135">
                  <c:v>6146.0708302053126</c:v>
                </c:pt>
                <c:pt idx="136">
                  <c:v>6176.2973709768539</c:v>
                </c:pt>
                <c:pt idx="137">
                  <c:v>6185.4859224716192</c:v>
                </c:pt>
                <c:pt idx="138">
                  <c:v>6100.3075890225946</c:v>
                </c:pt>
                <c:pt idx="139">
                  <c:v>6041.0704497580846</c:v>
                </c:pt>
                <c:pt idx="140">
                  <c:v>6049.8069090085637</c:v>
                </c:pt>
                <c:pt idx="141">
                  <c:v>5883.7612089895865</c:v>
                </c:pt>
                <c:pt idx="142">
                  <c:v>5895.6709664357677</c:v>
                </c:pt>
                <c:pt idx="143">
                  <c:v>5837.1004303251502</c:v>
                </c:pt>
                <c:pt idx="144">
                  <c:v>5869.8813937607256</c:v>
                </c:pt>
                <c:pt idx="145">
                  <c:v>5939.0945913784799</c:v>
                </c:pt>
                <c:pt idx="146">
                  <c:v>5942.4140815577539</c:v>
                </c:pt>
                <c:pt idx="147">
                  <c:v>5939.4929401136769</c:v>
                </c:pt>
                <c:pt idx="148">
                  <c:v>5904.9365232017399</c:v>
                </c:pt>
                <c:pt idx="149">
                  <c:v>5843.0857198482117</c:v>
                </c:pt>
                <c:pt idx="150">
                  <c:v>5829.0253986697426</c:v>
                </c:pt>
                <c:pt idx="151">
                  <c:v>5664.0661797695457</c:v>
                </c:pt>
                <c:pt idx="152">
                  <c:v>5665.158813226094</c:v>
                </c:pt>
                <c:pt idx="153">
                  <c:v>5728.1547249716896</c:v>
                </c:pt>
                <c:pt idx="154">
                  <c:v>5805.1016878844848</c:v>
                </c:pt>
                <c:pt idx="155">
                  <c:v>5830.306968510361</c:v>
                </c:pt>
                <c:pt idx="156">
                  <c:v>5840.7956488152413</c:v>
                </c:pt>
                <c:pt idx="157">
                  <c:v>5849.2065763194914</c:v>
                </c:pt>
                <c:pt idx="158">
                  <c:v>5818.1437225709051</c:v>
                </c:pt>
                <c:pt idx="159">
                  <c:v>5875.180146879964</c:v>
                </c:pt>
                <c:pt idx="160">
                  <c:v>5896.8680053535809</c:v>
                </c:pt>
                <c:pt idx="161">
                  <c:v>5928.2358836205703</c:v>
                </c:pt>
                <c:pt idx="162">
                  <c:v>5921.8485961731831</c:v>
                </c:pt>
                <c:pt idx="163">
                  <c:v>5941.298500977965</c:v>
                </c:pt>
                <c:pt idx="164">
                  <c:v>5834.2261624048742</c:v>
                </c:pt>
                <c:pt idx="165">
                  <c:v>5732.7703490493168</c:v>
                </c:pt>
                <c:pt idx="166">
                  <c:v>5736.0181649442147</c:v>
                </c:pt>
                <c:pt idx="167">
                  <c:v>5730.5508731156369</c:v>
                </c:pt>
                <c:pt idx="168">
                  <c:v>5693.6599892286276</c:v>
                </c:pt>
                <c:pt idx="169">
                  <c:v>5671.7864469664128</c:v>
                </c:pt>
                <c:pt idx="170">
                  <c:v>5642.7727044689664</c:v>
                </c:pt>
                <c:pt idx="171">
                  <c:v>5691.2806278196949</c:v>
                </c:pt>
                <c:pt idx="172">
                  <c:v>5716.2049921563867</c:v>
                </c:pt>
                <c:pt idx="173">
                  <c:v>5671.571021411859</c:v>
                </c:pt>
                <c:pt idx="174">
                  <c:v>5728.2829583501043</c:v>
                </c:pt>
                <c:pt idx="175">
                  <c:v>5725.0782102764497</c:v>
                </c:pt>
                <c:pt idx="176">
                  <c:v>5758.4162136442319</c:v>
                </c:pt>
                <c:pt idx="177">
                  <c:v>5667.1571366205808</c:v>
                </c:pt>
                <c:pt idx="178">
                  <c:v>5771.1624983394377</c:v>
                </c:pt>
                <c:pt idx="179">
                  <c:v>5713.1434743789159</c:v>
                </c:pt>
                <c:pt idx="180">
                  <c:v>5668.3511274191278</c:v>
                </c:pt>
                <c:pt idx="181">
                  <c:v>5657.6531678409619</c:v>
                </c:pt>
                <c:pt idx="182">
                  <c:v>5681.4909195216696</c:v>
                </c:pt>
                <c:pt idx="183">
                  <c:v>5552.4987584089076</c:v>
                </c:pt>
                <c:pt idx="184">
                  <c:v>5575.8817025958015</c:v>
                </c:pt>
                <c:pt idx="185">
                  <c:v>5653.4590125566665</c:v>
                </c:pt>
                <c:pt idx="186">
                  <c:v>5661.6102039408097</c:v>
                </c:pt>
                <c:pt idx="187">
                  <c:v>5601.9762636352807</c:v>
                </c:pt>
                <c:pt idx="188">
                  <c:v>5658.2730781370356</c:v>
                </c:pt>
                <c:pt idx="189">
                  <c:v>5589.4690923252538</c:v>
                </c:pt>
                <c:pt idx="190">
                  <c:v>5580.5956278549456</c:v>
                </c:pt>
                <c:pt idx="191">
                  <c:v>5505.8218445082057</c:v>
                </c:pt>
                <c:pt idx="192">
                  <c:v>5467.6391630382614</c:v>
                </c:pt>
                <c:pt idx="193">
                  <c:v>5493.8168965991417</c:v>
                </c:pt>
                <c:pt idx="194">
                  <c:v>5597.237687121431</c:v>
                </c:pt>
                <c:pt idx="195">
                  <c:v>5654.3237987904613</c:v>
                </c:pt>
                <c:pt idx="196">
                  <c:v>5646.369379084821</c:v>
                </c:pt>
                <c:pt idx="197">
                  <c:v>5557.7549492911285</c:v>
                </c:pt>
                <c:pt idx="198">
                  <c:v>5633.4048862663585</c:v>
                </c:pt>
                <c:pt idx="199">
                  <c:v>5619.3549337402928</c:v>
                </c:pt>
                <c:pt idx="200">
                  <c:v>5683.1887403415576</c:v>
                </c:pt>
                <c:pt idx="201">
                  <c:v>5722.4387861792284</c:v>
                </c:pt>
                <c:pt idx="202">
                  <c:v>5778.2888454242729</c:v>
                </c:pt>
                <c:pt idx="203">
                  <c:v>5795.2700387780433</c:v>
                </c:pt>
                <c:pt idx="204">
                  <c:v>5774.5836938770044</c:v>
                </c:pt>
                <c:pt idx="205">
                  <c:v>5773.3720349469895</c:v>
                </c:pt>
                <c:pt idx="206">
                  <c:v>5814.5645698754934</c:v>
                </c:pt>
                <c:pt idx="207">
                  <c:v>5835.1592219105833</c:v>
                </c:pt>
                <c:pt idx="208">
                  <c:v>5850.0542066831058</c:v>
                </c:pt>
                <c:pt idx="209">
                  <c:v>5879.5938376561808</c:v>
                </c:pt>
                <c:pt idx="210">
                  <c:v>5890.3815363980684</c:v>
                </c:pt>
                <c:pt idx="211">
                  <c:v>5858.7880973265246</c:v>
                </c:pt>
                <c:pt idx="212">
                  <c:v>5843.7223737922086</c:v>
                </c:pt>
                <c:pt idx="213">
                  <c:v>5865.6922225613289</c:v>
                </c:pt>
                <c:pt idx="214">
                  <c:v>5905.6050820803184</c:v>
                </c:pt>
                <c:pt idx="215">
                  <c:v>5874.1653338926944</c:v>
                </c:pt>
                <c:pt idx="216">
                  <c:v>5886.7134242437805</c:v>
                </c:pt>
                <c:pt idx="217">
                  <c:v>5864.6544913204707</c:v>
                </c:pt>
                <c:pt idx="218">
                  <c:v>5862.8309579312663</c:v>
                </c:pt>
                <c:pt idx="219">
                  <c:v>5891.2010853923275</c:v>
                </c:pt>
                <c:pt idx="220">
                  <c:v>6005.91522770149</c:v>
                </c:pt>
                <c:pt idx="221">
                  <c:v>6026.1456978589858</c:v>
                </c:pt>
                <c:pt idx="222">
                  <c:v>6092.4642255949711</c:v>
                </c:pt>
                <c:pt idx="223">
                  <c:v>6071.4581954673995</c:v>
                </c:pt>
                <c:pt idx="224">
                  <c:v>6060.8492737564711</c:v>
                </c:pt>
                <c:pt idx="225">
                  <c:v>6079.0780605229656</c:v>
                </c:pt>
                <c:pt idx="226">
                  <c:v>6063.5694191665752</c:v>
                </c:pt>
                <c:pt idx="227">
                  <c:v>6059.3853159066093</c:v>
                </c:pt>
                <c:pt idx="228">
                  <c:v>6066.101476159487</c:v>
                </c:pt>
                <c:pt idx="229">
                  <c:v>6089.8363605848181</c:v>
                </c:pt>
                <c:pt idx="230">
                  <c:v>6106.8795682564796</c:v>
                </c:pt>
                <c:pt idx="231">
                  <c:v>6096.4896408766508</c:v>
                </c:pt>
                <c:pt idx="232">
                  <c:v>6139.2484969426941</c:v>
                </c:pt>
                <c:pt idx="233">
                  <c:v>6167.3127135780587</c:v>
                </c:pt>
                <c:pt idx="234">
                  <c:v>6186.3219610569995</c:v>
                </c:pt>
                <c:pt idx="235">
                  <c:v>6128.3910193486781</c:v>
                </c:pt>
                <c:pt idx="236">
                  <c:v>6150.2698459146795</c:v>
                </c:pt>
                <c:pt idx="237">
                  <c:v>6168.9923462012312</c:v>
                </c:pt>
                <c:pt idx="238">
                  <c:v>6192.7328122666659</c:v>
                </c:pt>
                <c:pt idx="239">
                  <c:v>6217.4075333958408</c:v>
                </c:pt>
                <c:pt idx="240">
                  <c:v>6199.292343442783</c:v>
                </c:pt>
                <c:pt idx="241">
                  <c:v>6245.6153244718325</c:v>
                </c:pt>
                <c:pt idx="242">
                  <c:v>6263.8850072921869</c:v>
                </c:pt>
                <c:pt idx="243">
                  <c:v>6203.7607472011005</c:v>
                </c:pt>
                <c:pt idx="244">
                  <c:v>6180.1902751032148</c:v>
                </c:pt>
                <c:pt idx="245">
                  <c:v>6174.8225336215628</c:v>
                </c:pt>
                <c:pt idx="246">
                  <c:v>6161.1857067811989</c:v>
                </c:pt>
                <c:pt idx="247">
                  <c:v>6179.5885528851395</c:v>
                </c:pt>
                <c:pt idx="248">
                  <c:v>6175.1728107104209</c:v>
                </c:pt>
                <c:pt idx="249">
                  <c:v>6190.5278121373412</c:v>
                </c:pt>
                <c:pt idx="250">
                  <c:v>6184.7904808124649</c:v>
                </c:pt>
                <c:pt idx="251">
                  <c:v>6165.3483948600815</c:v>
                </c:pt>
                <c:pt idx="252">
                  <c:v>6167.1663171416203</c:v>
                </c:pt>
                <c:pt idx="253">
                  <c:v>6195.2315432226151</c:v>
                </c:pt>
                <c:pt idx="254">
                  <c:v>6126.210259479014</c:v>
                </c:pt>
                <c:pt idx="255">
                  <c:v>6130.5883004918269</c:v>
                </c:pt>
                <c:pt idx="256">
                  <c:v>6135.9710498105615</c:v>
                </c:pt>
                <c:pt idx="257">
                  <c:v>6176.0777405914214</c:v>
                </c:pt>
                <c:pt idx="258">
                  <c:v>6180.7307201063531</c:v>
                </c:pt>
                <c:pt idx="259">
                  <c:v>6216.9592209145649</c:v>
                </c:pt>
                <c:pt idx="260">
                  <c:v>6242.3604720777121</c:v>
                </c:pt>
                <c:pt idx="261">
                  <c:v>6285.0456803267734</c:v>
                </c:pt>
                <c:pt idx="262">
                  <c:v>6232.7509202229485</c:v>
                </c:pt>
                <c:pt idx="263">
                  <c:v>6181.2586546943321</c:v>
                </c:pt>
                <c:pt idx="264">
                  <c:v>6221.351842859669</c:v>
                </c:pt>
                <c:pt idx="265">
                  <c:v>6221.815740975102</c:v>
                </c:pt>
                <c:pt idx="266">
                  <c:v>6223.5442708047594</c:v>
                </c:pt>
                <c:pt idx="267">
                  <c:v>6198.6718448325246</c:v>
                </c:pt>
                <c:pt idx="268">
                  <c:v>6251.3233905925836</c:v>
                </c:pt>
                <c:pt idx="269">
                  <c:v>6251.4368703986465</c:v>
                </c:pt>
                <c:pt idx="270">
                  <c:v>6277.4476003447171</c:v>
                </c:pt>
                <c:pt idx="271">
                  <c:v>6256.3760449475612</c:v>
                </c:pt>
                <c:pt idx="272">
                  <c:v>6259.8145366947438</c:v>
                </c:pt>
                <c:pt idx="273">
                  <c:v>6319.4176085943118</c:v>
                </c:pt>
                <c:pt idx="274">
                  <c:v>6382.1434660648156</c:v>
                </c:pt>
                <c:pt idx="275">
                  <c:v>6385.6458634123901</c:v>
                </c:pt>
                <c:pt idx="276">
                  <c:v>6359.49316131457</c:v>
                </c:pt>
                <c:pt idx="277">
                  <c:v>6325.4655769506307</c:v>
                </c:pt>
                <c:pt idx="278">
                  <c:v>6375.8892973025295</c:v>
                </c:pt>
                <c:pt idx="279">
                  <c:v>6338.4078031765566</c:v>
                </c:pt>
                <c:pt idx="280">
                  <c:v>6335.7972775546559</c:v>
                </c:pt>
                <c:pt idx="281">
                  <c:v>6283.7244343083294</c:v>
                </c:pt>
                <c:pt idx="282">
                  <c:v>6295.6788667026585</c:v>
                </c:pt>
                <c:pt idx="283">
                  <c:v>6269.1455668290846</c:v>
                </c:pt>
                <c:pt idx="284">
                  <c:v>6295.3284724308178</c:v>
                </c:pt>
                <c:pt idx="285">
                  <c:v>6310.8522024583899</c:v>
                </c:pt>
                <c:pt idx="286">
                  <c:v>6297.5918839804926</c:v>
                </c:pt>
                <c:pt idx="287">
                  <c:v>6239.9126226070157</c:v>
                </c:pt>
                <c:pt idx="288">
                  <c:v>6284.2041114043259</c:v>
                </c:pt>
                <c:pt idx="289">
                  <c:v>6327.8354373874563</c:v>
                </c:pt>
                <c:pt idx="290">
                  <c:v>6365.2992741455637</c:v>
                </c:pt>
                <c:pt idx="291">
                  <c:v>6476.1489123268357</c:v>
                </c:pt>
                <c:pt idx="292">
                  <c:v>6500.1406421240126</c:v>
                </c:pt>
                <c:pt idx="293">
                  <c:v>6510.7116218282817</c:v>
                </c:pt>
                <c:pt idx="294">
                  <c:v>6491.7938197752192</c:v>
                </c:pt>
                <c:pt idx="295">
                  <c:v>6456.0434844280026</c:v>
                </c:pt>
                <c:pt idx="296">
                  <c:v>6451.8925359457189</c:v>
                </c:pt>
                <c:pt idx="297">
                  <c:v>6484.8350021399856</c:v>
                </c:pt>
                <c:pt idx="298">
                  <c:v>6440.0260523871111</c:v>
                </c:pt>
                <c:pt idx="299">
                  <c:v>6392.1256460377708</c:v>
                </c:pt>
                <c:pt idx="300">
                  <c:v>6396.852378287208</c:v>
                </c:pt>
                <c:pt idx="301">
                  <c:v>6320.5495642590831</c:v>
                </c:pt>
                <c:pt idx="302">
                  <c:v>6332.3632030799527</c:v>
                </c:pt>
                <c:pt idx="303">
                  <c:v>6358.5207077378955</c:v>
                </c:pt>
                <c:pt idx="304">
                  <c:v>6382.9640588069715</c:v>
                </c:pt>
                <c:pt idx="305">
                  <c:v>6443.8914755205506</c:v>
                </c:pt>
                <c:pt idx="306">
                  <c:v>6546.2933331490431</c:v>
                </c:pt>
                <c:pt idx="307">
                  <c:v>6543.7419226453767</c:v>
                </c:pt>
                <c:pt idx="308">
                  <c:v>6542.4158078172541</c:v>
                </c:pt>
                <c:pt idx="309">
                  <c:v>6553.9966527464258</c:v>
                </c:pt>
                <c:pt idx="310">
                  <c:v>6530.9126302068798</c:v>
                </c:pt>
                <c:pt idx="311">
                  <c:v>6569.9988683525626</c:v>
                </c:pt>
                <c:pt idx="312">
                  <c:v>6648.1291474758755</c:v>
                </c:pt>
                <c:pt idx="313">
                  <c:v>6687.4125448499417</c:v>
                </c:pt>
                <c:pt idx="314">
                  <c:v>6650.7830761274818</c:v>
                </c:pt>
                <c:pt idx="315">
                  <c:v>6665.4365998532876</c:v>
                </c:pt>
                <c:pt idx="316">
                  <c:v>6658.028097089109</c:v>
                </c:pt>
                <c:pt idx="317">
                  <c:v>6640.4852766663898</c:v>
                </c:pt>
                <c:pt idx="318">
                  <c:v>6666.3123334955089</c:v>
                </c:pt>
                <c:pt idx="319">
                  <c:v>6618.7722461302665</c:v>
                </c:pt>
                <c:pt idx="320">
                  <c:v>6648.0628730507196</c:v>
                </c:pt>
                <c:pt idx="321">
                  <c:v>6653.2115960188767</c:v>
                </c:pt>
                <c:pt idx="322">
                  <c:v>6685.4587354046798</c:v>
                </c:pt>
                <c:pt idx="323">
                  <c:v>6718.0215938187448</c:v>
                </c:pt>
                <c:pt idx="324">
                  <c:v>6751.284368539712</c:v>
                </c:pt>
                <c:pt idx="325">
                  <c:v>6672.2496250147615</c:v>
                </c:pt>
                <c:pt idx="326">
                  <c:v>6665.6910112352016</c:v>
                </c:pt>
                <c:pt idx="327">
                  <c:v>6689.7895366248285</c:v>
                </c:pt>
                <c:pt idx="328">
                  <c:v>6716.1394684992256</c:v>
                </c:pt>
                <c:pt idx="329">
                  <c:v>6696.547439387441</c:v>
                </c:pt>
                <c:pt idx="330">
                  <c:v>6652.9891641998256</c:v>
                </c:pt>
                <c:pt idx="331">
                  <c:v>6640.9712971306881</c:v>
                </c:pt>
                <c:pt idx="332">
                  <c:v>6673.2556973358242</c:v>
                </c:pt>
                <c:pt idx="333">
                  <c:v>6649.1151057981715</c:v>
                </c:pt>
                <c:pt idx="334">
                  <c:v>6700.3471982217125</c:v>
                </c:pt>
                <c:pt idx="335">
                  <c:v>6691.2380115539136</c:v>
                </c:pt>
                <c:pt idx="336">
                  <c:v>6724.6270109677534</c:v>
                </c:pt>
                <c:pt idx="337">
                  <c:v>6776.6737453258738</c:v>
                </c:pt>
                <c:pt idx="338">
                  <c:v>6818.0287014218229</c:v>
                </c:pt>
                <c:pt idx="339">
                  <c:v>6793.3884608719254</c:v>
                </c:pt>
                <c:pt idx="340">
                  <c:v>6825.7977739080025</c:v>
                </c:pt>
                <c:pt idx="341">
                  <c:v>6845.0834107432374</c:v>
                </c:pt>
                <c:pt idx="342">
                  <c:v>6812.5602894762496</c:v>
                </c:pt>
                <c:pt idx="343">
                  <c:v>6788.9260989191043</c:v>
                </c:pt>
                <c:pt idx="344">
                  <c:v>6768.5711994102612</c:v>
                </c:pt>
                <c:pt idx="345">
                  <c:v>6640.3010926805055</c:v>
                </c:pt>
                <c:pt idx="346">
                  <c:v>6478.0899775099915</c:v>
                </c:pt>
                <c:pt idx="347">
                  <c:v>6519.4577142196704</c:v>
                </c:pt>
                <c:pt idx="348">
                  <c:v>6568.1491357167042</c:v>
                </c:pt>
                <c:pt idx="349">
                  <c:v>6584.433537692792</c:v>
                </c:pt>
                <c:pt idx="350">
                  <c:v>6590.2655157410109</c:v>
                </c:pt>
                <c:pt idx="351">
                  <c:v>6568.5376003191359</c:v>
                </c:pt>
                <c:pt idx="352">
                  <c:v>6595.8981048088153</c:v>
                </c:pt>
                <c:pt idx="353">
                  <c:v>6408.0943573402265</c:v>
                </c:pt>
                <c:pt idx="354">
                  <c:v>6405.52787810273</c:v>
                </c:pt>
                <c:pt idx="355">
                  <c:v>6467.4346233476244</c:v>
                </c:pt>
                <c:pt idx="356">
                  <c:v>6544.9565771938433</c:v>
                </c:pt>
                <c:pt idx="357">
                  <c:v>6483.265071474967</c:v>
                </c:pt>
                <c:pt idx="358">
                  <c:v>6501.8078007654467</c:v>
                </c:pt>
                <c:pt idx="359">
                  <c:v>6523.1313629365586</c:v>
                </c:pt>
                <c:pt idx="360">
                  <c:v>6440.0529939332118</c:v>
                </c:pt>
                <c:pt idx="361">
                  <c:v>6471.216401453913</c:v>
                </c:pt>
                <c:pt idx="362">
                  <c:v>6500.640180810271</c:v>
                </c:pt>
                <c:pt idx="363">
                  <c:v>6507.3946317180789</c:v>
                </c:pt>
                <c:pt idx="364">
                  <c:v>6604.2151327670654</c:v>
                </c:pt>
                <c:pt idx="365">
                  <c:v>6579.407809762929</c:v>
                </c:pt>
                <c:pt idx="366">
                  <c:v>6573.3972063899155</c:v>
                </c:pt>
                <c:pt idx="367">
                  <c:v>6553.0064644718532</c:v>
                </c:pt>
                <c:pt idx="368">
                  <c:v>6613.1644265840278</c:v>
                </c:pt>
                <c:pt idx="369">
                  <c:v>6647.3284237610524</c:v>
                </c:pt>
                <c:pt idx="370">
                  <c:v>6647.963967444517</c:v>
                </c:pt>
                <c:pt idx="371">
                  <c:v>6614.0556263440903</c:v>
                </c:pt>
                <c:pt idx="372">
                  <c:v>6638.0406739396376</c:v>
                </c:pt>
                <c:pt idx="373">
                  <c:v>6654.8658481442208</c:v>
                </c:pt>
                <c:pt idx="374">
                  <c:v>6669.1775221401649</c:v>
                </c:pt>
                <c:pt idx="375">
                  <c:v>6673.4798391699014</c:v>
                </c:pt>
                <c:pt idx="376">
                  <c:v>6695.2526439420999</c:v>
                </c:pt>
                <c:pt idx="377">
                  <c:v>6681.5939565218432</c:v>
                </c:pt>
                <c:pt idx="378">
                  <c:v>6717.4761804938998</c:v>
                </c:pt>
                <c:pt idx="379">
                  <c:v>6730.7523032855624</c:v>
                </c:pt>
                <c:pt idx="380">
                  <c:v>6749.7236622985774</c:v>
                </c:pt>
                <c:pt idx="381">
                  <c:v>6748.8690376390978</c:v>
                </c:pt>
                <c:pt idx="382">
                  <c:v>6710.2232712719815</c:v>
                </c:pt>
                <c:pt idx="383">
                  <c:v>6677.5812531657357</c:v>
                </c:pt>
                <c:pt idx="384">
                  <c:v>6716.1171290911334</c:v>
                </c:pt>
                <c:pt idx="385">
                  <c:v>6688.3481620523153</c:v>
                </c:pt>
                <c:pt idx="386">
                  <c:v>6742.8485786291139</c:v>
                </c:pt>
                <c:pt idx="387">
                  <c:v>6639.9418209279802</c:v>
                </c:pt>
                <c:pt idx="388">
                  <c:v>6492.9903052902464</c:v>
                </c:pt>
                <c:pt idx="389">
                  <c:v>6517.0795204557389</c:v>
                </c:pt>
                <c:pt idx="390">
                  <c:v>6563.5615075645655</c:v>
                </c:pt>
                <c:pt idx="391">
                  <c:v>6593.4248531377661</c:v>
                </c:pt>
                <c:pt idx="392">
                  <c:v>6546.7244925155574</c:v>
                </c:pt>
                <c:pt idx="393">
                  <c:v>6547.0757146300384</c:v>
                </c:pt>
                <c:pt idx="394">
                  <c:v>6606.8069168025404</c:v>
                </c:pt>
                <c:pt idx="395">
                  <c:v>6642.5864072663253</c:v>
                </c:pt>
                <c:pt idx="396">
                  <c:v>6652.0067911786819</c:v>
                </c:pt>
                <c:pt idx="397">
                  <c:v>6736.5427292570284</c:v>
                </c:pt>
                <c:pt idx="398">
                  <c:v>6684.6841815078778</c:v>
                </c:pt>
                <c:pt idx="399">
                  <c:v>6649.6836145941479</c:v>
                </c:pt>
                <c:pt idx="400">
                  <c:v>6652.5079549143811</c:v>
                </c:pt>
                <c:pt idx="401">
                  <c:v>6672.1822437094488</c:v>
                </c:pt>
                <c:pt idx="402">
                  <c:v>6673.0920507591181</c:v>
                </c:pt>
                <c:pt idx="403">
                  <c:v>6693.6473691663341</c:v>
                </c:pt>
                <c:pt idx="404">
                  <c:v>6739.2205829070681</c:v>
                </c:pt>
                <c:pt idx="405">
                  <c:v>6740.7072124574188</c:v>
                </c:pt>
                <c:pt idx="406">
                  <c:v>6745.4180069013573</c:v>
                </c:pt>
                <c:pt idx="407">
                  <c:v>6689.482368510894</c:v>
                </c:pt>
                <c:pt idx="408">
                  <c:v>6663.3744223011709</c:v>
                </c:pt>
                <c:pt idx="409">
                  <c:v>6669.0946937062554</c:v>
                </c:pt>
                <c:pt idx="410">
                  <c:v>6686.8660784563299</c:v>
                </c:pt>
                <c:pt idx="411">
                  <c:v>6697.1240171770087</c:v>
                </c:pt>
                <c:pt idx="412">
                  <c:v>6660.1583166233295</c:v>
                </c:pt>
                <c:pt idx="413">
                  <c:v>6726.634355222488</c:v>
                </c:pt>
                <c:pt idx="414">
                  <c:v>6724.111343884143</c:v>
                </c:pt>
                <c:pt idx="415">
                  <c:v>6772.5249369191433</c:v>
                </c:pt>
                <c:pt idx="416">
                  <c:v>6752.9710638172901</c:v>
                </c:pt>
                <c:pt idx="417">
                  <c:v>6698.3580990669807</c:v>
                </c:pt>
                <c:pt idx="418">
                  <c:v>6735.0533326593195</c:v>
                </c:pt>
                <c:pt idx="419">
                  <c:v>6793.7207556568637</c:v>
                </c:pt>
                <c:pt idx="420">
                  <c:v>6766.8210142339403</c:v>
                </c:pt>
                <c:pt idx="421">
                  <c:v>6814.2188112398735</c:v>
                </c:pt>
                <c:pt idx="422">
                  <c:v>6722.4216550555966</c:v>
                </c:pt>
                <c:pt idx="423">
                  <c:v>6672.9116736687711</c:v>
                </c:pt>
                <c:pt idx="424">
                  <c:v>6709.7770061190986</c:v>
                </c:pt>
                <c:pt idx="425">
                  <c:v>6731.4081969622084</c:v>
                </c:pt>
                <c:pt idx="426">
                  <c:v>6787.5297747405193</c:v>
                </c:pt>
                <c:pt idx="427">
                  <c:v>6850.6005898496687</c:v>
                </c:pt>
                <c:pt idx="428">
                  <c:v>6863.9983921546509</c:v>
                </c:pt>
                <c:pt idx="429">
                  <c:v>6845.9964461268701</c:v>
                </c:pt>
                <c:pt idx="430">
                  <c:v>6862.2665266190943</c:v>
                </c:pt>
                <c:pt idx="431">
                  <c:v>6712.293847643653</c:v>
                </c:pt>
                <c:pt idx="432">
                  <c:v>6606.5117217484358</c:v>
                </c:pt>
                <c:pt idx="433">
                  <c:v>6682.9522315700833</c:v>
                </c:pt>
                <c:pt idx="434">
                  <c:v>6707.0161625636574</c:v>
                </c:pt>
                <c:pt idx="435">
                  <c:v>6730.0252776216475</c:v>
                </c:pt>
                <c:pt idx="436">
                  <c:v>6706.905044289264</c:v>
                </c:pt>
                <c:pt idx="437">
                  <c:v>6752.6369268258577</c:v>
                </c:pt>
                <c:pt idx="438">
                  <c:v>6708.8313281160672</c:v>
                </c:pt>
                <c:pt idx="439">
                  <c:v>6739.6774831739667</c:v>
                </c:pt>
                <c:pt idx="440">
                  <c:v>6849.7121169709962</c:v>
                </c:pt>
                <c:pt idx="441">
                  <c:v>6847.2836856795184</c:v>
                </c:pt>
                <c:pt idx="442">
                  <c:v>6851.4201206185362</c:v>
                </c:pt>
                <c:pt idx="443">
                  <c:v>6833.1136892324457</c:v>
                </c:pt>
                <c:pt idx="444">
                  <c:v>6816.3208474806943</c:v>
                </c:pt>
                <c:pt idx="445">
                  <c:v>6785.1412476700461</c:v>
                </c:pt>
                <c:pt idx="446">
                  <c:v>6794.1570870262176</c:v>
                </c:pt>
                <c:pt idx="447">
                  <c:v>6821.6527631624795</c:v>
                </c:pt>
                <c:pt idx="448">
                  <c:v>6804.8548559405845</c:v>
                </c:pt>
                <c:pt idx="449">
                  <c:v>6684.0745548589693</c:v>
                </c:pt>
                <c:pt idx="450">
                  <c:v>6690.5826798039679</c:v>
                </c:pt>
                <c:pt idx="451">
                  <c:v>6733.4913918783532</c:v>
                </c:pt>
                <c:pt idx="452">
                  <c:v>6735.7065798663707</c:v>
                </c:pt>
                <c:pt idx="453">
                  <c:v>6826.437811969754</c:v>
                </c:pt>
                <c:pt idx="454">
                  <c:v>6817.6248591024914</c:v>
                </c:pt>
                <c:pt idx="455">
                  <c:v>6874.2304211906276</c:v>
                </c:pt>
                <c:pt idx="456">
                  <c:v>6929.0265067348691</c:v>
                </c:pt>
                <c:pt idx="457">
                  <c:v>6903.6693341634254</c:v>
                </c:pt>
                <c:pt idx="458">
                  <c:v>6962.1522887573892</c:v>
                </c:pt>
                <c:pt idx="459">
                  <c:v>6994.8397564867255</c:v>
                </c:pt>
                <c:pt idx="460">
                  <c:v>7041.7802170698633</c:v>
                </c:pt>
                <c:pt idx="461">
                  <c:v>7064.1299200858221</c:v>
                </c:pt>
                <c:pt idx="462">
                  <c:v>7079.5149365570296</c:v>
                </c:pt>
                <c:pt idx="463">
                  <c:v>7066.3452738744145</c:v>
                </c:pt>
                <c:pt idx="464">
                  <c:v>7132.7269842732321</c:v>
                </c:pt>
                <c:pt idx="465">
                  <c:v>7087.9628468646442</c:v>
                </c:pt>
                <c:pt idx="466">
                  <c:v>7090.5425831626262</c:v>
                </c:pt>
                <c:pt idx="467">
                  <c:v>6994.4552480841157</c:v>
                </c:pt>
                <c:pt idx="468">
                  <c:v>7031.5230832983034</c:v>
                </c:pt>
                <c:pt idx="469">
                  <c:v>7008.4294077294453</c:v>
                </c:pt>
                <c:pt idx="470">
                  <c:v>7017.2221520170451</c:v>
                </c:pt>
                <c:pt idx="471">
                  <c:v>6923.2530328819985</c:v>
                </c:pt>
                <c:pt idx="472">
                  <c:v>6948.7449373157269</c:v>
                </c:pt>
                <c:pt idx="473">
                  <c:v>6976.0530251460377</c:v>
                </c:pt>
                <c:pt idx="474">
                  <c:v>7049.1994511502007</c:v>
                </c:pt>
                <c:pt idx="475">
                  <c:v>7022.5796981990497</c:v>
                </c:pt>
                <c:pt idx="476">
                  <c:v>7012.5294869073259</c:v>
                </c:pt>
                <c:pt idx="477">
                  <c:v>7055.3054538079768</c:v>
                </c:pt>
                <c:pt idx="478">
                  <c:v>7088.2296132678212</c:v>
                </c:pt>
                <c:pt idx="479">
                  <c:v>7103.2276255163733</c:v>
                </c:pt>
                <c:pt idx="480">
                  <c:v>7130.2044132674173</c:v>
                </c:pt>
                <c:pt idx="481">
                  <c:v>7125.0516301332627</c:v>
                </c:pt>
                <c:pt idx="482">
                  <c:v>7113.7012694795567</c:v>
                </c:pt>
                <c:pt idx="483">
                  <c:v>7144.5585354314298</c:v>
                </c:pt>
                <c:pt idx="484">
                  <c:v>7162.493920667428</c:v>
                </c:pt>
                <c:pt idx="485">
                  <c:v>7138.9619544542038</c:v>
                </c:pt>
                <c:pt idx="486">
                  <c:v>6978.2749045965402</c:v>
                </c:pt>
                <c:pt idx="487">
                  <c:v>6866.6043855573735</c:v>
                </c:pt>
                <c:pt idx="488">
                  <c:v>6708.1032622771345</c:v>
                </c:pt>
                <c:pt idx="489">
                  <c:v>6657.8524772655701</c:v>
                </c:pt>
                <c:pt idx="490">
                  <c:v>6441.2098260887969</c:v>
                </c:pt>
                <c:pt idx="491">
                  <c:v>6391.5181551894029</c:v>
                </c:pt>
                <c:pt idx="492">
                  <c:v>6435.6823897988197</c:v>
                </c:pt>
                <c:pt idx="493">
                  <c:v>6325.3752921169935</c:v>
                </c:pt>
                <c:pt idx="494">
                  <c:v>6395.7346240561264</c:v>
                </c:pt>
                <c:pt idx="495">
                  <c:v>6216.2113405274131</c:v>
                </c:pt>
                <c:pt idx="496">
                  <c:v>5760.5563867372293</c:v>
                </c:pt>
                <c:pt idx="497">
                  <c:v>5939.6456147624867</c:v>
                </c:pt>
                <c:pt idx="498">
                  <c:v>5725.8670750481633</c:v>
                </c:pt>
                <c:pt idx="499">
                  <c:v>5304.6281987435996</c:v>
                </c:pt>
                <c:pt idx="500">
                  <c:v>5539.2955113608496</c:v>
                </c:pt>
                <c:pt idx="501">
                  <c:v>5002.015777885621</c:v>
                </c:pt>
                <c:pt idx="502">
                  <c:v>5293.4101178060901</c:v>
                </c:pt>
                <c:pt idx="503">
                  <c:v>4953.2016455867833</c:v>
                </c:pt>
                <c:pt idx="504">
                  <c:v>4782.9414960411641</c:v>
                </c:pt>
                <c:pt idx="505">
                  <c:v>4816.6296183996565</c:v>
                </c:pt>
                <c:pt idx="506">
                  <c:v>4546.0345793831148</c:v>
                </c:pt>
                <c:pt idx="507">
                  <c:v>4735.6549164069838</c:v>
                </c:pt>
                <c:pt idx="508">
                  <c:v>4998.0669558243044</c:v>
                </c:pt>
                <c:pt idx="509">
                  <c:v>5113.2867630218689</c:v>
                </c:pt>
                <c:pt idx="510">
                  <c:v>4842.4283878829956</c:v>
                </c:pt>
                <c:pt idx="511">
                  <c:v>5181.3797211601022</c:v>
                </c:pt>
                <c:pt idx="512">
                  <c:v>5076.8273490280035</c:v>
                </c:pt>
                <c:pt idx="513">
                  <c:v>5258.6361972944687</c:v>
                </c:pt>
                <c:pt idx="514">
                  <c:v>5154.3020672458715</c:v>
                </c:pt>
                <c:pt idx="515">
                  <c:v>5067.4826288079976</c:v>
                </c:pt>
                <c:pt idx="516">
                  <c:v>5286.8090011389086</c:v>
                </c:pt>
                <c:pt idx="517">
                  <c:v>5252.2854769763244</c:v>
                </c:pt>
                <c:pt idx="518">
                  <c:v>5206.9423015687107</c:v>
                </c:pt>
                <c:pt idx="519">
                  <c:v>5387.3153480125029</c:v>
                </c:pt>
                <c:pt idx="520">
                  <c:v>5488.1075289162072</c:v>
                </c:pt>
                <c:pt idx="521">
                  <c:v>5466.6680203151873</c:v>
                </c:pt>
                <c:pt idx="522">
                  <c:v>5416.2818555209133</c:v>
                </c:pt>
                <c:pt idx="523">
                  <c:v>5487.5405733103544</c:v>
                </c:pt>
                <c:pt idx="524">
                  <c:v>5353.0087357002876</c:v>
                </c:pt>
                <c:pt idx="525">
                  <c:v>5221.2974461221138</c:v>
                </c:pt>
                <c:pt idx="526">
                  <c:v>5221.2485656765584</c:v>
                </c:pt>
                <c:pt idx="527">
                  <c:v>5217.1123698032889</c:v>
                </c:pt>
                <c:pt idx="528">
                  <c:v>5242.6218886975457</c:v>
                </c:pt>
                <c:pt idx="529">
                  <c:v>5321.4384657775636</c:v>
                </c:pt>
                <c:pt idx="530">
                  <c:v>5313.0956823014003</c:v>
                </c:pt>
                <c:pt idx="531">
                  <c:v>5393.4252991814537</c:v>
                </c:pt>
                <c:pt idx="532">
                  <c:v>5522.3530276110623</c:v>
                </c:pt>
                <c:pt idx="533">
                  <c:v>5245.8897071656611</c:v>
                </c:pt>
                <c:pt idx="534">
                  <c:v>5319.8461647992644</c:v>
                </c:pt>
                <c:pt idx="535">
                  <c:v>5407.0670838564165</c:v>
                </c:pt>
                <c:pt idx="536">
                  <c:v>5384.606659891263</c:v>
                </c:pt>
                <c:pt idx="537">
                  <c:v>5364.2032004532011</c:v>
                </c:pt>
                <c:pt idx="538">
                  <c:v>5391.0782234567823</c:v>
                </c:pt>
                <c:pt idx="539">
                  <c:v>5461.2215537720804</c:v>
                </c:pt>
                <c:pt idx="540">
                  <c:v>5403.0489500120548</c:v>
                </c:pt>
                <c:pt idx="541">
                  <c:v>5421.8515154674751</c:v>
                </c:pt>
                <c:pt idx="542">
                  <c:v>5328.7177793228311</c:v>
                </c:pt>
                <c:pt idx="543">
                  <c:v>5404.8062703834721</c:v>
                </c:pt>
                <c:pt idx="544">
                  <c:v>5460.5397072167607</c:v>
                </c:pt>
                <c:pt idx="545">
                  <c:v>5559.5203276932407</c:v>
                </c:pt>
                <c:pt idx="546">
                  <c:v>5573.0462309785771</c:v>
                </c:pt>
                <c:pt idx="547">
                  <c:v>5550.4312574883324</c:v>
                </c:pt>
                <c:pt idx="548">
                  <c:v>5497.0272892887679</c:v>
                </c:pt>
                <c:pt idx="549">
                  <c:v>5615.5869228834736</c:v>
                </c:pt>
                <c:pt idx="550">
                  <c:v>5780.0488584921613</c:v>
                </c:pt>
                <c:pt idx="551">
                  <c:v>5775.0108811664786</c:v>
                </c:pt>
                <c:pt idx="552">
                  <c:v>5851.104641322454</c:v>
                </c:pt>
                <c:pt idx="553">
                  <c:v>5755.6897348142302</c:v>
                </c:pt>
                <c:pt idx="554">
                  <c:v>5819.150629934933</c:v>
                </c:pt>
                <c:pt idx="555">
                  <c:v>5835.092938987802</c:v>
                </c:pt>
                <c:pt idx="556">
                  <c:v>5941.5979363763772</c:v>
                </c:pt>
                <c:pt idx="557">
                  <c:v>5991.8216204776554</c:v>
                </c:pt>
                <c:pt idx="558">
                  <c:v>5998.715360733092</c:v>
                </c:pt>
                <c:pt idx="559">
                  <c:v>6144.9482515429418</c:v>
                </c:pt>
                <c:pt idx="560">
                  <c:v>6148.4261355959361</c:v>
                </c:pt>
                <c:pt idx="561">
                  <c:v>5960.6397890397702</c:v>
                </c:pt>
                <c:pt idx="562">
                  <c:v>5847.8134601263082</c:v>
                </c:pt>
                <c:pt idx="563">
                  <c:v>5719.8291206767153</c:v>
                </c:pt>
                <c:pt idx="564">
                  <c:v>5942.3019700238792</c:v>
                </c:pt>
                <c:pt idx="565">
                  <c:v>5991.7728077146385</c:v>
                </c:pt>
                <c:pt idx="566">
                  <c:v>5936.468441614008</c:v>
                </c:pt>
                <c:pt idx="567">
                  <c:v>5942.5787468117369</c:v>
                </c:pt>
                <c:pt idx="568">
                  <c:v>5944.5442771191565</c:v>
                </c:pt>
                <c:pt idx="569">
                  <c:v>5954.4065901257754</c:v>
                </c:pt>
                <c:pt idx="570">
                  <c:v>5965.7451011195881</c:v>
                </c:pt>
                <c:pt idx="571">
                  <c:v>5817.6756888466716</c:v>
                </c:pt>
                <c:pt idx="572">
                  <c:v>5904.0795255186904</c:v>
                </c:pt>
                <c:pt idx="573">
                  <c:v>5815.031200560903</c:v>
                </c:pt>
                <c:pt idx="574">
                  <c:v>5897.882053991023</c:v>
                </c:pt>
                <c:pt idx="575">
                  <c:v>5934.3981018927579</c:v>
                </c:pt>
                <c:pt idx="576">
                  <c:v>6032.7133539246861</c:v>
                </c:pt>
                <c:pt idx="577">
                  <c:v>6057.8771257966564</c:v>
                </c:pt>
                <c:pt idx="578">
                  <c:v>6014.6071202749681</c:v>
                </c:pt>
                <c:pt idx="579">
                  <c:v>6012.9236275429239</c:v>
                </c:pt>
                <c:pt idx="580">
                  <c:v>5920.3008160711634</c:v>
                </c:pt>
                <c:pt idx="581">
                  <c:v>5955.4550810116216</c:v>
                </c:pt>
                <c:pt idx="582">
                  <c:v>5919.2165808518976</c:v>
                </c:pt>
                <c:pt idx="583">
                  <c:v>5977.516324440724</c:v>
                </c:pt>
                <c:pt idx="584">
                  <c:v>5941.0808138880748</c:v>
                </c:pt>
                <c:pt idx="585">
                  <c:v>6052.9232264321654</c:v>
                </c:pt>
                <c:pt idx="586">
                  <c:v>6010.8635852057942</c:v>
                </c:pt>
                <c:pt idx="587">
                  <c:v>6033.6262601800381</c:v>
                </c:pt>
                <c:pt idx="588">
                  <c:v>6001.5658366293137</c:v>
                </c:pt>
                <c:pt idx="589">
                  <c:v>6156.2969350220092</c:v>
                </c:pt>
                <c:pt idx="590">
                  <c:v>6075.0643756576219</c:v>
                </c:pt>
                <c:pt idx="591">
                  <c:v>6094.4965877118466</c:v>
                </c:pt>
                <c:pt idx="592">
                  <c:v>6023.998187851993</c:v>
                </c:pt>
                <c:pt idx="593">
                  <c:v>6044.1726231838784</c:v>
                </c:pt>
                <c:pt idx="594">
                  <c:v>6020.5497507978052</c:v>
                </c:pt>
                <c:pt idx="595">
                  <c:v>6006.3853321596289</c:v>
                </c:pt>
                <c:pt idx="596">
                  <c:v>6051.0804047766824</c:v>
                </c:pt>
                <c:pt idx="597">
                  <c:v>5927.7806343725524</c:v>
                </c:pt>
                <c:pt idx="598">
                  <c:v>5926.0922936780144</c:v>
                </c:pt>
                <c:pt idx="599">
                  <c:v>6037.5541824603552</c:v>
                </c:pt>
                <c:pt idx="600">
                  <c:v>6001.2962526381907</c:v>
                </c:pt>
                <c:pt idx="601">
                  <c:v>6042.1905899063904</c:v>
                </c:pt>
                <c:pt idx="602">
                  <c:v>6004.8385189745477</c:v>
                </c:pt>
                <c:pt idx="603">
                  <c:v>6110.198979294014</c:v>
                </c:pt>
                <c:pt idx="604">
                  <c:v>6138.6503110850017</c:v>
                </c:pt>
                <c:pt idx="605">
                  <c:v>6132.0489199203648</c:v>
                </c:pt>
                <c:pt idx="606">
                  <c:v>6090.9958402913835</c:v>
                </c:pt>
                <c:pt idx="607">
                  <c:v>6126.2492135055018</c:v>
                </c:pt>
                <c:pt idx="608">
                  <c:v>6076.3790908588544</c:v>
                </c:pt>
                <c:pt idx="609">
                  <c:v>6123.3618576311101</c:v>
                </c:pt>
                <c:pt idx="610">
                  <c:v>6167.6405952508658</c:v>
                </c:pt>
                <c:pt idx="611">
                  <c:v>6120.0236290556204</c:v>
                </c:pt>
                <c:pt idx="612">
                  <c:v>6111.1835644922057</c:v>
                </c:pt>
                <c:pt idx="613">
                  <c:v>6129.571764466501</c:v>
                </c:pt>
                <c:pt idx="614">
                  <c:v>6161.391148624215</c:v>
                </c:pt>
                <c:pt idx="615">
                  <c:v>6116.361212675195</c:v>
                </c:pt>
                <c:pt idx="616">
                  <c:v>6126.2309494179735</c:v>
                </c:pt>
                <c:pt idx="617">
                  <c:v>6073.8126753600836</c:v>
                </c:pt>
                <c:pt idx="618">
                  <c:v>6060.4624247816655</c:v>
                </c:pt>
                <c:pt idx="619">
                  <c:v>5953.404780193021</c:v>
                </c:pt>
                <c:pt idx="620">
                  <c:v>6063.2089082551502</c:v>
                </c:pt>
                <c:pt idx="621">
                  <c:v>6112.6056542991237</c:v>
                </c:pt>
                <c:pt idx="622">
                  <c:v>5925.5090401432108</c:v>
                </c:pt>
                <c:pt idx="623">
                  <c:v>5944.8068571498134</c:v>
                </c:pt>
                <c:pt idx="624">
                  <c:v>6007.835675692053</c:v>
                </c:pt>
                <c:pt idx="625">
                  <c:v>5878.6296237035467</c:v>
                </c:pt>
                <c:pt idx="626">
                  <c:v>5908.5171027152974</c:v>
                </c:pt>
                <c:pt idx="627">
                  <c:v>5859.4221849298829</c:v>
                </c:pt>
                <c:pt idx="628">
                  <c:v>5899.5237086541865</c:v>
                </c:pt>
                <c:pt idx="629">
                  <c:v>5894.8286447222345</c:v>
                </c:pt>
                <c:pt idx="630">
                  <c:v>5956.1321877467844</c:v>
                </c:pt>
                <c:pt idx="631">
                  <c:v>5883.2160660492209</c:v>
                </c:pt>
                <c:pt idx="632">
                  <c:v>5864.5039141172974</c:v>
                </c:pt>
                <c:pt idx="633">
                  <c:v>5822.6236859158007</c:v>
                </c:pt>
                <c:pt idx="634">
                  <c:v>5784.0652680331814</c:v>
                </c:pt>
                <c:pt idx="635">
                  <c:v>5923.925729070831</c:v>
                </c:pt>
                <c:pt idx="636">
                  <c:v>5875.9436669390971</c:v>
                </c:pt>
                <c:pt idx="637">
                  <c:v>5964.9224382358716</c:v>
                </c:pt>
                <c:pt idx="638">
                  <c:v>5952.3154658848061</c:v>
                </c:pt>
                <c:pt idx="639">
                  <c:v>5952.054951311392</c:v>
                </c:pt>
                <c:pt idx="640">
                  <c:v>5815.9406918423974</c:v>
                </c:pt>
                <c:pt idx="641">
                  <c:v>5872.9337648459859</c:v>
                </c:pt>
                <c:pt idx="642">
                  <c:v>5791.5010363754291</c:v>
                </c:pt>
                <c:pt idx="643">
                  <c:v>5941.5826631531017</c:v>
                </c:pt>
                <c:pt idx="644">
                  <c:v>5962.0710306158589</c:v>
                </c:pt>
                <c:pt idx="645">
                  <c:v>6036.3821178654107</c:v>
                </c:pt>
                <c:pt idx="646">
                  <c:v>6102.041647711505</c:v>
                </c:pt>
                <c:pt idx="647">
                  <c:v>6102.1688387316872</c:v>
                </c:pt>
                <c:pt idx="648">
                  <c:v>6131.9653961064414</c:v>
                </c:pt>
                <c:pt idx="649">
                  <c:v>6195.7470039091095</c:v>
                </c:pt>
                <c:pt idx="650">
                  <c:v>6179.1672115190404</c:v>
                </c:pt>
                <c:pt idx="651">
                  <c:v>6210.3003773226146</c:v>
                </c:pt>
                <c:pt idx="652">
                  <c:v>6176.7922733474898</c:v>
                </c:pt>
                <c:pt idx="653">
                  <c:v>6229.3828407746032</c:v>
                </c:pt>
                <c:pt idx="654">
                  <c:v>6184.5778134025231</c:v>
                </c:pt>
                <c:pt idx="655">
                  <c:v>6191.8037146590632</c:v>
                </c:pt>
                <c:pt idx="656">
                  <c:v>6173.7540759617787</c:v>
                </c:pt>
                <c:pt idx="657">
                  <c:v>6167.0469267719254</c:v>
                </c:pt>
                <c:pt idx="658">
                  <c:v>6155.6280964690459</c:v>
                </c:pt>
                <c:pt idx="659">
                  <c:v>6051.0200455136874</c:v>
                </c:pt>
                <c:pt idx="660">
                  <c:v>6057.7390898741851</c:v>
                </c:pt>
                <c:pt idx="661">
                  <c:v>5960.3400931873621</c:v>
                </c:pt>
                <c:pt idx="662">
                  <c:v>5927.5799707801134</c:v>
                </c:pt>
                <c:pt idx="663">
                  <c:v>5951.2964708188319</c:v>
                </c:pt>
                <c:pt idx="664">
                  <c:v>6066.3626722730123</c:v>
                </c:pt>
                <c:pt idx="665">
                  <c:v>6062.1276926807941</c:v>
                </c:pt>
                <c:pt idx="666">
                  <c:v>6139.6126200469216</c:v>
                </c:pt>
                <c:pt idx="667">
                  <c:v>6190.1784750929764</c:v>
                </c:pt>
                <c:pt idx="668">
                  <c:v>6298.7969797719288</c:v>
                </c:pt>
                <c:pt idx="669">
                  <c:v>6340.5325295057428</c:v>
                </c:pt>
                <c:pt idx="670">
                  <c:v>6449.6795384389688</c:v>
                </c:pt>
                <c:pt idx="671">
                  <c:v>6418.2231803548593</c:v>
                </c:pt>
                <c:pt idx="672">
                  <c:v>6405.2218671689734</c:v>
                </c:pt>
                <c:pt idx="673">
                  <c:v>6484.3268125236436</c:v>
                </c:pt>
                <c:pt idx="674">
                  <c:v>6498.2106090191792</c:v>
                </c:pt>
                <c:pt idx="675">
                  <c:v>6531.0979186156155</c:v>
                </c:pt>
                <c:pt idx="676">
                  <c:v>6547.2249654975085</c:v>
                </c:pt>
                <c:pt idx="677">
                  <c:v>6539.17426567029</c:v>
                </c:pt>
                <c:pt idx="678">
                  <c:v>6561.5862563424635</c:v>
                </c:pt>
                <c:pt idx="679">
                  <c:v>6644.0657794952267</c:v>
                </c:pt>
                <c:pt idx="680">
                  <c:v>6683.3307442260757</c:v>
                </c:pt>
                <c:pt idx="681">
                  <c:v>6636.3758271814268</c:v>
                </c:pt>
                <c:pt idx="682">
                  <c:v>6601.0518883743434</c:v>
                </c:pt>
                <c:pt idx="683">
                  <c:v>6517.8071775465378</c:v>
                </c:pt>
                <c:pt idx="684">
                  <c:v>6588.5370077594453</c:v>
                </c:pt>
                <c:pt idx="685">
                  <c:v>6590.2043214165133</c:v>
                </c:pt>
                <c:pt idx="686">
                  <c:v>6615.2702152818601</c:v>
                </c:pt>
                <c:pt idx="687">
                  <c:v>6634.0821492847226</c:v>
                </c:pt>
                <c:pt idx="688">
                  <c:v>6675.0209385063954</c:v>
                </c:pt>
                <c:pt idx="689">
                  <c:v>6687.7328106349123</c:v>
                </c:pt>
                <c:pt idx="690">
                  <c:v>6728.47384533892</c:v>
                </c:pt>
                <c:pt idx="691">
                  <c:v>6683.1229041403603</c:v>
                </c:pt>
                <c:pt idx="692">
                  <c:v>6642.5801327501549</c:v>
                </c:pt>
                <c:pt idx="693">
                  <c:v>6660.2483942326362</c:v>
                </c:pt>
                <c:pt idx="694">
                  <c:v>6631.3435755043829</c:v>
                </c:pt>
                <c:pt idx="695">
                  <c:v>6679.2255553274008</c:v>
                </c:pt>
                <c:pt idx="696">
                  <c:v>6756.6731191151193</c:v>
                </c:pt>
                <c:pt idx="697">
                  <c:v>6675.4681461448708</c:v>
                </c:pt>
                <c:pt idx="698">
                  <c:v>6669.8854303929311</c:v>
                </c:pt>
                <c:pt idx="699">
                  <c:v>6599.5711383223697</c:v>
                </c:pt>
                <c:pt idx="700">
                  <c:v>6643.13499050276</c:v>
                </c:pt>
                <c:pt idx="701">
                  <c:v>6664.772926333153</c:v>
                </c:pt>
                <c:pt idx="702">
                  <c:v>6700.2906115791266</c:v>
                </c:pt>
                <c:pt idx="703">
                  <c:v>6682.4322877946779</c:v>
                </c:pt>
                <c:pt idx="704">
                  <c:v>6587.095513813023</c:v>
                </c:pt>
                <c:pt idx="705">
                  <c:v>6684.2470186462624</c:v>
                </c:pt>
                <c:pt idx="706">
                  <c:v>6681.8575438163525</c:v>
                </c:pt>
                <c:pt idx="707">
                  <c:v>6607.0539664814069</c:v>
                </c:pt>
                <c:pt idx="708">
                  <c:v>6711.952899222586</c:v>
                </c:pt>
                <c:pt idx="709">
                  <c:v>6757.86908167207</c:v>
                </c:pt>
                <c:pt idx="710">
                  <c:v>6697.1614095206951</c:v>
                </c:pt>
                <c:pt idx="711">
                  <c:v>6679.0829422188199</c:v>
                </c:pt>
                <c:pt idx="712">
                  <c:v>6686.6021728703445</c:v>
                </c:pt>
                <c:pt idx="713">
                  <c:v>6715.34992087312</c:v>
                </c:pt>
                <c:pt idx="714">
                  <c:v>6715.4319139036015</c:v>
                </c:pt>
                <c:pt idx="715">
                  <c:v>6663.0358676003261</c:v>
                </c:pt>
                <c:pt idx="716">
                  <c:v>6742.6188958019866</c:v>
                </c:pt>
                <c:pt idx="717">
                  <c:v>6770.4015277086437</c:v>
                </c:pt>
                <c:pt idx="718">
                  <c:v>6823.711822520343</c:v>
                </c:pt>
                <c:pt idx="719">
                  <c:v>6800.3655753759085</c:v>
                </c:pt>
                <c:pt idx="720">
                  <c:v>6824.7128335374136</c:v>
                </c:pt>
                <c:pt idx="721">
                  <c:v>6780.5655647387312</c:v>
                </c:pt>
                <c:pt idx="722">
                  <c:v>6649.693989141384</c:v>
                </c:pt>
                <c:pt idx="723">
                  <c:v>6607.3573077944093</c:v>
                </c:pt>
                <c:pt idx="724">
                  <c:v>6662.9631756247609</c:v>
                </c:pt>
                <c:pt idx="725">
                  <c:v>6762.6019173741752</c:v>
                </c:pt>
                <c:pt idx="726">
                  <c:v>6824.6048958653801</c:v>
                </c:pt>
                <c:pt idx="727">
                  <c:v>6765.4961562136832</c:v>
                </c:pt>
                <c:pt idx="728">
                  <c:v>6840.5307365836543</c:v>
                </c:pt>
                <c:pt idx="729">
                  <c:v>6880.6773548722103</c:v>
                </c:pt>
                <c:pt idx="730">
                  <c:v>6821.2249813976896</c:v>
                </c:pt>
                <c:pt idx="731">
                  <c:v>6856.9037108197426</c:v>
                </c:pt>
                <c:pt idx="732">
                  <c:v>6850.1094710619227</c:v>
                </c:pt>
                <c:pt idx="733">
                  <c:v>6806.7413945591998</c:v>
                </c:pt>
                <c:pt idx="734">
                  <c:v>6868.9155022624409</c:v>
                </c:pt>
                <c:pt idx="735">
                  <c:v>6917.2743429784077</c:v>
                </c:pt>
                <c:pt idx="736">
                  <c:v>6885.220622082833</c:v>
                </c:pt>
                <c:pt idx="737">
                  <c:v>6885.8728706695047</c:v>
                </c:pt>
                <c:pt idx="738">
                  <c:v>6793.793019278467</c:v>
                </c:pt>
                <c:pt idx="739">
                  <c:v>6780.8940020109767</c:v>
                </c:pt>
                <c:pt idx="740">
                  <c:v>6839.1710702651517</c:v>
                </c:pt>
                <c:pt idx="741">
                  <c:v>6777.8170429016427</c:v>
                </c:pt>
                <c:pt idx="742">
                  <c:v>6834.0305832568492</c:v>
                </c:pt>
                <c:pt idx="743">
                  <c:v>6673.2679952616963</c:v>
                </c:pt>
                <c:pt idx="744">
                  <c:v>6789.5523152401911</c:v>
                </c:pt>
                <c:pt idx="745">
                  <c:v>6762.2718091478591</c:v>
                </c:pt>
                <c:pt idx="746">
                  <c:v>6817.9806951527598</c:v>
                </c:pt>
                <c:pt idx="747">
                  <c:v>6760.7110046909584</c:v>
                </c:pt>
                <c:pt idx="748">
                  <c:v>6710.8459392289069</c:v>
                </c:pt>
                <c:pt idx="749">
                  <c:v>6739.572050390997</c:v>
                </c:pt>
                <c:pt idx="750">
                  <c:v>6771.1607613146534</c:v>
                </c:pt>
                <c:pt idx="751">
                  <c:v>6714.104998978758</c:v>
                </c:pt>
                <c:pt idx="752">
                  <c:v>6713.9223466830836</c:v>
                </c:pt>
                <c:pt idx="753">
                  <c:v>6766.8103637939821</c:v>
                </c:pt>
                <c:pt idx="754">
                  <c:v>6773.0128920911493</c:v>
                </c:pt>
                <c:pt idx="755">
                  <c:v>6827.1359021938451</c:v>
                </c:pt>
                <c:pt idx="756">
                  <c:v>6795.2313910415724</c:v>
                </c:pt>
                <c:pt idx="757">
                  <c:v>6745.9100108272578</c:v>
                </c:pt>
                <c:pt idx="758">
                  <c:v>6708.2216068942989</c:v>
                </c:pt>
                <c:pt idx="759">
                  <c:v>6752.4555186469797</c:v>
                </c:pt>
                <c:pt idx="760">
                  <c:v>6745.4005246902916</c:v>
                </c:pt>
                <c:pt idx="761">
                  <c:v>6778.7688017852479</c:v>
                </c:pt>
                <c:pt idx="762">
                  <c:v>6790.5577000463772</c:v>
                </c:pt>
                <c:pt idx="763">
                  <c:v>6824.2291072152912</c:v>
                </c:pt>
                <c:pt idx="764">
                  <c:v>6799.4925950261113</c:v>
                </c:pt>
                <c:pt idx="765">
                  <c:v>6738.4465539083922</c:v>
                </c:pt>
                <c:pt idx="766">
                  <c:v>6790.6664517151312</c:v>
                </c:pt>
                <c:pt idx="767">
                  <c:v>6828.6943740915258</c:v>
                </c:pt>
                <c:pt idx="768">
                  <c:v>6885.8635507688105</c:v>
                </c:pt>
                <c:pt idx="769">
                  <c:v>6928.0192383920148</c:v>
                </c:pt>
                <c:pt idx="770">
                  <c:v>6998.7693403944786</c:v>
                </c:pt>
                <c:pt idx="771">
                  <c:v>6995.1742443701678</c:v>
                </c:pt>
                <c:pt idx="772">
                  <c:v>6973.9552175892495</c:v>
                </c:pt>
                <c:pt idx="773">
                  <c:v>6976.9228392369596</c:v>
                </c:pt>
                <c:pt idx="774">
                  <c:v>7023.0989956275098</c:v>
                </c:pt>
                <c:pt idx="775">
                  <c:v>7058.6230020367057</c:v>
                </c:pt>
                <c:pt idx="776">
                  <c:v>7063.4542956186879</c:v>
                </c:pt>
                <c:pt idx="777">
                  <c:v>7065.6374632555226</c:v>
                </c:pt>
                <c:pt idx="778">
                  <c:v>7017.7646597720186</c:v>
                </c:pt>
                <c:pt idx="779">
                  <c:v>6997.4826387521371</c:v>
                </c:pt>
                <c:pt idx="780">
                  <c:v>7055.4493714948712</c:v>
                </c:pt>
                <c:pt idx="781">
                  <c:v>7060.7066152954812</c:v>
                </c:pt>
                <c:pt idx="782">
                  <c:v>7045.5581384039342</c:v>
                </c:pt>
                <c:pt idx="783">
                  <c:v>7033.8303057399817</c:v>
                </c:pt>
                <c:pt idx="784">
                  <c:v>7064.6677045328961</c:v>
                </c:pt>
                <c:pt idx="785">
                  <c:v>7082.2799388874437</c:v>
                </c:pt>
                <c:pt idx="786">
                  <c:v>7025.8173943297425</c:v>
                </c:pt>
                <c:pt idx="787">
                  <c:v>7028.7976350754489</c:v>
                </c:pt>
                <c:pt idx="788">
                  <c:v>7067.8540128034083</c:v>
                </c:pt>
                <c:pt idx="789">
                  <c:v>7095.8161464229652</c:v>
                </c:pt>
                <c:pt idx="790">
                  <c:v>7061.69302031391</c:v>
                </c:pt>
                <c:pt idx="791">
                  <c:v>7080.8279197750535</c:v>
                </c:pt>
                <c:pt idx="792">
                  <c:v>7172.803113730708</c:v>
                </c:pt>
                <c:pt idx="793">
                  <c:v>7096.9692621857066</c:v>
                </c:pt>
                <c:pt idx="794">
                  <c:v>7044.8735655430482</c:v>
                </c:pt>
                <c:pt idx="795">
                  <c:v>6982.7210259740759</c:v>
                </c:pt>
                <c:pt idx="796">
                  <c:v>7014.2412745760694</c:v>
                </c:pt>
                <c:pt idx="797">
                  <c:v>7023.5630700698657</c:v>
                </c:pt>
                <c:pt idx="798">
                  <c:v>7065.9812359612788</c:v>
                </c:pt>
                <c:pt idx="799">
                  <c:v>6931.6623036527471</c:v>
                </c:pt>
                <c:pt idx="800">
                  <c:v>7019.5637108450137</c:v>
                </c:pt>
                <c:pt idx="801">
                  <c:v>7030.2552454095303</c:v>
                </c:pt>
                <c:pt idx="802">
                  <c:v>7045.9318252480325</c:v>
                </c:pt>
                <c:pt idx="803">
                  <c:v>7115.1884412688623</c:v>
                </c:pt>
                <c:pt idx="804">
                  <c:v>7092.5263464833315</c:v>
                </c:pt>
                <c:pt idx="805">
                  <c:v>7094.8739699010066</c:v>
                </c:pt>
                <c:pt idx="806">
                  <c:v>7179.5080914599139</c:v>
                </c:pt>
                <c:pt idx="807">
                  <c:v>7161.6268395827265</c:v>
                </c:pt>
                <c:pt idx="808">
                  <c:v>7142.5686199945785</c:v>
                </c:pt>
                <c:pt idx="809">
                  <c:v>7217.8178661036636</c:v>
                </c:pt>
                <c:pt idx="810">
                  <c:v>7260.1467967281751</c:v>
                </c:pt>
                <c:pt idx="811">
                  <c:v>7295.3516997728148</c:v>
                </c:pt>
                <c:pt idx="812">
                  <c:v>7281.8932832355531</c:v>
                </c:pt>
                <c:pt idx="813">
                  <c:v>7292.5896067618751</c:v>
                </c:pt>
                <c:pt idx="814">
                  <c:v>7270.2023659896186</c:v>
                </c:pt>
                <c:pt idx="815">
                  <c:v>7302.4993977605509</c:v>
                </c:pt>
                <c:pt idx="816">
                  <c:v>7312.3330810400694</c:v>
                </c:pt>
                <c:pt idx="817">
                  <c:v>7379.4703410186521</c:v>
                </c:pt>
                <c:pt idx="818">
                  <c:v>7386.1741127412843</c:v>
                </c:pt>
                <c:pt idx="819">
                  <c:v>7359.0357900985291</c:v>
                </c:pt>
                <c:pt idx="820">
                  <c:v>7368.8510192119857</c:v>
                </c:pt>
                <c:pt idx="821">
                  <c:v>7235.3142589732497</c:v>
                </c:pt>
                <c:pt idx="822">
                  <c:v>7342.2004870856126</c:v>
                </c:pt>
                <c:pt idx="823">
                  <c:v>7298.452123484647</c:v>
                </c:pt>
                <c:pt idx="824">
                  <c:v>7275.270976193262</c:v>
                </c:pt>
                <c:pt idx="825">
                  <c:v>7308.0450803569001</c:v>
                </c:pt>
                <c:pt idx="826">
                  <c:v>7307.2889907573544</c:v>
                </c:pt>
                <c:pt idx="827">
                  <c:v>7301.2376815908392</c:v>
                </c:pt>
                <c:pt idx="828">
                  <c:v>7313.0229671974803</c:v>
                </c:pt>
                <c:pt idx="829">
                  <c:v>7265.5740299038634</c:v>
                </c:pt>
                <c:pt idx="830">
                  <c:v>7308.5538770643307</c:v>
                </c:pt>
                <c:pt idx="831">
                  <c:v>7314.9511714012478</c:v>
                </c:pt>
                <c:pt idx="832">
                  <c:v>7261.7755083480779</c:v>
                </c:pt>
                <c:pt idx="833">
                  <c:v>7326.8508945905351</c:v>
                </c:pt>
                <c:pt idx="834">
                  <c:v>7341.4249844758679</c:v>
                </c:pt>
                <c:pt idx="835">
                  <c:v>7273.2945720215757</c:v>
                </c:pt>
                <c:pt idx="836">
                  <c:v>7333.464526213007</c:v>
                </c:pt>
                <c:pt idx="837">
                  <c:v>7332.0560616896937</c:v>
                </c:pt>
                <c:pt idx="838">
                  <c:v>7354.6942083064332</c:v>
                </c:pt>
                <c:pt idx="839">
                  <c:v>7335.9176615030783</c:v>
                </c:pt>
                <c:pt idx="840">
                  <c:v>7348.1228270410611</c:v>
                </c:pt>
                <c:pt idx="841">
                  <c:v>7285.981559269364</c:v>
                </c:pt>
                <c:pt idx="842">
                  <c:v>7252.2292200560851</c:v>
                </c:pt>
                <c:pt idx="843">
                  <c:v>7308.7195027340194</c:v>
                </c:pt>
                <c:pt idx="844">
                  <c:v>7386.4070231132509</c:v>
                </c:pt>
                <c:pt idx="845">
                  <c:v>7394.3513873992524</c:v>
                </c:pt>
                <c:pt idx="846">
                  <c:v>7394.2652636990197</c:v>
                </c:pt>
                <c:pt idx="847">
                  <c:v>7431.3622319706874</c:v>
                </c:pt>
                <c:pt idx="848">
                  <c:v>7379.2868163608537</c:v>
                </c:pt>
                <c:pt idx="849">
                  <c:v>7417.3912682496248</c:v>
                </c:pt>
                <c:pt idx="850">
                  <c:v>7392.6236217372643</c:v>
                </c:pt>
                <c:pt idx="851">
                  <c:v>7491.449486147867</c:v>
                </c:pt>
                <c:pt idx="852">
                  <c:v>7474.4800046584787</c:v>
                </c:pt>
                <c:pt idx="853">
                  <c:v>7503.1802185976203</c:v>
                </c:pt>
                <c:pt idx="854">
                  <c:v>7511.1472929521351</c:v>
                </c:pt>
                <c:pt idx="855">
                  <c:v>7538.4157429542793</c:v>
                </c:pt>
                <c:pt idx="856">
                  <c:v>7538.4140254852236</c:v>
                </c:pt>
                <c:pt idx="857">
                  <c:v>7562.5608205066846</c:v>
                </c:pt>
                <c:pt idx="858">
                  <c:v>7584.3030800118868</c:v>
                </c:pt>
                <c:pt idx="859">
                  <c:v>7588.1856406464249</c:v>
                </c:pt>
                <c:pt idx="860">
                  <c:v>7628.9226265418638</c:v>
                </c:pt>
                <c:pt idx="861">
                  <c:v>7582.4549660416515</c:v>
                </c:pt>
                <c:pt idx="862">
                  <c:v>7511.0301299789899</c:v>
                </c:pt>
                <c:pt idx="863">
                  <c:v>7502.1476432719273</c:v>
                </c:pt>
                <c:pt idx="864">
                  <c:v>7464.6367369265927</c:v>
                </c:pt>
                <c:pt idx="865">
                  <c:v>7460.872108279892</c:v>
                </c:pt>
                <c:pt idx="866">
                  <c:v>7489.9282063761775</c:v>
                </c:pt>
                <c:pt idx="867">
                  <c:v>7502.9821820702828</c:v>
                </c:pt>
                <c:pt idx="868">
                  <c:v>7531.8648382893361</c:v>
                </c:pt>
                <c:pt idx="869">
                  <c:v>7491.2248542107827</c:v>
                </c:pt>
                <c:pt idx="870">
                  <c:v>7488.2861125636127</c:v>
                </c:pt>
                <c:pt idx="871">
                  <c:v>7504.5359115762913</c:v>
                </c:pt>
                <c:pt idx="872">
                  <c:v>7534.8995649400704</c:v>
                </c:pt>
                <c:pt idx="873">
                  <c:v>7527.1337557501201</c:v>
                </c:pt>
                <c:pt idx="874">
                  <c:v>7485.7447806847513</c:v>
                </c:pt>
                <c:pt idx="875">
                  <c:v>7522.9101311410841</c:v>
                </c:pt>
                <c:pt idx="876">
                  <c:v>7528.49086909791</c:v>
                </c:pt>
                <c:pt idx="877">
                  <c:v>7530.3391661334254</c:v>
                </c:pt>
                <c:pt idx="878">
                  <c:v>7512.0120960008089</c:v>
                </c:pt>
                <c:pt idx="879">
                  <c:v>7369.526161338089</c:v>
                </c:pt>
                <c:pt idx="880">
                  <c:v>7406.6271388589794</c:v>
                </c:pt>
                <c:pt idx="881">
                  <c:v>7425.2087538484366</c:v>
                </c:pt>
                <c:pt idx="882">
                  <c:v>7437.2985629797731</c:v>
                </c:pt>
                <c:pt idx="883">
                  <c:v>7417.0318096421279</c:v>
                </c:pt>
                <c:pt idx="884">
                  <c:v>7460.2145348085041</c:v>
                </c:pt>
                <c:pt idx="885">
                  <c:v>7403.7214948753317</c:v>
                </c:pt>
                <c:pt idx="886">
                  <c:v>7248.1700884975226</c:v>
                </c:pt>
                <c:pt idx="887">
                  <c:v>7273.8261752515582</c:v>
                </c:pt>
                <c:pt idx="888">
                  <c:v>7296.943072000674</c:v>
                </c:pt>
                <c:pt idx="889">
                  <c:v>7370.2167212813611</c:v>
                </c:pt>
                <c:pt idx="890">
                  <c:v>7342.6223847582314</c:v>
                </c:pt>
                <c:pt idx="891">
                  <c:v>7384.1735113229715</c:v>
                </c:pt>
                <c:pt idx="892">
                  <c:v>7275.5520762902352</c:v>
                </c:pt>
                <c:pt idx="893">
                  <c:v>7196.7131931830309</c:v>
                </c:pt>
                <c:pt idx="894">
                  <c:v>7332.1593248912641</c:v>
                </c:pt>
                <c:pt idx="895">
                  <c:v>7185.5454700804976</c:v>
                </c:pt>
                <c:pt idx="896">
                  <c:v>7278.5382381087848</c:v>
                </c:pt>
                <c:pt idx="897">
                  <c:v>7248.3563545516226</c:v>
                </c:pt>
                <c:pt idx="898">
                  <c:v>7206.5452182128784</c:v>
                </c:pt>
                <c:pt idx="899">
                  <c:v>7256.6617928506066</c:v>
                </c:pt>
                <c:pt idx="900">
                  <c:v>7320.0908212391414</c:v>
                </c:pt>
                <c:pt idx="901">
                  <c:v>7299.7945642553632</c:v>
                </c:pt>
                <c:pt idx="902">
                  <c:v>7280.7286062264402</c:v>
                </c:pt>
                <c:pt idx="903">
                  <c:v>7272.5433023969126</c:v>
                </c:pt>
                <c:pt idx="904">
                  <c:v>7311.7307028920231</c:v>
                </c:pt>
                <c:pt idx="905">
                  <c:v>7361.9766932129369</c:v>
                </c:pt>
                <c:pt idx="906">
                  <c:v>7381.068454682184</c:v>
                </c:pt>
                <c:pt idx="907">
                  <c:v>7374.8501816933358</c:v>
                </c:pt>
                <c:pt idx="908">
                  <c:v>7413.6710836105694</c:v>
                </c:pt>
                <c:pt idx="909">
                  <c:v>7415.3700947104071</c:v>
                </c:pt>
                <c:pt idx="910">
                  <c:v>7415.475043205035</c:v>
                </c:pt>
                <c:pt idx="911">
                  <c:v>7440.9967562435795</c:v>
                </c:pt>
                <c:pt idx="912">
                  <c:v>7443.4204314410554</c:v>
                </c:pt>
                <c:pt idx="913">
                  <c:v>7448.7079874737392</c:v>
                </c:pt>
                <c:pt idx="914">
                  <c:v>7430.3771604086896</c:v>
                </c:pt>
                <c:pt idx="915">
                  <c:v>7323.7369444249061</c:v>
                </c:pt>
                <c:pt idx="916">
                  <c:v>7370.7763220030611</c:v>
                </c:pt>
                <c:pt idx="917">
                  <c:v>7324.3215569462709</c:v>
                </c:pt>
                <c:pt idx="918">
                  <c:v>7392.7271561808984</c:v>
                </c:pt>
                <c:pt idx="919">
                  <c:v>7427.9866489223723</c:v>
                </c:pt>
                <c:pt idx="920">
                  <c:v>7456.9359842808235</c:v>
                </c:pt>
                <c:pt idx="921">
                  <c:v>7452.2087721567632</c:v>
                </c:pt>
                <c:pt idx="922">
                  <c:v>7434.1990941181375</c:v>
                </c:pt>
                <c:pt idx="923">
                  <c:v>7423.9042383368396</c:v>
                </c:pt>
                <c:pt idx="924">
                  <c:v>7381.9484249483157</c:v>
                </c:pt>
                <c:pt idx="925">
                  <c:v>7443.0481533347793</c:v>
                </c:pt>
                <c:pt idx="926">
                  <c:v>7470.1094267288654</c:v>
                </c:pt>
                <c:pt idx="927">
                  <c:v>7420.4347161819251</c:v>
                </c:pt>
                <c:pt idx="928">
                  <c:v>7369.9333462274972</c:v>
                </c:pt>
                <c:pt idx="929">
                  <c:v>7379.2028599725609</c:v>
                </c:pt>
                <c:pt idx="930">
                  <c:v>7396.5448258709721</c:v>
                </c:pt>
                <c:pt idx="931">
                  <c:v>7353.0779373073537</c:v>
                </c:pt>
                <c:pt idx="932">
                  <c:v>7410.5651315558998</c:v>
                </c:pt>
                <c:pt idx="933">
                  <c:v>7399.4402322073865</c:v>
                </c:pt>
                <c:pt idx="934">
                  <c:v>7407.2921567678468</c:v>
                </c:pt>
                <c:pt idx="935">
                  <c:v>7279.3474752906941</c:v>
                </c:pt>
                <c:pt idx="936">
                  <c:v>7239.8191066639401</c:v>
                </c:pt>
                <c:pt idx="937">
                  <c:v>7255.9697942371031</c:v>
                </c:pt>
                <c:pt idx="938">
                  <c:v>7235.8504857521866</c:v>
                </c:pt>
                <c:pt idx="939">
                  <c:v>7225.1803540108604</c:v>
                </c:pt>
                <c:pt idx="940">
                  <c:v>7241.1664402214337</c:v>
                </c:pt>
                <c:pt idx="941">
                  <c:v>7245.0708597735529</c:v>
                </c:pt>
                <c:pt idx="942">
                  <c:v>7313.8973310032789</c:v>
                </c:pt>
                <c:pt idx="943">
                  <c:v>7405.4464346964423</c:v>
                </c:pt>
                <c:pt idx="944">
                  <c:v>7384.4560033791422</c:v>
                </c:pt>
                <c:pt idx="945">
                  <c:v>7353.5110359004966</c:v>
                </c:pt>
                <c:pt idx="946">
                  <c:v>7379.2614171453833</c:v>
                </c:pt>
                <c:pt idx="947">
                  <c:v>7378.3846756507774</c:v>
                </c:pt>
                <c:pt idx="948">
                  <c:v>7327.0803791527469</c:v>
                </c:pt>
                <c:pt idx="949">
                  <c:v>7295.6603628224711</c:v>
                </c:pt>
                <c:pt idx="950">
                  <c:v>7303.9741692949756</c:v>
                </c:pt>
                <c:pt idx="951">
                  <c:v>7292.1600588671836</c:v>
                </c:pt>
                <c:pt idx="952">
                  <c:v>7355.0480716416723</c:v>
                </c:pt>
                <c:pt idx="953">
                  <c:v>7364.7677883070328</c:v>
                </c:pt>
                <c:pt idx="954">
                  <c:v>7387.5688433547621</c:v>
                </c:pt>
                <c:pt idx="955">
                  <c:v>7420.2951231117986</c:v>
                </c:pt>
                <c:pt idx="956">
                  <c:v>7509.8053011641468</c:v>
                </c:pt>
                <c:pt idx="957">
                  <c:v>7513.3725568377295</c:v>
                </c:pt>
                <c:pt idx="958">
                  <c:v>7444.6415112336217</c:v>
                </c:pt>
                <c:pt idx="959">
                  <c:v>7589.757094913316</c:v>
                </c:pt>
                <c:pt idx="960">
                  <c:v>7565.8450892156316</c:v>
                </c:pt>
                <c:pt idx="961">
                  <c:v>7358.3150911760149</c:v>
                </c:pt>
                <c:pt idx="962">
                  <c:v>7453.3470061579783</c:v>
                </c:pt>
                <c:pt idx="963">
                  <c:v>7447.0699848536742</c:v>
                </c:pt>
                <c:pt idx="964">
                  <c:v>7390.1230067719089</c:v>
                </c:pt>
                <c:pt idx="965">
                  <c:v>7438.9028867352217</c:v>
                </c:pt>
                <c:pt idx="966">
                  <c:v>7474.3557140122603</c:v>
                </c:pt>
                <c:pt idx="967">
                  <c:v>7393.8594752134595</c:v>
                </c:pt>
                <c:pt idx="968">
                  <c:v>7417.3049198518356</c:v>
                </c:pt>
                <c:pt idx="969">
                  <c:v>7408.7750627402611</c:v>
                </c:pt>
                <c:pt idx="970">
                  <c:v>7332.4955842820527</c:v>
                </c:pt>
                <c:pt idx="971">
                  <c:v>7342.3858731710579</c:v>
                </c:pt>
                <c:pt idx="972">
                  <c:v>7175.8141842649811</c:v>
                </c:pt>
                <c:pt idx="973">
                  <c:v>7139.54752945578</c:v>
                </c:pt>
                <c:pt idx="974">
                  <c:v>6961.6257424589276</c:v>
                </c:pt>
                <c:pt idx="975">
                  <c:v>6838.2820406385827</c:v>
                </c:pt>
                <c:pt idx="976">
                  <c:v>6988.1432736508714</c:v>
                </c:pt>
                <c:pt idx="977">
                  <c:v>6971.6323452680672</c:v>
                </c:pt>
                <c:pt idx="978">
                  <c:v>7006.0345037840807</c:v>
                </c:pt>
                <c:pt idx="979">
                  <c:v>7087.6871341444385</c:v>
                </c:pt>
                <c:pt idx="980">
                  <c:v>7078.0124976545585</c:v>
                </c:pt>
                <c:pt idx="981">
                  <c:v>7120.2121889152013</c:v>
                </c:pt>
                <c:pt idx="982">
                  <c:v>7110.8490752218104</c:v>
                </c:pt>
                <c:pt idx="983">
                  <c:v>7186.6910701798479</c:v>
                </c:pt>
                <c:pt idx="984">
                  <c:v>7268.3337272880599</c:v>
                </c:pt>
                <c:pt idx="985">
                  <c:v>7288.4533929999998</c:v>
                </c:pt>
                <c:pt idx="986">
                  <c:v>7217.2696740000001</c:v>
                </c:pt>
                <c:pt idx="987">
                  <c:v>7243.9113859999998</c:v>
                </c:pt>
                <c:pt idx="988">
                  <c:v>7206.9320210049509</c:v>
                </c:pt>
                <c:pt idx="989">
                  <c:v>7284.9320980242919</c:v>
                </c:pt>
                <c:pt idx="990">
                  <c:v>7296.1759602716647</c:v>
                </c:pt>
                <c:pt idx="991">
                  <c:v>7221.7156423771194</c:v>
                </c:pt>
                <c:pt idx="992">
                  <c:v>7233.6272391980201</c:v>
                </c:pt>
                <c:pt idx="993">
                  <c:v>7161.2756357501157</c:v>
                </c:pt>
                <c:pt idx="994">
                  <c:v>7205.6868381213872</c:v>
                </c:pt>
                <c:pt idx="995">
                  <c:v>6990.6265758905301</c:v>
                </c:pt>
                <c:pt idx="996">
                  <c:v>6997.8142790000002</c:v>
                </c:pt>
                <c:pt idx="997">
                  <c:v>7049.1246039999996</c:v>
                </c:pt>
                <c:pt idx="998">
                  <c:v>7096.546712127325</c:v>
                </c:pt>
                <c:pt idx="999">
                  <c:v>7116.6577134847757</c:v>
                </c:pt>
                <c:pt idx="1000">
                  <c:v>7151.4043738564878</c:v>
                </c:pt>
                <c:pt idx="1001">
                  <c:v>7110.8283779914827</c:v>
                </c:pt>
                <c:pt idx="1002">
                  <c:v>7038.5856752063273</c:v>
                </c:pt>
                <c:pt idx="1003">
                  <c:v>6980.3288376570281</c:v>
                </c:pt>
                <c:pt idx="1004">
                  <c:v>7053.033852545911</c:v>
                </c:pt>
                <c:pt idx="1005">
                  <c:v>7130.8328923837689</c:v>
                </c:pt>
                <c:pt idx="1006">
                  <c:v>7063.6006565727785</c:v>
                </c:pt>
                <c:pt idx="1007">
                  <c:v>7149.4029377879697</c:v>
                </c:pt>
                <c:pt idx="1008">
                  <c:v>7097.4456659432153</c:v>
                </c:pt>
                <c:pt idx="1009">
                  <c:v>7175.2348092190996</c:v>
                </c:pt>
                <c:pt idx="1010">
                  <c:v>7250.7963990941989</c:v>
                </c:pt>
                <c:pt idx="1011">
                  <c:v>7294.3540281926153</c:v>
                </c:pt>
                <c:pt idx="1012">
                  <c:v>7278.5486907499935</c:v>
                </c:pt>
                <c:pt idx="1013">
                  <c:v>7341.1014100633611</c:v>
                </c:pt>
                <c:pt idx="1014">
                  <c:v>7377.8690350999659</c:v>
                </c:pt>
                <c:pt idx="1015">
                  <c:v>7387.0650772080535</c:v>
                </c:pt>
                <c:pt idx="1016">
                  <c:v>7406.2478306692437</c:v>
                </c:pt>
                <c:pt idx="1017">
                  <c:v>7412.4172991289288</c:v>
                </c:pt>
                <c:pt idx="1018">
                  <c:v>7464.262586612751</c:v>
                </c:pt>
                <c:pt idx="1019">
                  <c:v>7514.5230938040922</c:v>
                </c:pt>
                <c:pt idx="1020">
                  <c:v>7499.5877651576338</c:v>
                </c:pt>
                <c:pt idx="1021">
                  <c:v>7493.7985946312792</c:v>
                </c:pt>
                <c:pt idx="1022">
                  <c:v>7513.731504243543</c:v>
                </c:pt>
                <c:pt idx="1023">
                  <c:v>7527.8563968059443</c:v>
                </c:pt>
                <c:pt idx="1024">
                  <c:v>7490.0877821376107</c:v>
                </c:pt>
                <c:pt idx="1025">
                  <c:v>7442.8338016368898</c:v>
                </c:pt>
                <c:pt idx="1026">
                  <c:v>7477.9913483120399</c:v>
                </c:pt>
                <c:pt idx="1027">
                  <c:v>7485.1884866495393</c:v>
                </c:pt>
                <c:pt idx="1028">
                  <c:v>7453.9807659631651</c:v>
                </c:pt>
                <c:pt idx="1029">
                  <c:v>7479.0162728112364</c:v>
                </c:pt>
                <c:pt idx="1030">
                  <c:v>7523.4312992467567</c:v>
                </c:pt>
                <c:pt idx="1031">
                  <c:v>7565.2073170343192</c:v>
                </c:pt>
                <c:pt idx="1032">
                  <c:v>7569.2302444571187</c:v>
                </c:pt>
                <c:pt idx="1033">
                  <c:v>7592.7893117899739</c:v>
                </c:pt>
                <c:pt idx="1034">
                  <c:v>7473.278246790911</c:v>
                </c:pt>
                <c:pt idx="1035">
                  <c:v>7317.9781339366282</c:v>
                </c:pt>
                <c:pt idx="1036">
                  <c:v>7261.1665279954141</c:v>
                </c:pt>
                <c:pt idx="1037">
                  <c:v>7356.8860672237834</c:v>
                </c:pt>
                <c:pt idx="1038">
                  <c:v>7435.0134625148221</c:v>
                </c:pt>
                <c:pt idx="1039">
                  <c:v>7346.9897061843167</c:v>
                </c:pt>
                <c:pt idx="1040">
                  <c:v>7316.186229317158</c:v>
                </c:pt>
                <c:pt idx="1041">
                  <c:v>7304.6778517286712</c:v>
                </c:pt>
                <c:pt idx="1042">
                  <c:v>7364.6500696518196</c:v>
                </c:pt>
                <c:pt idx="1043">
                  <c:v>7205.6384172851504</c:v>
                </c:pt>
                <c:pt idx="1044">
                  <c:v>7120.6531110202332</c:v>
                </c:pt>
                <c:pt idx="1045">
                  <c:v>7051.1553527570513</c:v>
                </c:pt>
                <c:pt idx="1046">
                  <c:v>7064.6823792925916</c:v>
                </c:pt>
                <c:pt idx="1047">
                  <c:v>6941.0310380696119</c:v>
                </c:pt>
                <c:pt idx="1048">
                  <c:v>7075.1121017175383</c:v>
                </c:pt>
                <c:pt idx="1049">
                  <c:v>7093.0267268570433</c:v>
                </c:pt>
                <c:pt idx="1050">
                  <c:v>7112.5278424691442</c:v>
                </c:pt>
                <c:pt idx="1051">
                  <c:v>7182.661331690183</c:v>
                </c:pt>
                <c:pt idx="1052">
                  <c:v>7064.4598475874764</c:v>
                </c:pt>
                <c:pt idx="1053">
                  <c:v>7145.644148563897</c:v>
                </c:pt>
                <c:pt idx="1054">
                  <c:v>7148.892225417736</c:v>
                </c:pt>
                <c:pt idx="1055">
                  <c:v>7128.8315151820325</c:v>
                </c:pt>
                <c:pt idx="1056">
                  <c:v>7155.2369040439298</c:v>
                </c:pt>
                <c:pt idx="1057">
                  <c:v>7105.8808922369471</c:v>
                </c:pt>
                <c:pt idx="1058">
                  <c:v>7182.7085049541474</c:v>
                </c:pt>
                <c:pt idx="1059">
                  <c:v>7286.5592393961588</c:v>
                </c:pt>
                <c:pt idx="1060">
                  <c:v>7211.1723711628574</c:v>
                </c:pt>
                <c:pt idx="1061">
                  <c:v>7233.9752602995604</c:v>
                </c:pt>
                <c:pt idx="1062">
                  <c:v>7175.9385248511226</c:v>
                </c:pt>
                <c:pt idx="1063">
                  <c:v>7238.7542953836482</c:v>
                </c:pt>
                <c:pt idx="1064">
                  <c:v>7206.2752768126238</c:v>
                </c:pt>
                <c:pt idx="1065">
                  <c:v>7095.7420183930972</c:v>
                </c:pt>
                <c:pt idx="1066">
                  <c:v>7121.1027830057446</c:v>
                </c:pt>
                <c:pt idx="1067">
                  <c:v>7019.7450134671881</c:v>
                </c:pt>
                <c:pt idx="1068">
                  <c:v>6931.9793916938579</c:v>
                </c:pt>
                <c:pt idx="1069">
                  <c:v>6686.0271872219355</c:v>
                </c:pt>
                <c:pt idx="1070">
                  <c:v>6601.0309198550249</c:v>
                </c:pt>
                <c:pt idx="1071">
                  <c:v>6591.096006919558</c:v>
                </c:pt>
                <c:pt idx="1072">
                  <c:v>6474.7971262393658</c:v>
                </c:pt>
                <c:pt idx="1073">
                  <c:v>6433.3683500634561</c:v>
                </c:pt>
                <c:pt idx="1074">
                  <c:v>6523.8044779865249</c:v>
                </c:pt>
                <c:pt idx="1075">
                  <c:v>6508.543626839305</c:v>
                </c:pt>
                <c:pt idx="1076">
                  <c:v>6528.4446087219476</c:v>
                </c:pt>
                <c:pt idx="1077">
                  <c:v>6578.6968247272343</c:v>
                </c:pt>
                <c:pt idx="1078">
                  <c:v>6705.9512011154502</c:v>
                </c:pt>
                <c:pt idx="1079">
                  <c:v>6763.640593186421</c:v>
                </c:pt>
                <c:pt idx="1080">
                  <c:v>6700.2253625504727</c:v>
                </c:pt>
                <c:pt idx="1081">
                  <c:v>6568.0636608522154</c:v>
                </c:pt>
                <c:pt idx="1082">
                  <c:v>6539.9132828935572</c:v>
                </c:pt>
                <c:pt idx="1083">
                  <c:v>6612.5682173474133</c:v>
                </c:pt>
                <c:pt idx="1084">
                  <c:v>6629.3345274176299</c:v>
                </c:pt>
                <c:pt idx="1085">
                  <c:v>6594.4840716307135</c:v>
                </c:pt>
                <c:pt idx="1086">
                  <c:v>6647.9564330805797</c:v>
                </c:pt>
                <c:pt idx="1087">
                  <c:v>6678.0114439181261</c:v>
                </c:pt>
                <c:pt idx="1088">
                  <c:v>6602.1579291870657</c:v>
                </c:pt>
                <c:pt idx="1089">
                  <c:v>6606.2839376736874</c:v>
                </c:pt>
                <c:pt idx="1090">
                  <c:v>6621.555652227682</c:v>
                </c:pt>
                <c:pt idx="1091">
                  <c:v>6650.617105185579</c:v>
                </c:pt>
                <c:pt idx="1092">
                  <c:v>6605.5699746903992</c:v>
                </c:pt>
                <c:pt idx="1093">
                  <c:v>6687.1384668187284</c:v>
                </c:pt>
                <c:pt idx="1094">
                  <c:v>6649.5972355073618</c:v>
                </c:pt>
                <c:pt idx="1095">
                  <c:v>6759.2093714970779</c:v>
                </c:pt>
                <c:pt idx="1096">
                  <c:v>6794.2801255472141</c:v>
                </c:pt>
                <c:pt idx="1097">
                  <c:v>6791.4998148877212</c:v>
                </c:pt>
                <c:pt idx="1098">
                  <c:v>6789.9327085598507</c:v>
                </c:pt>
                <c:pt idx="1099">
                  <c:v>6807.2717279428516</c:v>
                </c:pt>
                <c:pt idx="1100">
                  <c:v>6823.234131376882</c:v>
                </c:pt>
                <c:pt idx="1101">
                  <c:v>6889.7458009532475</c:v>
                </c:pt>
                <c:pt idx="1102">
                  <c:v>6945.1501264857907</c:v>
                </c:pt>
                <c:pt idx="1103">
                  <c:v>6992.9730475843535</c:v>
                </c:pt>
                <c:pt idx="1104">
                  <c:v>6998.0509036810245</c:v>
                </c:pt>
                <c:pt idx="1105">
                  <c:v>6975.9453302963302</c:v>
                </c:pt>
                <c:pt idx="1106">
                  <c:v>6974.93219170877</c:v>
                </c:pt>
                <c:pt idx="1107">
                  <c:v>7015.5600754519237</c:v>
                </c:pt>
                <c:pt idx="1108">
                  <c:v>7020.6222295332263</c:v>
                </c:pt>
                <c:pt idx="1109">
                  <c:v>7029.830607280709</c:v>
                </c:pt>
                <c:pt idx="1110">
                  <c:v>6992.6724070345181</c:v>
                </c:pt>
                <c:pt idx="1111">
                  <c:v>7070.9524194853266</c:v>
                </c:pt>
                <c:pt idx="1112">
                  <c:v>7032.5051995881331</c:v>
                </c:pt>
                <c:pt idx="1113">
                  <c:v>7064.3400192409608</c:v>
                </c:pt>
                <c:pt idx="1114">
                  <c:v>7105.3873738243637</c:v>
                </c:pt>
                <c:pt idx="1115">
                  <c:v>7127.6834559657837</c:v>
                </c:pt>
                <c:pt idx="1116">
                  <c:v>7112.7780146059413</c:v>
                </c:pt>
                <c:pt idx="1117">
                  <c:v>7114.4612321060295</c:v>
                </c:pt>
                <c:pt idx="1118">
                  <c:v>7046.8744421900019</c:v>
                </c:pt>
                <c:pt idx="1119">
                  <c:v>6961.8065016025885</c:v>
                </c:pt>
                <c:pt idx="1120">
                  <c:v>6998.1233674944506</c:v>
                </c:pt>
                <c:pt idx="1121">
                  <c:v>7048.1262152384988</c:v>
                </c:pt>
                <c:pt idx="1122">
                  <c:v>7104.0605707678496</c:v>
                </c:pt>
                <c:pt idx="1123">
                  <c:v>6965.4855812902288</c:v>
                </c:pt>
                <c:pt idx="1124">
                  <c:v>6998.3309894122003</c:v>
                </c:pt>
                <c:pt idx="1125">
                  <c:v>6986.7565719110253</c:v>
                </c:pt>
                <c:pt idx="1126">
                  <c:v>6845.5962627386998</c:v>
                </c:pt>
                <c:pt idx="1127">
                  <c:v>6828.7081042797972</c:v>
                </c:pt>
                <c:pt idx="1128">
                  <c:v>6852.2216113337363</c:v>
                </c:pt>
                <c:pt idx="1129">
                  <c:v>6826.5360902331549</c:v>
                </c:pt>
                <c:pt idx="1130">
                  <c:v>6729.3355279433881</c:v>
                </c:pt>
                <c:pt idx="1131">
                  <c:v>6848.6673351503396</c:v>
                </c:pt>
                <c:pt idx="1132">
                  <c:v>6894.1761471770069</c:v>
                </c:pt>
                <c:pt idx="1133">
                  <c:v>6964.4641135321235</c:v>
                </c:pt>
                <c:pt idx="1134">
                  <c:v>7009.6855092509504</c:v>
                </c:pt>
                <c:pt idx="1135">
                  <c:v>6828.617281759598</c:v>
                </c:pt>
                <c:pt idx="1136">
                  <c:v>6842.8854040011465</c:v>
                </c:pt>
                <c:pt idx="1137">
                  <c:v>6739.0778469970073</c:v>
                </c:pt>
                <c:pt idx="1138">
                  <c:v>6719.9166900400587</c:v>
                </c:pt>
                <c:pt idx="1139">
                  <c:v>6806.4288577454163</c:v>
                </c:pt>
                <c:pt idx="1140">
                  <c:v>6700.2217561554371</c:v>
                </c:pt>
                <c:pt idx="1141">
                  <c:v>6574.7324648725616</c:v>
                </c:pt>
                <c:pt idx="1142">
                  <c:v>6469.4112773720944</c:v>
                </c:pt>
                <c:pt idx="1143">
                  <c:v>6496.161018297611</c:v>
                </c:pt>
                <c:pt idx="1144">
                  <c:v>6462.0273307789621</c:v>
                </c:pt>
                <c:pt idx="1145">
                  <c:v>6554.968208123707</c:v>
                </c:pt>
                <c:pt idx="1146">
                  <c:v>6474.1976268977005</c:v>
                </c:pt>
                <c:pt idx="1147">
                  <c:v>6456.8656478221737</c:v>
                </c:pt>
                <c:pt idx="1148">
                  <c:v>6699.2891310766709</c:v>
                </c:pt>
                <c:pt idx="1149">
                  <c:v>6815.6791076494164</c:v>
                </c:pt>
                <c:pt idx="1150">
                  <c:v>6817.5233833309358</c:v>
                </c:pt>
                <c:pt idx="1151">
                  <c:v>6762.7712229544632</c:v>
                </c:pt>
                <c:pt idx="1152">
                  <c:v>6667.7536434713502</c:v>
                </c:pt>
                <c:pt idx="1153">
                  <c:v>6644.9865564313395</c:v>
                </c:pt>
                <c:pt idx="1154">
                  <c:v>6647.5412811157921</c:v>
                </c:pt>
                <c:pt idx="1155">
                  <c:v>6642.611356159462</c:v>
                </c:pt>
                <c:pt idx="1156">
                  <c:v>6758.827465000586</c:v>
                </c:pt>
                <c:pt idx="1157">
                  <c:v>6664.4400975698236</c:v>
                </c:pt>
                <c:pt idx="1158">
                  <c:v>6779.2167605641962</c:v>
                </c:pt>
                <c:pt idx="1159">
                  <c:v>6800.0552078111505</c:v>
                </c:pt>
                <c:pt idx="1160">
                  <c:v>6730.7330810163121</c:v>
                </c:pt>
                <c:pt idx="1161">
                  <c:v>6676.7548581370102</c:v>
                </c:pt>
                <c:pt idx="1162">
                  <c:v>6779.3623617291887</c:v>
                </c:pt>
                <c:pt idx="1163">
                  <c:v>6798.6156282258562</c:v>
                </c:pt>
                <c:pt idx="1164">
                  <c:v>6810.8691568089307</c:v>
                </c:pt>
                <c:pt idx="1165">
                  <c:v>6845.1334227019006</c:v>
                </c:pt>
                <c:pt idx="1166">
                  <c:v>6785.7198444548367</c:v>
                </c:pt>
                <c:pt idx="1167">
                  <c:v>6863.4586070584637</c:v>
                </c:pt>
                <c:pt idx="1168">
                  <c:v>6976.8565187995046</c:v>
                </c:pt>
                <c:pt idx="1169">
                  <c:v>6986.6577245350973</c:v>
                </c:pt>
                <c:pt idx="1170">
                  <c:v>6857.8801031776693</c:v>
                </c:pt>
                <c:pt idx="1171">
                  <c:v>6892.4587207098057</c:v>
                </c:pt>
                <c:pt idx="1172">
                  <c:v>6933.7056810388713</c:v>
                </c:pt>
                <c:pt idx="1173">
                  <c:v>6958.8710240767296</c:v>
                </c:pt>
                <c:pt idx="1174">
                  <c:v>6999.2959577603315</c:v>
                </c:pt>
                <c:pt idx="1175">
                  <c:v>6964.016377703314</c:v>
                </c:pt>
                <c:pt idx="1176">
                  <c:v>7157.9515274440055</c:v>
                </c:pt>
                <c:pt idx="1177">
                  <c:v>7146.34540745907</c:v>
                </c:pt>
                <c:pt idx="1178">
                  <c:v>7141.6337061119384</c:v>
                </c:pt>
                <c:pt idx="1179">
                  <c:v>7122.2400270980488</c:v>
                </c:pt>
                <c:pt idx="1180">
                  <c:v>7135.6513951629731</c:v>
                </c:pt>
                <c:pt idx="1181">
                  <c:v>7151.8318031281769</c:v>
                </c:pt>
                <c:pt idx="1182">
                  <c:v>7139.2531461761155</c:v>
                </c:pt>
                <c:pt idx="1183">
                  <c:v>7181.2951078369579</c:v>
                </c:pt>
                <c:pt idx="1184">
                  <c:v>7231.7661506722452</c:v>
                </c:pt>
                <c:pt idx="1185">
                  <c:v>7241.7511953800613</c:v>
                </c:pt>
                <c:pt idx="1186">
                  <c:v>7259.4830610359168</c:v>
                </c:pt>
                <c:pt idx="1187">
                  <c:v>7229.1419074641426</c:v>
                </c:pt>
                <c:pt idx="1188">
                  <c:v>7253.3076739560192</c:v>
                </c:pt>
                <c:pt idx="1189">
                  <c:v>7284.1725362343514</c:v>
                </c:pt>
                <c:pt idx="1190">
                  <c:v>7354.4184489277995</c:v>
                </c:pt>
                <c:pt idx="1191">
                  <c:v>7301.4629043616205</c:v>
                </c:pt>
                <c:pt idx="1192">
                  <c:v>7325.6043860749905</c:v>
                </c:pt>
                <c:pt idx="1193">
                  <c:v>7291.2660575220643</c:v>
                </c:pt>
                <c:pt idx="1194">
                  <c:v>7229.3859311027909</c:v>
                </c:pt>
                <c:pt idx="1195">
                  <c:v>7175.5493456127488</c:v>
                </c:pt>
                <c:pt idx="1196">
                  <c:v>7213.1817412114842</c:v>
                </c:pt>
                <c:pt idx="1197">
                  <c:v>7180.8313131458272</c:v>
                </c:pt>
                <c:pt idx="1198">
                  <c:v>7203.2718262002772</c:v>
                </c:pt>
                <c:pt idx="1199">
                  <c:v>7251.3031819238213</c:v>
                </c:pt>
                <c:pt idx="1200">
                  <c:v>7204.7810785443316</c:v>
                </c:pt>
                <c:pt idx="1201">
                  <c:v>7148.6749371405003</c:v>
                </c:pt>
                <c:pt idx="1202">
                  <c:v>7133.8680672897817</c:v>
                </c:pt>
                <c:pt idx="1203">
                  <c:v>7024.2689329296145</c:v>
                </c:pt>
                <c:pt idx="1204">
                  <c:v>7115.090925238841</c:v>
                </c:pt>
                <c:pt idx="1205">
                  <c:v>7152.5049198627521</c:v>
                </c:pt>
                <c:pt idx="1206">
                  <c:v>7107.6893583766378</c:v>
                </c:pt>
                <c:pt idx="1207">
                  <c:v>7086.4074305996519</c:v>
                </c:pt>
                <c:pt idx="1208">
                  <c:v>7020.0629301190002</c:v>
                </c:pt>
                <c:pt idx="1209">
                  <c:v>7038.6885758366243</c:v>
                </c:pt>
                <c:pt idx="1210">
                  <c:v>6946.1899751322999</c:v>
                </c:pt>
                <c:pt idx="1211">
                  <c:v>7059.2183363266549</c:v>
                </c:pt>
                <c:pt idx="1212">
                  <c:v>7063.6289857066522</c:v>
                </c:pt>
                <c:pt idx="1213">
                  <c:v>7109.5935548300522</c:v>
                </c:pt>
                <c:pt idx="1214">
                  <c:v>7151.326212848604</c:v>
                </c:pt>
                <c:pt idx="1215">
                  <c:v>7130.9954877018636</c:v>
                </c:pt>
                <c:pt idx="1216">
                  <c:v>7195.3376457660015</c:v>
                </c:pt>
                <c:pt idx="1217">
                  <c:v>7280.3966765910145</c:v>
                </c:pt>
                <c:pt idx="1218">
                  <c:v>7328.0993734024987</c:v>
                </c:pt>
                <c:pt idx="1219">
                  <c:v>7388.176336786215</c:v>
                </c:pt>
                <c:pt idx="1220">
                  <c:v>7386.292280263252</c:v>
                </c:pt>
                <c:pt idx="1221">
                  <c:v>7393.35582736793</c:v>
                </c:pt>
                <c:pt idx="1222">
                  <c:v>7435.308048292155</c:v>
                </c:pt>
                <c:pt idx="1223">
                  <c:v>7452.1548321167893</c:v>
                </c:pt>
                <c:pt idx="1224">
                  <c:v>7457.2663112481014</c:v>
                </c:pt>
                <c:pt idx="1225">
                  <c:v>7490.3957631182247</c:v>
                </c:pt>
                <c:pt idx="1226">
                  <c:v>7468.2975551559703</c:v>
                </c:pt>
                <c:pt idx="1227">
                  <c:v>7493.832815752633</c:v>
                </c:pt>
                <c:pt idx="1228">
                  <c:v>7481.6529212771957</c:v>
                </c:pt>
                <c:pt idx="1229">
                  <c:v>7476.6609270865738</c:v>
                </c:pt>
                <c:pt idx="1230">
                  <c:v>7501.6614531305795</c:v>
                </c:pt>
                <c:pt idx="1231">
                  <c:v>7511.6478761668786</c:v>
                </c:pt>
                <c:pt idx="1232">
                  <c:v>7558.1078845297379</c:v>
                </c:pt>
                <c:pt idx="1233">
                  <c:v>7538.9789231769109</c:v>
                </c:pt>
                <c:pt idx="1234">
                  <c:v>7504.1385788903563</c:v>
                </c:pt>
                <c:pt idx="1235">
                  <c:v>7530.0680678917606</c:v>
                </c:pt>
                <c:pt idx="1236">
                  <c:v>7490.333063874943</c:v>
                </c:pt>
                <c:pt idx="1237">
                  <c:v>7433.6619400009577</c:v>
                </c:pt>
                <c:pt idx="1238">
                  <c:v>7417.7535306850241</c:v>
                </c:pt>
                <c:pt idx="1239">
                  <c:v>7430.8588961910073</c:v>
                </c:pt>
                <c:pt idx="1240">
                  <c:v>7352.2100049427963</c:v>
                </c:pt>
                <c:pt idx="1241">
                  <c:v>7410.3132299477556</c:v>
                </c:pt>
                <c:pt idx="1242">
                  <c:v>7346.7654281310352</c:v>
                </c:pt>
                <c:pt idx="1243">
                  <c:v>7351.5206501533767</c:v>
                </c:pt>
                <c:pt idx="1244">
                  <c:v>7336.2990440864951</c:v>
                </c:pt>
                <c:pt idx="1245">
                  <c:v>7314.5040407676997</c:v>
                </c:pt>
                <c:pt idx="1246">
                  <c:v>7285.3967531136859</c:v>
                </c:pt>
                <c:pt idx="1247">
                  <c:v>7307.0321781824805</c:v>
                </c:pt>
                <c:pt idx="1248">
                  <c:v>7224.8114891886889</c:v>
                </c:pt>
                <c:pt idx="1249">
                  <c:v>7258.3990778720345</c:v>
                </c:pt>
                <c:pt idx="1250">
                  <c:v>7251.6005971576287</c:v>
                </c:pt>
                <c:pt idx="1251">
                  <c:v>7255.3595870166482</c:v>
                </c:pt>
                <c:pt idx="1252">
                  <c:v>7283.570195511119</c:v>
                </c:pt>
                <c:pt idx="1253">
                  <c:v>7328.5970110633789</c:v>
                </c:pt>
                <c:pt idx="1254">
                  <c:v>7364.6517284414522</c:v>
                </c:pt>
                <c:pt idx="1255">
                  <c:v>7307.7660295126998</c:v>
                </c:pt>
                <c:pt idx="1256">
                  <c:v>7311.1236161725865</c:v>
                </c:pt>
                <c:pt idx="1257">
                  <c:v>7144.6879276206309</c:v>
                </c:pt>
                <c:pt idx="1258">
                  <c:v>7108.8460513631189</c:v>
                </c:pt>
                <c:pt idx="1259">
                  <c:v>7008.8815824649264</c:v>
                </c:pt>
                <c:pt idx="1260">
                  <c:v>7068.9234923487656</c:v>
                </c:pt>
                <c:pt idx="1261">
                  <c:v>6965.5377731990102</c:v>
                </c:pt>
                <c:pt idx="1262">
                  <c:v>6994.7962302381293</c:v>
                </c:pt>
                <c:pt idx="1263">
                  <c:v>6898.5070373335993</c:v>
                </c:pt>
                <c:pt idx="1264">
                  <c:v>6955.3905276729729</c:v>
                </c:pt>
              </c:numCache>
            </c:numRef>
          </c:val>
          <c:smooth val="0"/>
          <c:extLst>
            <c:ext xmlns:c16="http://schemas.microsoft.com/office/drawing/2014/chart" uri="{C3380CC4-5D6E-409C-BE32-E72D297353CC}">
              <c16:uniqueId val="{00000000-D31E-D14B-909E-986548D4D6BB}"/>
            </c:ext>
          </c:extLst>
        </c:ser>
        <c:dLbls>
          <c:showLegendKey val="0"/>
          <c:showVal val="0"/>
          <c:showCatName val="0"/>
          <c:showSerName val="0"/>
          <c:showPercent val="0"/>
          <c:showBubbleSize val="0"/>
        </c:dLbls>
        <c:smooth val="0"/>
        <c:axId val="1590500544"/>
        <c:axId val="1"/>
      </c:lineChart>
      <c:dateAx>
        <c:axId val="1590500544"/>
        <c:scaling>
          <c:orientation val="minMax"/>
        </c:scaling>
        <c:delete val="0"/>
        <c:axPos val="b"/>
        <c:majorGridlines>
          <c:spPr>
            <a:ln w="3175">
              <a:solidFill>
                <a:srgbClr val="C0C0C0"/>
              </a:solidFill>
              <a:prstDash val="solid"/>
            </a:ln>
          </c:spPr>
        </c:majorGridlines>
        <c:numFmt formatCode="[$-409]mmm\-dd\-yyyy;@" sourceLinked="1"/>
        <c:majorTickMark val="none"/>
        <c:minorTickMark val="none"/>
        <c:tickLblPos val="low"/>
        <c:spPr>
          <a:ln w="6350">
            <a:noFill/>
          </a:ln>
        </c:spPr>
        <c:txPr>
          <a:bodyPr rot="-2700000" vert="horz"/>
          <a:lstStyle/>
          <a:p>
            <a:pPr>
              <a:defRPr sz="1025" b="0" i="0" u="none" strike="noStrike" baseline="0">
                <a:solidFill>
                  <a:srgbClr val="000000"/>
                </a:solidFill>
                <a:latin typeface="Arial"/>
                <a:ea typeface="Arial"/>
                <a:cs typeface="Arial"/>
              </a:defRPr>
            </a:pPr>
            <a:endParaRPr lang="en-US"/>
          </a:p>
        </c:txPr>
        <c:crossAx val="1"/>
        <c:crosses val="autoZero"/>
        <c:auto val="0"/>
        <c:lblOffset val="100"/>
        <c:baseTimeUnit val="days"/>
        <c:majorUnit val="3"/>
        <c:majorTimeUnit val="months"/>
        <c:minorUnit val="47"/>
        <c:minorTimeUnit val="months"/>
      </c:dateAx>
      <c:valAx>
        <c:axId val="1"/>
        <c:scaling>
          <c:orientation val="minMax"/>
          <c:max val="7938"/>
          <c:min val="4237"/>
        </c:scaling>
        <c:delete val="0"/>
        <c:axPos val="l"/>
        <c:majorGridlines>
          <c:spPr>
            <a:ln w="3175">
              <a:solidFill>
                <a:srgbClr val="C0C0C0"/>
              </a:solidFill>
              <a:prstDash val="solid"/>
            </a:ln>
          </c:spPr>
        </c:majorGridlines>
        <c:numFmt formatCode="0.00" sourceLinked="1"/>
        <c:majorTickMark val="out"/>
        <c:minorTickMark val="none"/>
        <c:tickLblPos val="nextTo"/>
        <c:spPr>
          <a:ln w="6350">
            <a:noFill/>
          </a:ln>
        </c:spPr>
        <c:txPr>
          <a:bodyPr rot="0" vert="horz"/>
          <a:lstStyle/>
          <a:p>
            <a:pPr>
              <a:defRPr sz="1025" b="0" i="0" u="none" strike="noStrike" baseline="0">
                <a:solidFill>
                  <a:srgbClr val="000000"/>
                </a:solidFill>
                <a:latin typeface="Arial"/>
                <a:ea typeface="Arial"/>
                <a:cs typeface="Arial"/>
              </a:defRPr>
            </a:pPr>
            <a:endParaRPr lang="en-US"/>
          </a:p>
        </c:txPr>
        <c:crossAx val="1590500544"/>
        <c:crosses val="autoZero"/>
        <c:crossBetween val="between"/>
      </c:valAx>
      <c:spPr>
        <a:solidFill>
          <a:srgbClr val="FFFFFF"/>
        </a:solidFill>
        <a:ln w="12700">
          <a:solidFill>
            <a:srgbClr val="808080"/>
          </a:solidFill>
          <a:prstDash val="solid"/>
        </a:ln>
      </c:spPr>
    </c:plotArea>
    <c:legend>
      <c:legendPos val="b"/>
      <c:layout>
        <c:manualLayout>
          <c:xMode val="edge"/>
          <c:yMode val="edge"/>
          <c:x val="0.24736523319200485"/>
          <c:y val="0.92952816693075491"/>
          <c:w val="0.53303452453058753"/>
          <c:h val="4.4504080841644957E-2"/>
        </c:manualLayout>
      </c:layout>
      <c:overlay val="0"/>
      <c:spPr>
        <a:solidFill>
          <a:srgbClr val="FFFFFF"/>
        </a:solidFill>
        <a:ln w="3175">
          <a:solidFill>
            <a:srgbClr val="000000"/>
          </a:solidFill>
          <a:prstDash val="solid"/>
        </a:ln>
      </c:spPr>
      <c:txPr>
        <a:bodyPr/>
        <a:lstStyle/>
        <a:p>
          <a:pPr>
            <a:defRPr sz="94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solidFill>
        <a:srgbClr val="000000"/>
      </a:solidFill>
      <a:prstDash val="solid"/>
    </a:ln>
  </c:spPr>
  <c:txPr>
    <a:bodyPr/>
    <a:lstStyle/>
    <a:p>
      <a:pPr>
        <a:defRPr sz="102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none"/>
          </c:marker>
          <c:dLbls>
            <c:dLbl>
              <c:idx val="9"/>
              <c:layout>
                <c:manualLayout>
                  <c:x val="-3.7688669076991733E-2"/>
                  <c:y val="-9.32127835762413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3BD-A041-8732-8837F7B8FE0D}"/>
                </c:ext>
              </c:extLst>
            </c:dLbl>
            <c:numFmt formatCode="###"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2000</c:v>
                </c:pt>
                <c:pt idx="1">
                  <c:v>2001</c:v>
                </c:pt>
                <c:pt idx="2">
                  <c:v>2002</c:v>
                </c:pt>
                <c:pt idx="3">
                  <c:v>2003</c:v>
                </c:pt>
                <c:pt idx="4">
                  <c:v>2004</c:v>
                </c:pt>
                <c:pt idx="5">
                  <c:v>2005</c:v>
                </c:pt>
                <c:pt idx="6">
                  <c:v>2006</c:v>
                </c:pt>
                <c:pt idx="7">
                  <c:v>2007</c:v>
                </c:pt>
                <c:pt idx="8">
                  <c:v>2008</c:v>
                </c:pt>
                <c:pt idx="9">
                  <c:v>2009</c:v>
                </c:pt>
                <c:pt idx="10">
                  <c:v>2010</c:v>
                </c:pt>
                <c:pt idx="11">
                  <c:v>2011</c:v>
                </c:pt>
              </c:strCache>
            </c:strRef>
          </c:cat>
          <c:val>
            <c:numRef>
              <c:f>Sheet1!$B$2:$B$13</c:f>
              <c:numCache>
                <c:formatCode>#,##0.00</c:formatCode>
                <c:ptCount val="12"/>
                <c:pt idx="0">
                  <c:v>28.79</c:v>
                </c:pt>
                <c:pt idx="1">
                  <c:v>30.03</c:v>
                </c:pt>
                <c:pt idx="2">
                  <c:v>29.31</c:v>
                </c:pt>
                <c:pt idx="3">
                  <c:v>31.95</c:v>
                </c:pt>
                <c:pt idx="4">
                  <c:v>37.9</c:v>
                </c:pt>
                <c:pt idx="5" formatCode="#,##0">
                  <c:v>65</c:v>
                </c:pt>
                <c:pt idx="6">
                  <c:v>69.33</c:v>
                </c:pt>
                <c:pt idx="7">
                  <c:v>122.99</c:v>
                </c:pt>
                <c:pt idx="8">
                  <c:v>155.99</c:v>
                </c:pt>
                <c:pt idx="9">
                  <c:v>79.98</c:v>
                </c:pt>
                <c:pt idx="10">
                  <c:v>145.86000000000001</c:v>
                </c:pt>
                <c:pt idx="11">
                  <c:v>167.75</c:v>
                </c:pt>
              </c:numCache>
            </c:numRef>
          </c:val>
          <c:smooth val="0"/>
          <c:extLst>
            <c:ext xmlns:c16="http://schemas.microsoft.com/office/drawing/2014/chart" uri="{C3380CC4-5D6E-409C-BE32-E72D297353CC}">
              <c16:uniqueId val="{00000000-D3BD-A041-8732-8837F7B8FE0D}"/>
            </c:ext>
          </c:extLst>
        </c:ser>
        <c:dLbls>
          <c:showLegendKey val="0"/>
          <c:showVal val="0"/>
          <c:showCatName val="0"/>
          <c:showSerName val="0"/>
          <c:showPercent val="0"/>
          <c:showBubbleSize val="0"/>
        </c:dLbls>
        <c:smooth val="0"/>
        <c:axId val="869110815"/>
        <c:axId val="992388655"/>
      </c:lineChart>
      <c:catAx>
        <c:axId val="869110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92388655"/>
        <c:crosses val="autoZero"/>
        <c:auto val="1"/>
        <c:lblAlgn val="ctr"/>
        <c:lblOffset val="100"/>
        <c:noMultiLvlLbl val="0"/>
      </c:catAx>
      <c:valAx>
        <c:axId val="992388655"/>
        <c:scaling>
          <c:orientation val="minMax"/>
        </c:scaling>
        <c:delete val="1"/>
        <c:axPos val="l"/>
        <c:numFmt formatCode="#,##0.00" sourceLinked="1"/>
        <c:majorTickMark val="none"/>
        <c:minorTickMark val="none"/>
        <c:tickLblPos val="nextTo"/>
        <c:crossAx val="869110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none"/>
          </c:marker>
          <c:dLbls>
            <c:numFmt formatCode="###"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1"/>
                <c:pt idx="0">
                  <c:v>2012</c:v>
                </c:pt>
                <c:pt idx="1">
                  <c:v>2013</c:v>
                </c:pt>
                <c:pt idx="2">
                  <c:v>2014</c:v>
                </c:pt>
                <c:pt idx="3">
                  <c:v>2015</c:v>
                </c:pt>
                <c:pt idx="4">
                  <c:v>2016</c:v>
                </c:pt>
                <c:pt idx="5">
                  <c:v>2017</c:v>
                </c:pt>
                <c:pt idx="6">
                  <c:v>2018</c:v>
                </c:pt>
                <c:pt idx="7">
                  <c:v>2019</c:v>
                </c:pt>
                <c:pt idx="8">
                  <c:v>2020</c:v>
                </c:pt>
                <c:pt idx="9">
                  <c:v>2021</c:v>
                </c:pt>
                <c:pt idx="10">
                  <c:v>2022</c:v>
                </c:pt>
              </c:strCache>
            </c:strRef>
          </c:cat>
          <c:val>
            <c:numRef>
              <c:f>Sheet1!$B$2:$B$13</c:f>
              <c:numCache>
                <c:formatCode>#,##0.00</c:formatCode>
                <c:ptCount val="12"/>
                <c:pt idx="0">
                  <c:v>128.5</c:v>
                </c:pt>
                <c:pt idx="1">
                  <c:v>135.36000000000001</c:v>
                </c:pt>
                <c:pt idx="2">
                  <c:v>96.95</c:v>
                </c:pt>
                <c:pt idx="3">
                  <c:v>55.85</c:v>
                </c:pt>
                <c:pt idx="4">
                  <c:v>58.42</c:v>
                </c:pt>
                <c:pt idx="5">
                  <c:v>71.760000000000005</c:v>
                </c:pt>
                <c:pt idx="6">
                  <c:v>69.75</c:v>
                </c:pt>
                <c:pt idx="7">
                  <c:v>93.85</c:v>
                </c:pt>
                <c:pt idx="8">
                  <c:v>108.92</c:v>
                </c:pt>
                <c:pt idx="9">
                  <c:v>161.71</c:v>
                </c:pt>
                <c:pt idx="10">
                  <c:v>121.3</c:v>
                </c:pt>
              </c:numCache>
            </c:numRef>
          </c:val>
          <c:smooth val="0"/>
          <c:extLst>
            <c:ext xmlns:c16="http://schemas.microsoft.com/office/drawing/2014/chart" uri="{C3380CC4-5D6E-409C-BE32-E72D297353CC}">
              <c16:uniqueId val="{00000001-6E92-F14B-9C00-7A3848077590}"/>
            </c:ext>
          </c:extLst>
        </c:ser>
        <c:dLbls>
          <c:showLegendKey val="0"/>
          <c:showVal val="0"/>
          <c:showCatName val="0"/>
          <c:showSerName val="0"/>
          <c:showPercent val="0"/>
          <c:showBubbleSize val="0"/>
        </c:dLbls>
        <c:smooth val="0"/>
        <c:axId val="869110815"/>
        <c:axId val="992388655"/>
      </c:lineChart>
      <c:catAx>
        <c:axId val="869110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92388655"/>
        <c:crosses val="autoZero"/>
        <c:auto val="1"/>
        <c:lblAlgn val="ctr"/>
        <c:lblOffset val="100"/>
        <c:noMultiLvlLbl val="0"/>
      </c:catAx>
      <c:valAx>
        <c:axId val="992388655"/>
        <c:scaling>
          <c:orientation val="minMax"/>
          <c:min val="50"/>
        </c:scaling>
        <c:delete val="1"/>
        <c:axPos val="l"/>
        <c:numFmt formatCode="#,##0.00" sourceLinked="1"/>
        <c:majorTickMark val="out"/>
        <c:minorTickMark val="none"/>
        <c:tickLblPos val="nextTo"/>
        <c:crossAx val="869110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none"/>
          </c:marker>
          <c:dLbls>
            <c:numFmt formatCode="###"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2018</c:v>
                </c:pt>
                <c:pt idx="1">
                  <c:v>2019</c:v>
                </c:pt>
                <c:pt idx="2">
                  <c:v>2020</c:v>
                </c:pt>
                <c:pt idx="3">
                  <c:v>2021</c:v>
                </c:pt>
                <c:pt idx="4">
                  <c:v>2022</c:v>
                </c:pt>
              </c:strCache>
            </c:strRef>
          </c:cat>
          <c:val>
            <c:numRef>
              <c:f>Sheet1!$B$2:$B$6</c:f>
              <c:numCache>
                <c:formatCode>0.0%</c:formatCode>
                <c:ptCount val="5"/>
                <c:pt idx="0">
                  <c:v>9.2999999999999999E-2</c:v>
                </c:pt>
                <c:pt idx="1">
                  <c:v>6.3E-2</c:v>
                </c:pt>
                <c:pt idx="2">
                  <c:v>6.0999999999999999E-2</c:v>
                </c:pt>
                <c:pt idx="3">
                  <c:v>1.2E-2</c:v>
                </c:pt>
                <c:pt idx="4">
                  <c:v>5.5E-2</c:v>
                </c:pt>
              </c:numCache>
            </c:numRef>
          </c:val>
          <c:smooth val="0"/>
          <c:extLst>
            <c:ext xmlns:c16="http://schemas.microsoft.com/office/drawing/2014/chart" uri="{C3380CC4-5D6E-409C-BE32-E72D297353CC}">
              <c16:uniqueId val="{00000000-AD43-E44D-A67F-1E64E07C7E5C}"/>
            </c:ext>
          </c:extLst>
        </c:ser>
        <c:dLbls>
          <c:showLegendKey val="0"/>
          <c:showVal val="0"/>
          <c:showCatName val="0"/>
          <c:showSerName val="0"/>
          <c:showPercent val="0"/>
          <c:showBubbleSize val="0"/>
        </c:dLbls>
        <c:smooth val="0"/>
        <c:axId val="869110815"/>
        <c:axId val="992388655"/>
      </c:lineChart>
      <c:catAx>
        <c:axId val="869110815"/>
        <c:scaling>
          <c:orientation val="minMax"/>
        </c:scaling>
        <c:delete val="1"/>
        <c:axPos val="b"/>
        <c:numFmt formatCode="General" sourceLinked="1"/>
        <c:majorTickMark val="none"/>
        <c:minorTickMark val="none"/>
        <c:tickLblPos val="nextTo"/>
        <c:crossAx val="992388655"/>
        <c:crosses val="autoZero"/>
        <c:auto val="1"/>
        <c:lblAlgn val="ctr"/>
        <c:lblOffset val="100"/>
        <c:noMultiLvlLbl val="0"/>
      </c:catAx>
      <c:valAx>
        <c:axId val="992388655"/>
        <c:scaling>
          <c:orientation val="minMax"/>
          <c:max val="0.1"/>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69110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none"/>
          </c:marker>
          <c:dLbls>
            <c:numFmt formatCode="###"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2018</c:v>
                </c:pt>
                <c:pt idx="1">
                  <c:v>2019</c:v>
                </c:pt>
                <c:pt idx="2">
                  <c:v>2020</c:v>
                </c:pt>
                <c:pt idx="3">
                  <c:v>2021</c:v>
                </c:pt>
                <c:pt idx="4">
                  <c:v>2022</c:v>
                </c:pt>
              </c:strCache>
            </c:strRef>
          </c:cat>
          <c:val>
            <c:numRef>
              <c:f>Sheet1!$B$2:$B$6</c:f>
              <c:numCache>
                <c:formatCode>0%</c:formatCode>
                <c:ptCount val="5"/>
                <c:pt idx="0">
                  <c:v>8.6999999999999994E-2</c:v>
                </c:pt>
                <c:pt idx="1">
                  <c:v>5.2999999999999999E-2</c:v>
                </c:pt>
                <c:pt idx="2">
                  <c:v>0.114</c:v>
                </c:pt>
                <c:pt idx="3">
                  <c:v>7.9500000000000001E-2</c:v>
                </c:pt>
                <c:pt idx="4">
                  <c:v>5.0999999999999997E-2</c:v>
                </c:pt>
              </c:numCache>
            </c:numRef>
          </c:val>
          <c:smooth val="0"/>
          <c:extLst>
            <c:ext xmlns:c16="http://schemas.microsoft.com/office/drawing/2014/chart" uri="{C3380CC4-5D6E-409C-BE32-E72D297353CC}">
              <c16:uniqueId val="{00000000-8B2A-FB45-ABA0-544F328158ED}"/>
            </c:ext>
          </c:extLst>
        </c:ser>
        <c:dLbls>
          <c:showLegendKey val="0"/>
          <c:showVal val="0"/>
          <c:showCatName val="0"/>
          <c:showSerName val="0"/>
          <c:showPercent val="0"/>
          <c:showBubbleSize val="0"/>
        </c:dLbls>
        <c:smooth val="0"/>
        <c:axId val="869110815"/>
        <c:axId val="992388655"/>
      </c:lineChart>
      <c:catAx>
        <c:axId val="869110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92388655"/>
        <c:crosses val="autoZero"/>
        <c:auto val="1"/>
        <c:lblAlgn val="ctr"/>
        <c:lblOffset val="100"/>
        <c:noMultiLvlLbl val="0"/>
      </c:catAx>
      <c:valAx>
        <c:axId val="992388655"/>
        <c:scaling>
          <c:orientation val="minMax"/>
          <c:max val="0.12000000000000001"/>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69110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35268265885368"/>
          <c:y val="9.2102635832837482E-2"/>
          <c:w val="0.34620812683485835"/>
          <c:h val="0.73511530577125894"/>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5DB-2044-8A55-F9A85D49934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F5DB-2044-8A55-F9A85D49934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F5DB-2044-8A55-F9A85D49934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F5DB-2044-8A55-F9A85D49934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F5DB-2044-8A55-F9A85D49934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F5DB-2044-8A55-F9A85D499347}"/>
              </c:ext>
            </c:extLst>
          </c:dPt>
          <c:dLbls>
            <c:dLbl>
              <c:idx val="0"/>
              <c:layout>
                <c:manualLayout>
                  <c:x val="7.5018754688672168E-2"/>
                  <c:y val="2.548637331917863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5DB-2044-8A55-F9A85D499347}"/>
                </c:ext>
              </c:extLst>
            </c:dLbl>
            <c:dLbl>
              <c:idx val="1"/>
              <c:layout>
                <c:manualLayout>
                  <c:x val="-1.8004501125281375E-2"/>
                  <c:y val="0.1146886799363040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5DB-2044-8A55-F9A85D499347}"/>
                </c:ext>
              </c:extLst>
            </c:dLbl>
            <c:dLbl>
              <c:idx val="2"/>
              <c:layout>
                <c:manualLayout>
                  <c:x val="-8.4021005251312883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5DB-2044-8A55-F9A85D499347}"/>
                </c:ext>
              </c:extLst>
            </c:dLbl>
            <c:dLbl>
              <c:idx val="3"/>
              <c:layout>
                <c:manualLayout>
                  <c:x val="-8.1020255063765936E-2"/>
                  <c:y val="-1.91147799893840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F5DB-2044-8A55-F9A85D499347}"/>
                </c:ext>
              </c:extLst>
            </c:dLbl>
            <c:dLbl>
              <c:idx val="4"/>
              <c:layout>
                <c:manualLayout>
                  <c:x val="-5.1012753188297073E-2"/>
                  <c:y val="-7.00875266277414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5DB-2044-8A55-F9A85D499347}"/>
                </c:ext>
              </c:extLst>
            </c:dLbl>
            <c:dLbl>
              <c:idx val="5"/>
              <c:layout>
                <c:manualLayout>
                  <c:x val="-1.2003000750187547E-2"/>
                  <c:y val="-0.101945493276714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F5DB-2044-8A55-F9A85D499347}"/>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Crude Oil</c:v>
                </c:pt>
                <c:pt idx="1">
                  <c:v>Iron Ore</c:v>
                </c:pt>
                <c:pt idx="2">
                  <c:v>Gas</c:v>
                </c:pt>
                <c:pt idx="3">
                  <c:v>Gold</c:v>
                </c:pt>
                <c:pt idx="4">
                  <c:v>Soybeans</c:v>
                </c:pt>
                <c:pt idx="5">
                  <c:v>Copper</c:v>
                </c:pt>
              </c:strCache>
            </c:strRef>
          </c:cat>
          <c:val>
            <c:numRef>
              <c:f>Sheet1!$B$2:$B$7</c:f>
              <c:numCache>
                <c:formatCode>General</c:formatCode>
                <c:ptCount val="6"/>
                <c:pt idx="0">
                  <c:v>150</c:v>
                </c:pt>
                <c:pt idx="1">
                  <c:v>99</c:v>
                </c:pt>
                <c:pt idx="2">
                  <c:v>36.6</c:v>
                </c:pt>
                <c:pt idx="3">
                  <c:v>7.39</c:v>
                </c:pt>
                <c:pt idx="4">
                  <c:v>37.4</c:v>
                </c:pt>
                <c:pt idx="5">
                  <c:v>31.7</c:v>
                </c:pt>
              </c:numCache>
            </c:numRef>
          </c:val>
          <c:extLst>
            <c:ext xmlns:c16="http://schemas.microsoft.com/office/drawing/2014/chart" uri="{C3380CC4-5D6E-409C-BE32-E72D297353CC}">
              <c16:uniqueId val="{00000000-F5DB-2044-8A55-F9A85D49934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1.5095899959241819E-3"/>
          <c:y val="0.90020579744754958"/>
          <c:w val="0.69090406459882692"/>
          <c:h val="9.9794202552450251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60389737248222"/>
          <c:y val="0.11117928660229517"/>
          <c:w val="0.62955843527798971"/>
          <c:h val="0.75501675177175465"/>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294-654D-B01A-FEC16268038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294-654D-B01A-FEC16268038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294-654D-B01A-FEC162680381}"/>
              </c:ext>
            </c:extLst>
          </c:dPt>
          <c:dLbls>
            <c:dLbl>
              <c:idx val="0"/>
              <c:layout>
                <c:manualLayout>
                  <c:x val="0.12814718349954465"/>
                  <c:y val="1.27431866595892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294-654D-B01A-FEC162680381}"/>
                </c:ext>
              </c:extLst>
            </c:dLbl>
            <c:dLbl>
              <c:idx val="1"/>
              <c:layout>
                <c:manualLayout>
                  <c:x val="-6.1638256866648783E-2"/>
                  <c:y val="0.132030451199113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294-654D-B01A-FEC162680381}"/>
                </c:ext>
              </c:extLst>
            </c:dLbl>
            <c:dLbl>
              <c:idx val="2"/>
              <c:layout>
                <c:manualLayout>
                  <c:x val="-7.8265802275823901E-2"/>
                  <c:y val="-9.55738999469201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294-654D-B01A-FEC162680381}"/>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East Asia &amp; Pacific</c:v>
                </c:pt>
                <c:pt idx="1">
                  <c:v>Australia</c:v>
                </c:pt>
                <c:pt idx="2">
                  <c:v>LAMEA</c:v>
                </c:pt>
              </c:strCache>
            </c:strRef>
          </c:cat>
          <c:val>
            <c:numRef>
              <c:f>Sheet1!$B$2:$B$4</c:f>
              <c:numCache>
                <c:formatCode>General</c:formatCode>
                <c:ptCount val="3"/>
                <c:pt idx="0">
                  <c:v>115</c:v>
                </c:pt>
                <c:pt idx="1">
                  <c:v>83</c:v>
                </c:pt>
                <c:pt idx="2">
                  <c:v>71</c:v>
                </c:pt>
              </c:numCache>
            </c:numRef>
          </c:val>
          <c:extLst>
            <c:ext xmlns:c16="http://schemas.microsoft.com/office/drawing/2014/chart" uri="{C3380CC4-5D6E-409C-BE32-E72D297353CC}">
              <c16:uniqueId val="{0000000C-E294-654D-B01A-FEC16268038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60389737248222"/>
          <c:y val="0.11117928660229517"/>
          <c:w val="0.62955843527798971"/>
          <c:h val="0.75501675177175465"/>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652-0C47-BB01-5F7590C4BBA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652-0C47-BB01-5F7590C4BBA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652-0C47-BB01-5F7590C4BBAA}"/>
              </c:ext>
            </c:extLst>
          </c:dPt>
          <c:dLbls>
            <c:dLbl>
              <c:idx val="0"/>
              <c:layout>
                <c:manualLayout>
                  <c:x val="0.12814718349954465"/>
                  <c:y val="1.27431866595892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652-0C47-BB01-5F7590C4BBAA}"/>
                </c:ext>
              </c:extLst>
            </c:dLbl>
            <c:dLbl>
              <c:idx val="1"/>
              <c:layout>
                <c:manualLayout>
                  <c:x val="-6.1638256866648734E-2"/>
                  <c:y val="0.1847762065640455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652-0C47-BB01-5F7590C4BBAA}"/>
                </c:ext>
              </c:extLst>
            </c:dLbl>
            <c:dLbl>
              <c:idx val="2"/>
              <c:layout>
                <c:manualLayout>
                  <c:x val="-3.8859101141174961E-3"/>
                  <c:y val="-0.1274318665958934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652-0C47-BB01-5F7590C4BBAA}"/>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Australia</c:v>
                </c:pt>
                <c:pt idx="1">
                  <c:v>Brazil</c:v>
                </c:pt>
                <c:pt idx="2">
                  <c:v>Chile</c:v>
                </c:pt>
              </c:strCache>
            </c:strRef>
          </c:cat>
          <c:val>
            <c:numRef>
              <c:f>Sheet1!$B$2:$B$4</c:f>
              <c:numCache>
                <c:formatCode>General</c:formatCode>
                <c:ptCount val="3"/>
                <c:pt idx="0">
                  <c:v>80</c:v>
                </c:pt>
                <c:pt idx="1">
                  <c:v>27</c:v>
                </c:pt>
                <c:pt idx="2">
                  <c:v>14</c:v>
                </c:pt>
              </c:numCache>
            </c:numRef>
          </c:val>
          <c:extLst>
            <c:ext xmlns:c16="http://schemas.microsoft.com/office/drawing/2014/chart" uri="{C3380CC4-5D6E-409C-BE32-E72D297353CC}">
              <c16:uniqueId val="{00000006-D652-0C47-BB01-5F7590C4BBA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983434368933461"/>
          <c:y val="3.9860832338120294E-2"/>
          <c:w val="0.35432755956656686"/>
          <c:h val="0.78416457815783325"/>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D61-C54B-BE5C-C56FD70AC8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ED61-C54B-BE5C-C56FD70AC8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ED61-C54B-BE5C-C56FD70AC8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ED61-C54B-BE5C-C56FD70AC8D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ED61-C54B-BE5C-C56FD70AC8D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ED61-C54B-BE5C-C56FD70AC8D9}"/>
              </c:ext>
            </c:extLst>
          </c:dPt>
          <c:dLbls>
            <c:dLbl>
              <c:idx val="0"/>
              <c:layout>
                <c:manualLayout>
                  <c:x val="8.7054419294076826E-2"/>
                  <c:y val="-5.31477764508270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D61-C54B-BE5C-C56FD70AC8D9}"/>
                </c:ext>
              </c:extLst>
            </c:dLbl>
            <c:dLbl>
              <c:idx val="1"/>
              <c:layout>
                <c:manualLayout>
                  <c:x val="6.003753054763919E-2"/>
                  <c:y val="7.97216646762404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D61-C54B-BE5C-C56FD70AC8D9}"/>
                </c:ext>
              </c:extLst>
            </c:dLbl>
            <c:dLbl>
              <c:idx val="2"/>
              <c:layout>
                <c:manualLayout>
                  <c:x val="7.8048789711930952E-2"/>
                  <c:y val="6.64347205635338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61-C54B-BE5C-C56FD70AC8D9}"/>
                </c:ext>
              </c:extLst>
            </c:dLbl>
            <c:dLbl>
              <c:idx val="3"/>
              <c:layout>
                <c:manualLayout>
                  <c:x val="-3.6022518328583511E-2"/>
                  <c:y val="0.106295552901654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D61-C54B-BE5C-C56FD70AC8D9}"/>
                </c:ext>
              </c:extLst>
            </c:dLbl>
            <c:dLbl>
              <c:idx val="4"/>
              <c:layout>
                <c:manualLayout>
                  <c:x val="-5.1031900965493308E-2"/>
                  <c:y val="9.30086087889473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D61-C54B-BE5C-C56FD70AC8D9}"/>
                </c:ext>
              </c:extLst>
            </c:dLbl>
            <c:dLbl>
              <c:idx val="5"/>
              <c:layout>
                <c:manualLayout>
                  <c:x val="-8.7054419294076882E-2"/>
                  <c:y val="-2.65738882254135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D61-C54B-BE5C-C56FD70AC8D9}"/>
                </c:ext>
              </c:extLst>
            </c:dLbl>
            <c:numFmt formatCode="##%" sourceLinked="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Industrial</c:v>
                </c:pt>
                <c:pt idx="1">
                  <c:v>Wholesale &amp; Trade</c:v>
                </c:pt>
                <c:pt idx="2">
                  <c:v>Construction</c:v>
                </c:pt>
                <c:pt idx="3">
                  <c:v>Real Estate</c:v>
                </c:pt>
                <c:pt idx="4">
                  <c:v>Agriculture</c:v>
                </c:pt>
                <c:pt idx="5">
                  <c:v>Others</c:v>
                </c:pt>
              </c:strCache>
            </c:strRef>
          </c:cat>
          <c:val>
            <c:numRef>
              <c:f>Sheet1!$B$2:$B$7</c:f>
              <c:numCache>
                <c:formatCode>0.00%</c:formatCode>
                <c:ptCount val="6"/>
                <c:pt idx="0">
                  <c:v>0.33200000000000002</c:v>
                </c:pt>
                <c:pt idx="1">
                  <c:v>9.5000000000000001E-2</c:v>
                </c:pt>
                <c:pt idx="2">
                  <c:v>6.9000000000000006E-2</c:v>
                </c:pt>
                <c:pt idx="3">
                  <c:v>6.0999999999999999E-2</c:v>
                </c:pt>
                <c:pt idx="4">
                  <c:v>7.6999999999999999E-2</c:v>
                </c:pt>
                <c:pt idx="5">
                  <c:v>0.36599999999999999</c:v>
                </c:pt>
              </c:numCache>
            </c:numRef>
          </c:val>
          <c:extLst>
            <c:ext xmlns:c16="http://schemas.microsoft.com/office/drawing/2014/chart" uri="{C3380CC4-5D6E-409C-BE32-E72D297353CC}">
              <c16:uniqueId val="{00000000-ED61-C54B-BE5C-C56FD70AC8D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3.0175004674181757E-2"/>
          <c:y val="0.9170340192849008"/>
          <c:w val="0.96666664302984362"/>
          <c:h val="8.296598071509914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1079B4-DDAC-4CB3-8096-82B46B4865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0B8F50A-6DF9-4E49-A23E-87F7BAE1B4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2DB73-E6FE-40D4-83E2-E1CBE9FA50B8}" type="datetimeFigureOut">
              <a:rPr lang="en-GB" smtClean="0"/>
              <a:t>01/04/2023</a:t>
            </a:fld>
            <a:endParaRPr lang="en-GB"/>
          </a:p>
        </p:txBody>
      </p:sp>
      <p:sp>
        <p:nvSpPr>
          <p:cNvPr id="4" name="Footer Placeholder 3">
            <a:extLst>
              <a:ext uri="{FF2B5EF4-FFF2-40B4-BE49-F238E27FC236}">
                <a16:creationId xmlns:a16="http://schemas.microsoft.com/office/drawing/2014/main" id="{B80F5704-1388-4606-9FEB-591DFFC22A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4A6434E-0BD8-4B17-ACC2-8FF7DE68EB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4BB1A-F98B-4F69-ABE9-04A12B9F4D5C}" type="slidenum">
              <a:rPr lang="en-GB" smtClean="0"/>
              <a:t>‹#›</a:t>
            </a:fld>
            <a:endParaRPr lang="en-GB"/>
          </a:p>
        </p:txBody>
      </p:sp>
    </p:spTree>
    <p:extLst>
      <p:ext uri="{BB962C8B-B14F-4D97-AF65-F5344CB8AC3E}">
        <p14:creationId xmlns:p14="http://schemas.microsoft.com/office/powerpoint/2010/main" val="110491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54B5D-A43D-BD47-BBD7-530D64CEFF91}" type="datetimeFigureOut">
              <a:rPr lang="en-US" smtClean="0"/>
              <a:t>4/1/23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CE7DC-7704-1D4D-B10E-6AB2A7F5773E}" type="slidenum">
              <a:rPr lang="en-US" smtClean="0"/>
              <a:t>‹#›</a:t>
            </a:fld>
            <a:endParaRPr lang="en-US"/>
          </a:p>
        </p:txBody>
      </p:sp>
    </p:spTree>
    <p:extLst>
      <p:ext uri="{BB962C8B-B14F-4D97-AF65-F5344CB8AC3E}">
        <p14:creationId xmlns:p14="http://schemas.microsoft.com/office/powerpoint/2010/main" val="1895511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fr.com/policy/economy/the-china-effect-how-th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fr.com/policy/economy/the-china-effect-how-th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The Australia Securities Exchange (ASX) is Australia's primary securities exchange platform. It operates as a market for trading equities, fixed-income products, derivatives, and other financial instruments. It is headquartered in Sydney and is one of the oldest stock exchanges in the world. It was founded in July 2006 because of the merger of the Australian Stock Exchange and the Sydney Futures Exchange, and according to market capitalization, it is among the top 10 listed exchange companies globally (ASX, n.d.).</a:t>
            </a:r>
          </a:p>
          <a:p>
            <a:pPr algn="just">
              <a:lnSpc>
                <a:spcPct val="200000"/>
              </a:lnSpc>
              <a:spcAft>
                <a:spcPts val="800"/>
              </a:spcAft>
            </a:pPr>
            <a:endParaRPr lang="en-SG"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200000"/>
              </a:lnSpc>
              <a:spcBef>
                <a:spcPts val="0"/>
              </a:spcBef>
              <a:spcAft>
                <a:spcPts val="800"/>
              </a:spcAft>
              <a:buClrTx/>
              <a:buSzTx/>
              <a:buFontTx/>
              <a:buNone/>
              <a:tabLst/>
              <a:defRPr/>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The ASX plays a crucial role in the Australian economy, providing investors access to various financial products and enabling companies to raise capital through equity and debt offerings. As of 21 March 2023, the ASX has 2085 listed companies with a combined market capitalization of around AUD 2.7 trillion, making it one of the largest exchanges in the Asia-Pacific region. The ASX market can be separated into 11 GICS Sectors (Appendix A). The materials sector has the highest representation, up to 40%, followed by the financials and healthcare sectors, which amount to 9% each.</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200000"/>
              </a:lnSpc>
              <a:spcAft>
                <a:spcPts val="800"/>
              </a:spcAft>
            </a:pPr>
            <a:endParaRPr lang="en-GB"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200000"/>
              </a:lnSpc>
              <a:spcAft>
                <a:spcPts val="800"/>
              </a:spcAft>
            </a:pPr>
            <a:endParaRPr lang="en-SG"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Revolving around ASX, there are multiple key players including, </a:t>
            </a:r>
          </a:p>
          <a:p>
            <a:pPr algn="just">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the Reserve Bank of Australia (RBA) which is Australia's central bank and is responsible for conducting monetary policy, issuing and managing the country's currency, and promoting financial stability. </a:t>
            </a:r>
          </a:p>
          <a:p>
            <a:pPr algn="just">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Next, the Australian Prudential Regulation Authority (APRA), which is Australia's primary financial regulator responsible for regulating banks, insurance companies, and superannuation funds to ensure their safety and soundness. Thirdly, the Australian Securities and Investments Commission (ASIC), which is Australia's corporate, markets and financial services regulator. they ensure compliance with corporate and financial services laws, including market integrity and consumer protection. </a:t>
            </a:r>
          </a:p>
          <a:p>
            <a:pPr algn="just">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Lastly, Australian Treasury, which  is the department of the Australian Government responsible for economic policy development and implementation, including fiscal policy, tax policy, and financial sector regulation (IMF, 2019)</a:t>
            </a:r>
            <a:r>
              <a:rPr lang="en-GB" sz="1800">
                <a:effectLst/>
                <a:latin typeface="Calibri" panose="020F0502020204030204" pitchFamily="34" charset="0"/>
                <a:ea typeface="Calibri" panose="020F0502020204030204" pitchFamily="34" charset="0"/>
                <a:cs typeface="Arial" panose="020B0604020202020204" pitchFamily="34" charset="0"/>
              </a:rPr>
              <a:t> </a:t>
            </a: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Arial" panose="020B0604020202020204" pitchFamily="34" charset="0"/>
              </a:rPr>
              <a:t> </a:t>
            </a:r>
            <a:endParaRPr lang="en-SG"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2</a:t>
            </a:fld>
            <a:endParaRPr lang="en-US"/>
          </a:p>
        </p:txBody>
      </p:sp>
    </p:spTree>
    <p:extLst>
      <p:ext uri="{BB962C8B-B14F-4D97-AF65-F5344CB8AC3E}">
        <p14:creationId xmlns:p14="http://schemas.microsoft.com/office/powerpoint/2010/main" val="4073720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35D"/>
                </a:solidFill>
              </a:rPr>
              <a:t>Australia Bureau of Statistics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oec.world</a:t>
            </a:r>
            <a:r>
              <a:rPr lang="en-US" sz="1200" dirty="0"/>
              <a:t>/</a:t>
            </a:r>
            <a:r>
              <a:rPr lang="en-US" sz="1200" dirty="0" err="1"/>
              <a:t>en</a:t>
            </a:r>
            <a:r>
              <a:rPr lang="en-US" sz="1200" dirty="0"/>
              <a:t>/profile/bilateral-country/</a:t>
            </a:r>
            <a:r>
              <a:rPr lang="en-US" sz="1200" dirty="0" err="1"/>
              <a:t>chn</a:t>
            </a:r>
            <a:r>
              <a:rPr lang="en-US" sz="1200" dirty="0"/>
              <a:t>/partner/</a:t>
            </a:r>
            <a:r>
              <a:rPr lang="en-US" sz="1200" dirty="0" err="1"/>
              <a:t>aus</a:t>
            </a:r>
            <a:endParaRPr lang="en-US" sz="1200" dirty="0"/>
          </a:p>
          <a:p>
            <a:r>
              <a:rPr lang="en-US" dirty="0"/>
              <a:t>VIU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www.theguardian.com</a:t>
            </a:r>
            <a:r>
              <a:rPr lang="en-US" dirty="0"/>
              <a:t>/</a:t>
            </a:r>
            <a:r>
              <a:rPr lang="en-US" dirty="0" err="1"/>
              <a:t>commentisfree</a:t>
            </a:r>
            <a:r>
              <a:rPr lang="en-US" dirty="0"/>
              <a:t>/2022/may/31/the-sheer-size-of-the-china-trading-relationship-is-why-australia-has-to-share-its-feasts-and-famines-with-beijing</a:t>
            </a:r>
          </a:p>
          <a:p>
            <a:endParaRPr lang="en-US" dirty="0"/>
          </a:p>
        </p:txBody>
      </p:sp>
      <p:sp>
        <p:nvSpPr>
          <p:cNvPr id="4" name="Slide Number Placeholder 3"/>
          <p:cNvSpPr>
            <a:spLocks noGrp="1"/>
          </p:cNvSpPr>
          <p:nvPr>
            <p:ph type="sldNum" sz="quarter" idx="5"/>
          </p:nvPr>
        </p:nvSpPr>
        <p:spPr/>
        <p:txBody>
          <a:bodyPr/>
          <a:lstStyle/>
          <a:p>
            <a:fld id="{302CE7DC-7704-1D4D-B10E-6AB2A7F5773E}" type="slidenum">
              <a:rPr lang="en-US" smtClean="0"/>
              <a:t>15</a:t>
            </a:fld>
            <a:endParaRPr lang="en-US"/>
          </a:p>
        </p:txBody>
      </p:sp>
    </p:spTree>
    <p:extLst>
      <p:ext uri="{BB962C8B-B14F-4D97-AF65-F5344CB8AC3E}">
        <p14:creationId xmlns:p14="http://schemas.microsoft.com/office/powerpoint/2010/main" val="158071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35D"/>
                </a:solidFill>
                <a:hlinkClick r:id="rId3"/>
              </a:rPr>
              <a:t>https://www.afr.com/policy/economy/the-china-effect-how-the</a:t>
            </a:r>
            <a:r>
              <a:rPr lang="en-US" sz="1200">
                <a:solidFill>
                  <a:srgbClr val="00235D"/>
                </a:solidFill>
              </a:rPr>
              <a:t>-resources-boom-galvanised-australia-20220321-p5a6dm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235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a:effectLst/>
                <a:latin typeface="Calibri" panose="020F0502020204030204" pitchFamily="34" charset="0"/>
                <a:cs typeface="Calibri" panose="020F0502020204030204" pitchFamily="34" charset="0"/>
              </a:rPr>
              <a:t>Australia has sought to diversify its export markets and reduce its reliance on China. This includes efforts to expand trade relationships with other countries in the Asia-Pacific region and investments in industries such as renewable energy and advanced manufacturing.</a:t>
            </a:r>
            <a:endParaRPr lang="en-US" sz="120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235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a:effectLst/>
                <a:latin typeface="Calibri" panose="020F0502020204030204" pitchFamily="34" charset="0"/>
                <a:cs typeface="Calibri" panose="020F0502020204030204" pitchFamily="34" charset="0"/>
              </a:rPr>
              <a:t>When commodity prices are high, trade improves, meaning the country can purchase more goods and services from other countries for the same number of exports with an increased demand for the Australian dollar, resulting in the currency's appreciation.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235D"/>
              </a:solidFill>
            </a:endParaRPr>
          </a:p>
          <a:p>
            <a:endParaRPr lang="en-US"/>
          </a:p>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16</a:t>
            </a:fld>
            <a:endParaRPr lang="en-US"/>
          </a:p>
        </p:txBody>
      </p:sp>
    </p:spTree>
    <p:extLst>
      <p:ext uri="{BB962C8B-B14F-4D97-AF65-F5344CB8AC3E}">
        <p14:creationId xmlns:p14="http://schemas.microsoft.com/office/powerpoint/2010/main" val="111430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Superannuation is basically Australia CPF</a:t>
            </a:r>
          </a:p>
        </p:txBody>
      </p:sp>
      <p:sp>
        <p:nvSpPr>
          <p:cNvPr id="4" name="Slide Number Placeholder 3"/>
          <p:cNvSpPr>
            <a:spLocks noGrp="1"/>
          </p:cNvSpPr>
          <p:nvPr>
            <p:ph type="sldNum" sz="quarter" idx="5"/>
          </p:nvPr>
        </p:nvSpPr>
        <p:spPr/>
        <p:txBody>
          <a:bodyPr/>
          <a:lstStyle/>
          <a:p>
            <a:fld id="{302CE7DC-7704-1D4D-B10E-6AB2A7F5773E}" type="slidenum">
              <a:rPr lang="en-US" smtClean="0"/>
              <a:t>22</a:t>
            </a:fld>
            <a:endParaRPr lang="en-US"/>
          </a:p>
        </p:txBody>
      </p:sp>
    </p:spTree>
    <p:extLst>
      <p:ext uri="{BB962C8B-B14F-4D97-AF65-F5344CB8AC3E}">
        <p14:creationId xmlns:p14="http://schemas.microsoft.com/office/powerpoint/2010/main" val="2634183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Debelle, G. (2020, June 30). </a:t>
            </a:r>
            <a:r>
              <a:rPr lang="en-US" i="1">
                <a:cs typeface="Calibri"/>
              </a:rPr>
              <a:t>The Reserve Bank's Policy Actions and Balance Sheet. </a:t>
            </a:r>
            <a:r>
              <a:rPr lang="en-US">
                <a:cs typeface="Calibri"/>
              </a:rPr>
              <a:t>Reserve Bank of Australia. </a:t>
            </a:r>
            <a:r>
              <a:rPr lang="en-US"/>
              <a:t>https://www.rba.gov.au/speeches/2020/sp-dg-2020-06-30.html</a:t>
            </a:r>
            <a:endParaRPr lang="en-US">
              <a:cs typeface="Calibri"/>
            </a:endParaRPr>
          </a:p>
        </p:txBody>
      </p:sp>
      <p:sp>
        <p:nvSpPr>
          <p:cNvPr id="4" name="Slide Number Placeholder 3"/>
          <p:cNvSpPr>
            <a:spLocks noGrp="1"/>
          </p:cNvSpPr>
          <p:nvPr>
            <p:ph type="sldNum" sz="quarter" idx="5"/>
          </p:nvPr>
        </p:nvSpPr>
        <p:spPr/>
        <p:txBody>
          <a:bodyPr/>
          <a:lstStyle/>
          <a:p>
            <a:fld id="{302CE7DC-7704-1D4D-B10E-6AB2A7F5773E}" type="slidenum">
              <a:rPr lang="en-US" smtClean="0"/>
              <a:t>23</a:t>
            </a:fld>
            <a:endParaRPr lang="en-US"/>
          </a:p>
        </p:txBody>
      </p:sp>
    </p:spTree>
    <p:extLst>
      <p:ext uri="{BB962C8B-B14F-4D97-AF65-F5344CB8AC3E}">
        <p14:creationId xmlns:p14="http://schemas.microsoft.com/office/powerpoint/2010/main" val="354054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29</a:t>
            </a:fld>
            <a:endParaRPr lang="en-US"/>
          </a:p>
        </p:txBody>
      </p:sp>
    </p:spTree>
    <p:extLst>
      <p:ext uri="{BB962C8B-B14F-4D97-AF65-F5344CB8AC3E}">
        <p14:creationId xmlns:p14="http://schemas.microsoft.com/office/powerpoint/2010/main" val="378032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lnSpc>
                <a:spcPct val="200000"/>
              </a:lnSpc>
              <a:spcAft>
                <a:spcPts val="800"/>
              </a:spcAft>
            </a:pPr>
            <a:endParaRPr lang="en-SG" sz="1800">
              <a:effectLst/>
              <a:latin typeface="Calibri" panose="020F0502020204030204" pitchFamily="34" charset="0"/>
              <a:ea typeface="Calibri" panose="020F0502020204030204" pitchFamily="34" charset="0"/>
              <a:cs typeface="Arial" panose="020B0604020202020204" pitchFamily="34" charset="0"/>
            </a:endParaRPr>
          </a:p>
          <a:p>
            <a:pPr algn="l">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To be publicly listed on ASX, companies must meet specific eligibility criteria outlined in the ASX Listing Rules. Some key criteria include: </a:t>
            </a: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1. Structure and Size: The company must be incorporated under the Australian Corporations Act, have at least 100 shareholders, and have a minimum of $4 million in net tangible assets. </a:t>
            </a: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2. Financial Performance: The company must meet specific financial performance standards, such as having a minimum operating profit of $500,000 in the last 12 months and a positive net profit after tax for the last three full financial years. </a:t>
            </a: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3. Compliance: The company must comply with all legal and regulatory requirements, including environmental, occupational health and safety, and anti-corruption laws (ASX, n.d.).</a:t>
            </a: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3</a:t>
            </a:fld>
            <a:endParaRPr lang="en-US"/>
          </a:p>
        </p:txBody>
      </p:sp>
    </p:spTree>
    <p:extLst>
      <p:ext uri="{BB962C8B-B14F-4D97-AF65-F5344CB8AC3E}">
        <p14:creationId xmlns:p14="http://schemas.microsoft.com/office/powerpoint/2010/main" val="5198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Currently, the top 5 companies in the ASX are BHP Group Ltd, Commonwealth Bank of Australia, CSL Ltd, National Australia Bank Ltd and Westpac Banking Corporation. </a:t>
            </a:r>
          </a:p>
          <a:p>
            <a:pPr algn="l">
              <a:lnSpc>
                <a:spcPct val="200000"/>
              </a:lnSpc>
              <a:spcAft>
                <a:spcPts val="800"/>
              </a:spcAft>
            </a:pP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We put these 5 established firms across the materials, financial, and healthcare sectors </a:t>
            </a:r>
            <a:r>
              <a:rPr lang="en-GB" sz="1800" err="1">
                <a:solidFill>
                  <a:srgbClr val="000000"/>
                </a:solidFill>
                <a:effectLst/>
                <a:latin typeface="Arial" panose="020B0604020202020204" pitchFamily="34" charset="0"/>
                <a:ea typeface="Arial" panose="020B0604020202020204" pitchFamily="34" charset="0"/>
                <a:cs typeface="Arial" panose="020B0604020202020204" pitchFamily="34" charset="0"/>
              </a:rPr>
              <a:t>in.a</a:t>
            </a: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 portfolio with equal weightage and compared it with the ASX market returns. </a:t>
            </a: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b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b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For our model, we used the </a:t>
            </a:r>
            <a:r>
              <a:rPr lang="en-GB" sz="1800" err="1">
                <a:solidFill>
                  <a:srgbClr val="000000"/>
                </a:solidFill>
                <a:effectLst/>
                <a:latin typeface="Arial" panose="020B0604020202020204" pitchFamily="34" charset="0"/>
                <a:ea typeface="Arial" panose="020B0604020202020204" pitchFamily="34" charset="0"/>
                <a:cs typeface="Arial" panose="020B0604020202020204" pitchFamily="34" charset="0"/>
              </a:rPr>
              <a:t>t-bill</a:t>
            </a: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 rate of 3.07% and compared these stock returns from the past 5 years with the market returns from the past 5 years.</a:t>
            </a:r>
          </a:p>
          <a:p>
            <a:pPr algn="l">
              <a:lnSpc>
                <a:spcPct val="200000"/>
              </a:lnSpc>
              <a:spcAft>
                <a:spcPts val="800"/>
              </a:spcAft>
            </a:pPr>
            <a:endParaRPr lang="en-GB"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algn="l">
              <a:lnSpc>
                <a:spcPct val="200000"/>
              </a:lnSpc>
              <a:spcAft>
                <a:spcPts val="800"/>
              </a:spcAft>
            </a:pPr>
            <a:r>
              <a:rPr lang="en-GB" sz="1800" err="1">
                <a:effectLst/>
                <a:latin typeface="Arial" panose="020B0604020202020204" pitchFamily="34" charset="0"/>
                <a:ea typeface="Calibri" panose="020F0502020204030204" pitchFamily="34" charset="0"/>
                <a:cs typeface="Arial" panose="020B0604020202020204" pitchFamily="34" charset="0"/>
              </a:rPr>
              <a:t>Analyzing</a:t>
            </a:r>
            <a:r>
              <a:rPr lang="en-GB" sz="1800">
                <a:effectLst/>
                <a:latin typeface="Arial" panose="020B0604020202020204" pitchFamily="34" charset="0"/>
                <a:ea typeface="Calibri" panose="020F0502020204030204" pitchFamily="34" charset="0"/>
                <a:cs typeface="Arial" panose="020B0604020202020204" pitchFamily="34" charset="0"/>
              </a:rPr>
              <a:t> our </a:t>
            </a:r>
            <a:r>
              <a:rPr lang="en-GB" sz="1800">
                <a:solidFill>
                  <a:srgbClr val="000000"/>
                </a:solidFill>
                <a:effectLst/>
                <a:latin typeface="Arial" panose="020B0604020202020204" pitchFamily="34" charset="0"/>
                <a:ea typeface="Arial" panose="020B0604020202020204" pitchFamily="34" charset="0"/>
                <a:cs typeface="Arial" panose="020B0604020202020204" pitchFamily="34" charset="0"/>
              </a:rPr>
              <a:t>Single Index Model for Australia Securities Exchange </a:t>
            </a:r>
            <a:r>
              <a:rPr lang="en-GB" sz="1800">
                <a:effectLst/>
                <a:latin typeface="Arial" panose="020B0604020202020204" pitchFamily="34" charset="0"/>
                <a:ea typeface="Calibri" panose="020F0502020204030204" pitchFamily="34" charset="0"/>
                <a:cs typeface="Arial" panose="020B0604020202020204" pitchFamily="34" charset="0"/>
              </a:rPr>
              <a:t>results,</a:t>
            </a:r>
          </a:p>
          <a:p>
            <a:pPr algn="l">
              <a:lnSpc>
                <a:spcPct val="200000"/>
              </a:lnSpc>
              <a:spcAft>
                <a:spcPts val="800"/>
              </a:spcAft>
            </a:pPr>
            <a:endParaRPr lang="en-GB" sz="1800">
              <a:effectLst/>
              <a:latin typeface="Arial" panose="020B0604020202020204" pitchFamily="34" charset="0"/>
              <a:ea typeface="Calibri" panose="020F0502020204030204" pitchFamily="34" charset="0"/>
              <a:cs typeface="Arial" panose="020B0604020202020204" pitchFamily="34" charset="0"/>
            </a:endParaRPr>
          </a:p>
          <a:p>
            <a:pPr algn="l">
              <a:lnSpc>
                <a:spcPct val="200000"/>
              </a:lnSpc>
              <a:spcAft>
                <a:spcPts val="800"/>
              </a:spcAft>
            </a:pPr>
            <a:r>
              <a:rPr lang="en-GB" sz="1800">
                <a:effectLst/>
                <a:latin typeface="Arial" panose="020B0604020202020204" pitchFamily="34" charset="0"/>
                <a:ea typeface="Calibri" panose="020F0502020204030204" pitchFamily="34" charset="0"/>
                <a:cs typeface="Arial" panose="020B0604020202020204" pitchFamily="34" charset="0"/>
              </a:rPr>
              <a:t>the correlation of this portfolio with ASX is 0.92794</a:t>
            </a:r>
          </a:p>
          <a:p>
            <a:pPr algn="l">
              <a:lnSpc>
                <a:spcPct val="200000"/>
              </a:lnSpc>
              <a:spcAft>
                <a:spcPts val="800"/>
              </a:spcAft>
            </a:pPr>
            <a:endParaRPr lang="en-GB" sz="1800">
              <a:effectLst/>
              <a:latin typeface="Arial" panose="020B0604020202020204" pitchFamily="34" charset="0"/>
              <a:ea typeface="Calibri" panose="020F0502020204030204" pitchFamily="34" charset="0"/>
              <a:cs typeface="Arial" panose="020B0604020202020204" pitchFamily="34" charset="0"/>
            </a:endParaRPr>
          </a:p>
          <a:p>
            <a:pPr algn="l">
              <a:lnSpc>
                <a:spcPct val="200000"/>
              </a:lnSpc>
              <a:spcAft>
                <a:spcPts val="800"/>
              </a:spcAft>
            </a:pPr>
            <a:r>
              <a:rPr lang="en-GB" sz="1800">
                <a:effectLst/>
                <a:latin typeface="Arial" panose="020B0604020202020204" pitchFamily="34" charset="0"/>
                <a:ea typeface="Calibri" panose="020F0502020204030204" pitchFamily="34" charset="0"/>
                <a:cs typeface="Arial" panose="020B0604020202020204" pitchFamily="34" charset="0"/>
              </a:rPr>
              <a:t>and 86.11% of the portfolio's returns can be explained by the market, </a:t>
            </a:r>
            <a:r>
              <a:rPr lang="en-GB" sz="1800" err="1">
                <a:effectLst/>
                <a:latin typeface="Arial" panose="020B0604020202020204" pitchFamily="34" charset="0"/>
                <a:ea typeface="Calibri" panose="020F0502020204030204" pitchFamily="34" charset="0"/>
                <a:cs typeface="Arial" panose="020B0604020202020204" pitchFamily="34" charset="0"/>
              </a:rPr>
              <a:t>signaling</a:t>
            </a:r>
            <a:r>
              <a:rPr lang="en-GB" sz="1800">
                <a:effectLst/>
                <a:latin typeface="Arial" panose="020B0604020202020204" pitchFamily="34" charset="0"/>
                <a:ea typeface="Calibri" panose="020F0502020204030204" pitchFamily="34" charset="0"/>
                <a:cs typeface="Arial" panose="020B0604020202020204" pitchFamily="34" charset="0"/>
              </a:rPr>
              <a:t> that the regression line fits the actual data strongly.</a:t>
            </a:r>
          </a:p>
          <a:p>
            <a:pPr algn="l">
              <a:lnSpc>
                <a:spcPct val="200000"/>
              </a:lnSpc>
              <a:spcAft>
                <a:spcPts val="800"/>
              </a:spcAft>
            </a:pPr>
            <a:endParaRPr lang="en-GB" sz="1800">
              <a:effectLst/>
              <a:latin typeface="Arial" panose="020B0604020202020204" pitchFamily="34" charset="0"/>
              <a:ea typeface="Calibri" panose="020F0502020204030204" pitchFamily="34" charset="0"/>
              <a:cs typeface="Arial" panose="020B0604020202020204" pitchFamily="34" charset="0"/>
            </a:endParaRPr>
          </a:p>
          <a:p>
            <a:pPr algn="l">
              <a:lnSpc>
                <a:spcPct val="200000"/>
              </a:lnSpc>
              <a:spcAft>
                <a:spcPts val="800"/>
              </a:spcAft>
            </a:pPr>
            <a:r>
              <a:rPr lang="en-GB" sz="1800">
                <a:effectLst/>
                <a:latin typeface="Arial" panose="020B0604020202020204" pitchFamily="34" charset="0"/>
                <a:ea typeface="Calibri" panose="020F0502020204030204" pitchFamily="34" charset="0"/>
                <a:cs typeface="Arial" panose="020B0604020202020204" pitchFamily="34" charset="0"/>
              </a:rPr>
              <a:t>The portfolio alpha (-0.03063) and beta (1.07893) are </a:t>
            </a:r>
          </a:p>
          <a:p>
            <a:pPr algn="l">
              <a:lnSpc>
                <a:spcPct val="200000"/>
              </a:lnSpc>
              <a:spcAft>
                <a:spcPts val="800"/>
              </a:spcAft>
            </a:pPr>
            <a:endParaRPr lang="en-GB" sz="1800">
              <a:effectLst/>
              <a:latin typeface="Arial" panose="020B0604020202020204" pitchFamily="34" charset="0"/>
              <a:ea typeface="Calibri" panose="020F0502020204030204" pitchFamily="34" charset="0"/>
              <a:cs typeface="Arial" panose="020B0604020202020204" pitchFamily="34" charset="0"/>
            </a:endParaRPr>
          </a:p>
          <a:p>
            <a:pPr algn="l">
              <a:lnSpc>
                <a:spcPct val="200000"/>
              </a:lnSpc>
              <a:spcAft>
                <a:spcPts val="800"/>
              </a:spcAft>
            </a:pPr>
            <a:r>
              <a:rPr lang="en-GB" sz="1800">
                <a:effectLst/>
                <a:latin typeface="Arial" panose="020B0604020202020204" pitchFamily="34" charset="0"/>
                <a:ea typeface="Calibri" panose="020F0502020204030204" pitchFamily="34" charset="0"/>
                <a:cs typeface="Arial" panose="020B0604020202020204" pitchFamily="34" charset="0"/>
              </a:rPr>
              <a:t>both statistically significant since the p-value is less than 0.05.</a:t>
            </a:r>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4</a:t>
            </a:fld>
            <a:endParaRPr lang="en-US"/>
          </a:p>
        </p:txBody>
      </p:sp>
    </p:spTree>
    <p:extLst>
      <p:ext uri="{BB962C8B-B14F-4D97-AF65-F5344CB8AC3E}">
        <p14:creationId xmlns:p14="http://schemas.microsoft.com/office/powerpoint/2010/main" val="214244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lnSpc>
                <a:spcPct val="200000"/>
              </a:lnSpc>
              <a:spcAft>
                <a:spcPts val="800"/>
              </a:spcAft>
            </a:pPr>
            <a:r>
              <a:rPr lang="en-GB" sz="3600" dirty="0">
                <a:effectLst/>
                <a:latin typeface="+mn-lt"/>
                <a:ea typeface="Arial" panose="020B0604020202020204" pitchFamily="34" charset="0"/>
                <a:cs typeface="Arial" panose="020B0604020202020204" pitchFamily="34" charset="0"/>
              </a:rPr>
              <a:t>Furthermore, we analysed the historical stock prices over a five-year period, starting from January 2018 to January 2023, to better understand the Australian Stock Exchange juxtaposed against the Toronto Stock Exchange (TSX).</a:t>
            </a:r>
            <a:endParaRPr lang="en-SG" sz="3600" dirty="0">
              <a:effectLst/>
              <a:latin typeface="+mn-lt"/>
              <a:ea typeface="Calibri" panose="020F0502020204030204" pitchFamily="34" charset="0"/>
              <a:cs typeface="Arial" panose="020B0604020202020204" pitchFamily="34" charset="0"/>
            </a:endParaRPr>
          </a:p>
          <a:p>
            <a:pPr algn="just">
              <a:lnSpc>
                <a:spcPct val="200000"/>
              </a:lnSpc>
              <a:spcAft>
                <a:spcPts val="800"/>
              </a:spcAft>
            </a:pPr>
            <a:r>
              <a:rPr lang="en-GB" sz="3600" dirty="0">
                <a:effectLst/>
                <a:latin typeface="+mn-lt"/>
                <a:ea typeface="Arial" panose="020B0604020202020204" pitchFamily="34" charset="0"/>
                <a:cs typeface="Arial" panose="020B0604020202020204" pitchFamily="34" charset="0"/>
              </a:rPr>
              <a:t>The graph depicts the overall trends of both stocks, which move somewhat similarly.</a:t>
            </a:r>
          </a:p>
          <a:p>
            <a:pPr algn="just">
              <a:lnSpc>
                <a:spcPct val="200000"/>
              </a:lnSpc>
              <a:spcAft>
                <a:spcPts val="800"/>
              </a:spcAft>
            </a:pPr>
            <a:endParaRPr lang="en-GB" sz="3600" dirty="0">
              <a:effectLst/>
              <a:latin typeface="+mn-lt"/>
              <a:ea typeface="Arial" panose="020B0604020202020204" pitchFamily="34" charset="0"/>
              <a:cs typeface="Arial" panose="020B0604020202020204" pitchFamily="34" charset="0"/>
            </a:endParaRPr>
          </a:p>
          <a:p>
            <a:pPr algn="just">
              <a:lnSpc>
                <a:spcPct val="200000"/>
              </a:lnSpc>
              <a:spcAft>
                <a:spcPts val="800"/>
              </a:spcAft>
            </a:pPr>
            <a:r>
              <a:rPr lang="en-GB" sz="3600" dirty="0">
                <a:effectLst/>
                <a:latin typeface="+mn-lt"/>
                <a:ea typeface="Arial" panose="020B0604020202020204" pitchFamily="34" charset="0"/>
                <a:cs typeface="Arial" panose="020B0604020202020204" pitchFamily="34" charset="0"/>
              </a:rPr>
              <a:t>A small dip around Dec 2018 due to global trade war which reduced economic activity</a:t>
            </a:r>
          </a:p>
          <a:p>
            <a:pPr algn="just">
              <a:lnSpc>
                <a:spcPct val="200000"/>
              </a:lnSpc>
              <a:spcAft>
                <a:spcPts val="800"/>
              </a:spcAft>
            </a:pPr>
            <a:endParaRPr lang="en-GB" sz="3600" dirty="0">
              <a:effectLst/>
              <a:latin typeface="+mn-lt"/>
              <a:ea typeface="Arial" panose="020B0604020202020204" pitchFamily="34" charset="0"/>
              <a:cs typeface="Arial" panose="020B0604020202020204" pitchFamily="34" charset="0"/>
            </a:endParaRPr>
          </a:p>
          <a:p>
            <a:pPr algn="just">
              <a:lnSpc>
                <a:spcPct val="200000"/>
              </a:lnSpc>
              <a:spcAft>
                <a:spcPts val="800"/>
              </a:spcAft>
            </a:pPr>
            <a:r>
              <a:rPr lang="en-GB" sz="3600" dirty="0">
                <a:effectLst/>
                <a:latin typeface="+mn-lt"/>
                <a:ea typeface="Arial" panose="020B0604020202020204" pitchFamily="34" charset="0"/>
                <a:cs typeface="Arial" panose="020B0604020202020204" pitchFamily="34" charset="0"/>
              </a:rPr>
              <a:t>Both indexes experienced a stark decline in early 2020, which can be linked to Covid-19, where prices started to fall across all sectors, as policies were then put in place to cushion the impact of the pandemic (Johnson et al., 2022). However, both indexes were able to gradually recover as Australian banks claimed to have had their "best year" since 2013 post-pandemic (Garg, 2021), and the TSX200 was capable of rebounding through positive management, being able to navigate back to pre-Covid levels (</a:t>
            </a:r>
            <a:r>
              <a:rPr lang="en-GB" sz="3600" dirty="0" err="1">
                <a:effectLst/>
                <a:latin typeface="+mn-lt"/>
                <a:ea typeface="Arial" panose="020B0604020202020204" pitchFamily="34" charset="0"/>
                <a:cs typeface="Arial" panose="020B0604020202020204" pitchFamily="34" charset="0"/>
              </a:rPr>
              <a:t>Hugessen</a:t>
            </a:r>
            <a:r>
              <a:rPr lang="en-GB" sz="3600" dirty="0">
                <a:effectLst/>
                <a:latin typeface="+mn-lt"/>
                <a:ea typeface="Arial" panose="020B0604020202020204" pitchFamily="34" charset="0"/>
                <a:cs typeface="Arial" panose="020B0604020202020204" pitchFamily="34" charset="0"/>
              </a:rPr>
              <a:t>, 2021).</a:t>
            </a:r>
            <a:endParaRPr lang="en-SG" sz="3600" dirty="0">
              <a:effectLst/>
              <a:latin typeface="+mn-lt"/>
              <a:ea typeface="Calibri" panose="020F0502020204030204" pitchFamily="34" charset="0"/>
              <a:cs typeface="Arial" panose="020B0604020202020204" pitchFamily="34" charset="0"/>
            </a:endParaRPr>
          </a:p>
          <a:p>
            <a:endParaRPr lang="en-US" sz="3600" dirty="0">
              <a:latin typeface="+mn-lt"/>
            </a:endParaRPr>
          </a:p>
          <a:p>
            <a:r>
              <a:rPr lang="en-US" sz="3600" dirty="0">
                <a:latin typeface="+mn-lt"/>
              </a:rPr>
              <a:t>Overall in the past 3 years, TSX has been outperforming ASX, possibly due to several factors like: Sector Composition, Currency Fluctuations, Economic Conditions and Geopolitical Events. With Canada’s exposure to resources, the country has more cushion in instances of crashes in global commodity. </a:t>
            </a:r>
            <a:r>
              <a:rPr lang="en-SG" sz="4800" b="0" i="0" dirty="0">
                <a:solidFill>
                  <a:srgbClr val="374151"/>
                </a:solidFill>
                <a:effectLst/>
                <a:latin typeface="Söhne"/>
              </a:rPr>
              <a:t>The TSX is heavily weighted towards the energy and mining sectors, which may have performed relatively well during this period of recovery from the pandemic since these sectors would have seen a larger improvement post pandemic. On the other hand, the ASX has a larger exposure to the financial and healthcare sectors, which may have underperformed during this period. But on a broader scale, Australian global shares face a tighter monetary policy and are more impacted by the slump in commodity prices than TSX.</a:t>
            </a:r>
            <a:endParaRPr lang="en-US" sz="3600" dirty="0">
              <a:latin typeface="+mn-lt"/>
            </a:endParaRPr>
          </a:p>
        </p:txBody>
      </p:sp>
      <p:sp>
        <p:nvSpPr>
          <p:cNvPr id="4" name="Slide Number Placeholder 3"/>
          <p:cNvSpPr>
            <a:spLocks noGrp="1"/>
          </p:cNvSpPr>
          <p:nvPr>
            <p:ph type="sldNum" sz="quarter" idx="5"/>
          </p:nvPr>
        </p:nvSpPr>
        <p:spPr/>
        <p:txBody>
          <a:bodyPr/>
          <a:lstStyle/>
          <a:p>
            <a:fld id="{302CE7DC-7704-1D4D-B10E-6AB2A7F5773E}" type="slidenum">
              <a:rPr lang="en-US" smtClean="0"/>
              <a:t>5</a:t>
            </a:fld>
            <a:endParaRPr lang="en-US"/>
          </a:p>
        </p:txBody>
      </p:sp>
    </p:spTree>
    <p:extLst>
      <p:ext uri="{BB962C8B-B14F-4D97-AF65-F5344CB8AC3E}">
        <p14:creationId xmlns:p14="http://schemas.microsoft.com/office/powerpoint/2010/main" val="395658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Buy long term securities to boost the economy allows banks to lend and people to borrow</a:t>
            </a:r>
          </a:p>
        </p:txBody>
      </p:sp>
      <p:sp>
        <p:nvSpPr>
          <p:cNvPr id="4" name="Slide Number Placeholder 3"/>
          <p:cNvSpPr>
            <a:spLocks noGrp="1"/>
          </p:cNvSpPr>
          <p:nvPr>
            <p:ph type="sldNum" sz="quarter" idx="5"/>
          </p:nvPr>
        </p:nvSpPr>
        <p:spPr/>
        <p:txBody>
          <a:bodyPr/>
          <a:lstStyle/>
          <a:p>
            <a:fld id="{302CE7DC-7704-1D4D-B10E-6AB2A7F5773E}" type="slidenum">
              <a:rPr lang="en-US" smtClean="0"/>
              <a:t>8</a:t>
            </a:fld>
            <a:endParaRPr lang="en-US"/>
          </a:p>
        </p:txBody>
      </p:sp>
    </p:spTree>
    <p:extLst>
      <p:ext uri="{BB962C8B-B14F-4D97-AF65-F5344CB8AC3E}">
        <p14:creationId xmlns:p14="http://schemas.microsoft.com/office/powerpoint/2010/main" val="393947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https://</a:t>
            </a:r>
            <a:r>
              <a:rPr lang="en-US" err="1"/>
              <a:t>www.rba.gov.au</a:t>
            </a:r>
            <a:r>
              <a:rPr lang="en-US"/>
              <a:t>/publications/bulletin/2014/dec/pdf/bu-1214-3.pdf</a:t>
            </a:r>
          </a:p>
          <a:p>
            <a:r>
              <a:rPr lang="en-US"/>
              <a:t>https://</a:t>
            </a:r>
            <a:r>
              <a:rPr lang="en-US" err="1"/>
              <a:t>www.rba.gov.au</a:t>
            </a:r>
            <a:r>
              <a:rPr lang="en-US"/>
              <a:t>/publications/confs/2011/</a:t>
            </a:r>
            <a:r>
              <a:rPr lang="en-US" err="1"/>
              <a:t>kearns-lowe.html</a:t>
            </a:r>
            <a:endParaRPr lang="en-US"/>
          </a:p>
          <a:p>
            <a:r>
              <a:rPr lang="en-US"/>
              <a:t>https://</a:t>
            </a:r>
            <a:r>
              <a:rPr lang="en-US" err="1"/>
              <a:t>www.rba.gov.au</a:t>
            </a:r>
            <a:r>
              <a:rPr lang="en-US"/>
              <a:t>/publications/</a:t>
            </a:r>
            <a:r>
              <a:rPr lang="en-US" err="1"/>
              <a:t>rdp</a:t>
            </a:r>
            <a:r>
              <a:rPr lang="en-US"/>
              <a:t>/2011/2011-08/</a:t>
            </a:r>
            <a:r>
              <a:rPr lang="en-US" err="1"/>
              <a:t>aus</a:t>
            </a:r>
            <a:r>
              <a:rPr lang="en-US"/>
              <a:t>-mining-</a:t>
            </a:r>
            <a:r>
              <a:rPr lang="en-US" err="1"/>
              <a:t>industry.html</a:t>
            </a:r>
            <a:endParaRPr lang="en-US"/>
          </a:p>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11</a:t>
            </a:fld>
            <a:endParaRPr lang="en-US"/>
          </a:p>
        </p:txBody>
      </p:sp>
    </p:spTree>
    <p:extLst>
      <p:ext uri="{BB962C8B-B14F-4D97-AF65-F5344CB8AC3E}">
        <p14:creationId xmlns:p14="http://schemas.microsoft.com/office/powerpoint/2010/main" val="81367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35D"/>
                </a:solidFill>
                <a:hlinkClick r:id="rId3"/>
              </a:rPr>
              <a:t>https://www.afr.com/policy/economy/the-china-effect-how-the</a:t>
            </a:r>
            <a:r>
              <a:rPr lang="en-US" sz="1200">
                <a:solidFill>
                  <a:srgbClr val="00235D"/>
                </a:solidFill>
              </a:rPr>
              <a:t>-resources-boom-galvanised-australia-20220321-p5a6dm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https://</a:t>
            </a:r>
            <a:r>
              <a:rPr lang="en-US" sz="1200" err="1"/>
              <a:t>www.theguardian.com</a:t>
            </a:r>
            <a:r>
              <a:rPr lang="en-US" sz="1200"/>
              <a:t>/</a:t>
            </a:r>
            <a:r>
              <a:rPr lang="en-US" sz="1200" err="1"/>
              <a:t>commentisfree</a:t>
            </a:r>
            <a:r>
              <a:rPr lang="en-US" sz="1200"/>
              <a:t>/2022/may/31/the-sheer-size-of-the-china-trading-relationship-is-why-australia-has-to-share-its-feasts-and-famines-with-beijing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35D"/>
                </a:solidFill>
              </a:rPr>
              <a:t>https://</a:t>
            </a:r>
            <a:r>
              <a:rPr lang="en-US" sz="1200" err="1">
                <a:solidFill>
                  <a:srgbClr val="00235D"/>
                </a:solidFill>
              </a:rPr>
              <a:t>edition.cnn.com</a:t>
            </a:r>
            <a:r>
              <a:rPr lang="en-US" sz="1200">
                <a:solidFill>
                  <a:srgbClr val="00235D"/>
                </a:solidFill>
              </a:rPr>
              <a:t>/2023/01/16/business/china-gdp-2022-hnk-intl/</a:t>
            </a:r>
            <a:r>
              <a:rPr lang="en-US" sz="1200" err="1">
                <a:solidFill>
                  <a:srgbClr val="00235D"/>
                </a:solidFill>
              </a:rPr>
              <a:t>index.html</a:t>
            </a:r>
            <a:endParaRPr lang="en-US" sz="1200">
              <a:solidFill>
                <a:srgbClr val="00235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35D"/>
                </a:solidFill>
              </a:rPr>
              <a:t>National Bureau of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235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235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235D"/>
              </a:solidFill>
            </a:endParaRPr>
          </a:p>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12</a:t>
            </a:fld>
            <a:endParaRPr lang="en-US"/>
          </a:p>
        </p:txBody>
      </p:sp>
    </p:spTree>
    <p:extLst>
      <p:ext uri="{BB962C8B-B14F-4D97-AF65-F5344CB8AC3E}">
        <p14:creationId xmlns:p14="http://schemas.microsoft.com/office/powerpoint/2010/main" val="208328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https://</a:t>
            </a:r>
            <a:r>
              <a:rPr lang="en-US" sz="1200" err="1">
                <a:solidFill>
                  <a:srgbClr val="FF0000"/>
                </a:solidFill>
              </a:rPr>
              <a:t>commodity.com</a:t>
            </a:r>
            <a:r>
              <a:rPr lang="en-US" sz="1200">
                <a:solidFill>
                  <a:srgbClr val="FF0000"/>
                </a:solidFill>
              </a:rPr>
              <a:t>/data/</a:t>
            </a:r>
            <a:r>
              <a:rPr lang="en-US" sz="1200" err="1">
                <a:solidFill>
                  <a:srgbClr val="FF0000"/>
                </a:solidFill>
              </a:rPr>
              <a:t>china</a:t>
            </a:r>
            <a:r>
              <a:rPr lang="en-US" sz="1200">
                <a:solidFill>
                  <a:srgbClr val="FF0000"/>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https://</a:t>
            </a:r>
            <a:r>
              <a:rPr lang="en-US" sz="1200" err="1">
                <a:solidFill>
                  <a:srgbClr val="FF0000"/>
                </a:solidFill>
              </a:rPr>
              <a:t>wits.worldbank.org</a:t>
            </a:r>
            <a:r>
              <a:rPr lang="en-US" sz="1200">
                <a:solidFill>
                  <a:srgbClr val="FF0000"/>
                </a:solidFill>
              </a:rPr>
              <a:t>/</a:t>
            </a:r>
            <a:r>
              <a:rPr lang="en-US" sz="1200" err="1">
                <a:solidFill>
                  <a:srgbClr val="FF0000"/>
                </a:solidFill>
              </a:rPr>
              <a:t>CountryProfile</a:t>
            </a:r>
            <a:r>
              <a:rPr lang="en-US" sz="1200">
                <a:solidFill>
                  <a:srgbClr val="FF0000"/>
                </a:solidFill>
              </a:rPr>
              <a:t>/</a:t>
            </a:r>
            <a:r>
              <a:rPr lang="en-US" sz="1200" err="1">
                <a:solidFill>
                  <a:srgbClr val="FF0000"/>
                </a:solidFill>
              </a:rPr>
              <a:t>en</a:t>
            </a:r>
            <a:r>
              <a:rPr lang="en-US" sz="1200">
                <a:solidFill>
                  <a:srgbClr val="FF0000"/>
                </a:solidFill>
              </a:rPr>
              <a:t>/Country/CHN/Year/2020/</a:t>
            </a:r>
            <a:r>
              <a:rPr lang="en-US" sz="1200" err="1">
                <a:solidFill>
                  <a:srgbClr val="FF0000"/>
                </a:solidFill>
              </a:rPr>
              <a:t>TradeFlow</a:t>
            </a:r>
            <a:r>
              <a:rPr lang="en-US" sz="1200">
                <a:solidFill>
                  <a:srgbClr val="FF0000"/>
                </a:solidFill>
              </a:rPr>
              <a:t>/Import/Partner/all/Product/Fuels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https://</a:t>
            </a:r>
            <a:r>
              <a:rPr lang="en-US" sz="1200" err="1">
                <a:solidFill>
                  <a:srgbClr val="FF0000"/>
                </a:solidFill>
              </a:rPr>
              <a:t>www.mnr.gov.cn</a:t>
            </a:r>
            <a:r>
              <a:rPr lang="en-US" sz="1200">
                <a:solidFill>
                  <a:srgbClr val="FF0000"/>
                </a:solidFill>
              </a:rPr>
              <a:t>/</a:t>
            </a:r>
            <a:r>
              <a:rPr lang="en-US" sz="1200" err="1">
                <a:solidFill>
                  <a:srgbClr val="FF0000"/>
                </a:solidFill>
              </a:rPr>
              <a:t>sj</a:t>
            </a:r>
            <a:r>
              <a:rPr lang="en-US" sz="1200">
                <a:solidFill>
                  <a:srgbClr val="FF0000"/>
                </a:solidFill>
              </a:rPr>
              <a:t>/</a:t>
            </a:r>
            <a:r>
              <a:rPr lang="en-US" sz="1200" err="1">
                <a:solidFill>
                  <a:srgbClr val="FF0000"/>
                </a:solidFill>
              </a:rPr>
              <a:t>sjfw</a:t>
            </a:r>
            <a:r>
              <a:rPr lang="en-US" sz="1200">
                <a:solidFill>
                  <a:srgbClr val="FF0000"/>
                </a:solidFill>
              </a:rPr>
              <a:t>/kc_19263/</a:t>
            </a:r>
            <a:r>
              <a:rPr lang="en-US" sz="1200" err="1">
                <a:solidFill>
                  <a:srgbClr val="FF0000"/>
                </a:solidFill>
              </a:rPr>
              <a:t>zgkczybg</a:t>
            </a:r>
            <a:r>
              <a:rPr lang="en-US" sz="1200">
                <a:solidFill>
                  <a:srgbClr val="FF0000"/>
                </a:solidFill>
              </a:rPr>
              <a:t>/202010/P020201022612392451059.pdf - 2020</a:t>
            </a:r>
          </a:p>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13</a:t>
            </a:fld>
            <a:endParaRPr lang="en-US"/>
          </a:p>
        </p:txBody>
      </p:sp>
    </p:spTree>
    <p:extLst>
      <p:ext uri="{BB962C8B-B14F-4D97-AF65-F5344CB8AC3E}">
        <p14:creationId xmlns:p14="http://schemas.microsoft.com/office/powerpoint/2010/main" val="424694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Statista</a:t>
            </a:r>
          </a:p>
          <a:p>
            <a:r>
              <a:rPr lang="en-US"/>
              <a:t>Australian Bureau of Statistics</a:t>
            </a:r>
          </a:p>
          <a:p>
            <a:endParaRPr lang="en-US"/>
          </a:p>
        </p:txBody>
      </p:sp>
      <p:sp>
        <p:nvSpPr>
          <p:cNvPr id="4" name="Slide Number Placeholder 3"/>
          <p:cNvSpPr>
            <a:spLocks noGrp="1"/>
          </p:cNvSpPr>
          <p:nvPr>
            <p:ph type="sldNum" sz="quarter" idx="5"/>
          </p:nvPr>
        </p:nvSpPr>
        <p:spPr/>
        <p:txBody>
          <a:bodyPr/>
          <a:lstStyle/>
          <a:p>
            <a:fld id="{302CE7DC-7704-1D4D-B10E-6AB2A7F5773E}" type="slidenum">
              <a:rPr lang="en-US" smtClean="0"/>
              <a:t>14</a:t>
            </a:fld>
            <a:endParaRPr lang="en-US"/>
          </a:p>
        </p:txBody>
      </p:sp>
    </p:spTree>
    <p:extLst>
      <p:ext uri="{BB962C8B-B14F-4D97-AF65-F5344CB8AC3E}">
        <p14:creationId xmlns:p14="http://schemas.microsoft.com/office/powerpoint/2010/main" val="83156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SEA">
    <p:spTree>
      <p:nvGrpSpPr>
        <p:cNvPr id="1" name=""/>
        <p:cNvGrpSpPr/>
        <p:nvPr/>
      </p:nvGrpSpPr>
      <p:grpSpPr>
        <a:xfrm>
          <a:off x="0" y="0"/>
          <a:ext cx="0" cy="0"/>
          <a:chOff x="0" y="0"/>
          <a:chExt cx="0" cy="0"/>
        </a:xfrm>
      </p:grpSpPr>
      <p:cxnSp>
        <p:nvCxnSpPr>
          <p:cNvPr id="7" name="Straight Connector 6"/>
          <p:cNvCxnSpPr/>
          <p:nvPr/>
        </p:nvCxnSpPr>
        <p:spPr>
          <a:xfrm>
            <a:off x="424483" y="3576441"/>
            <a:ext cx="6295895"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hasCustomPrompt="1"/>
          </p:nvPr>
        </p:nvSpPr>
        <p:spPr>
          <a:xfrm>
            <a:off x="424483" y="2581051"/>
            <a:ext cx="6295895" cy="946577"/>
          </a:xfrm>
        </p:spPr>
        <p:txBody>
          <a:bodyPr anchor="ctr" anchorCtr="0">
            <a:noAutofit/>
          </a:bodyPr>
          <a:lstStyle>
            <a:lvl1pPr algn="l">
              <a:defRPr sz="4800" baseline="0">
                <a:latin typeface="Calibri" panose="020F0502020204030204" pitchFamily="34" charset="0"/>
                <a:cs typeface="Calibri" panose="020F0502020204030204" pitchFamily="34" charset="0"/>
              </a:defRPr>
            </a:lvl1pPr>
          </a:lstStyle>
          <a:p>
            <a:r>
              <a:rPr lang="en-US"/>
              <a:t>Click to add title</a:t>
            </a:r>
            <a:endParaRPr lang="en-GB"/>
          </a:p>
        </p:txBody>
      </p:sp>
      <p:sp>
        <p:nvSpPr>
          <p:cNvPr id="16" name="Text Placeholder 15"/>
          <p:cNvSpPr>
            <a:spLocks noGrp="1"/>
          </p:cNvSpPr>
          <p:nvPr>
            <p:ph type="body" sz="quarter" idx="10" hasCustomPrompt="1"/>
          </p:nvPr>
        </p:nvSpPr>
        <p:spPr>
          <a:xfrm>
            <a:off x="425451" y="3615780"/>
            <a:ext cx="6294967" cy="504278"/>
          </a:xfrm>
        </p:spPr>
        <p:txBody>
          <a:bodyPr anchor="ctr" anchorCtr="0">
            <a:noAutofit/>
          </a:bodyPr>
          <a:lstStyle>
            <a:lvl1pPr marL="0" indent="0" algn="l">
              <a:buNone/>
              <a:defRPr sz="2000" b="0" baseline="0">
                <a:solidFill>
                  <a:schemeClr val="tx1">
                    <a:lumMod val="65000"/>
                    <a:lumOff val="35000"/>
                  </a:schemeClr>
                </a:solidFill>
              </a:defRPr>
            </a:lvl1pPr>
          </a:lstStyle>
          <a:p>
            <a:pPr lvl="0"/>
            <a:r>
              <a:rPr lang="en-US"/>
              <a:t>Click to add description</a:t>
            </a:r>
            <a:endParaRPr lang="en-GB"/>
          </a:p>
        </p:txBody>
      </p:sp>
      <p:cxnSp>
        <p:nvCxnSpPr>
          <p:cNvPr id="12" name="Straight Connector 11">
            <a:extLst>
              <a:ext uri="{FF2B5EF4-FFF2-40B4-BE49-F238E27FC236}">
                <a16:creationId xmlns:a16="http://schemas.microsoft.com/office/drawing/2014/main" id="{00A1D5BC-4387-414A-B8E6-2C2B8D2D9830}"/>
              </a:ext>
            </a:extLst>
          </p:cNvPr>
          <p:cNvCxnSpPr/>
          <p:nvPr/>
        </p:nvCxnSpPr>
        <p:spPr>
          <a:xfrm>
            <a:off x="424483" y="3576441"/>
            <a:ext cx="6295895"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8080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section Divider">
    <p:spTree>
      <p:nvGrpSpPr>
        <p:cNvPr id="1" name=""/>
        <p:cNvGrpSpPr/>
        <p:nvPr/>
      </p:nvGrpSpPr>
      <p:grpSpPr>
        <a:xfrm>
          <a:off x="0" y="0"/>
          <a:ext cx="0" cy="0"/>
          <a:chOff x="0" y="0"/>
          <a:chExt cx="0" cy="0"/>
        </a:xfrm>
      </p:grpSpPr>
      <p:sp>
        <p:nvSpPr>
          <p:cNvPr id="12" name="Text Placeholder 2"/>
          <p:cNvSpPr>
            <a:spLocks noGrp="1"/>
          </p:cNvSpPr>
          <p:nvPr>
            <p:ph type="body" idx="1" hasCustomPrompt="1"/>
          </p:nvPr>
        </p:nvSpPr>
        <p:spPr>
          <a:xfrm>
            <a:off x="379307" y="2655370"/>
            <a:ext cx="5386917" cy="369332"/>
          </a:xfrm>
        </p:spPr>
        <p:txBody>
          <a:bodyPr anchor="t" anchorCtr="0">
            <a:noAutofit/>
          </a:bodyPr>
          <a:lstStyle>
            <a:lvl1pPr marL="0" indent="0">
              <a:spcBef>
                <a:spcPts val="0"/>
              </a:spcBef>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a:t>
            </a:r>
          </a:p>
        </p:txBody>
      </p:sp>
      <p:cxnSp>
        <p:nvCxnSpPr>
          <p:cNvPr id="13" name="Straight Connector 12"/>
          <p:cNvCxnSpPr/>
          <p:nvPr/>
        </p:nvCxnSpPr>
        <p:spPr>
          <a:xfrm flipV="1">
            <a:off x="234308" y="3124796"/>
            <a:ext cx="11842336" cy="7986"/>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idx="13" hasCustomPrompt="1"/>
          </p:nvPr>
        </p:nvSpPr>
        <p:spPr>
          <a:xfrm>
            <a:off x="379307" y="3275130"/>
            <a:ext cx="5386917" cy="369332"/>
          </a:xfrm>
        </p:spPr>
        <p:txBody>
          <a:bodyPr anchor="t" anchorCtr="0">
            <a:noAutofit/>
          </a:bodyPr>
          <a:lstStyle>
            <a:lvl1pPr marL="0" indent="0">
              <a:spcBef>
                <a:spcPts val="0"/>
              </a:spcBef>
              <a:buNone/>
              <a:defRPr sz="18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Name</a:t>
            </a:r>
          </a:p>
        </p:txBody>
      </p:sp>
      <p:sp>
        <p:nvSpPr>
          <p:cNvPr id="15" name="Text Placeholder 2"/>
          <p:cNvSpPr>
            <a:spLocks noGrp="1"/>
          </p:cNvSpPr>
          <p:nvPr>
            <p:ph type="body" idx="14" hasCustomPrompt="1"/>
          </p:nvPr>
        </p:nvSpPr>
        <p:spPr>
          <a:xfrm>
            <a:off x="954795" y="3799300"/>
            <a:ext cx="4811429" cy="791750"/>
          </a:xfrm>
        </p:spPr>
        <p:txBody>
          <a:bodyPr anchor="t" anchorCtr="0">
            <a:noAutofit/>
          </a:bodyPr>
          <a:lstStyle>
            <a:lvl1pPr marL="0" indent="0">
              <a:spcBef>
                <a:spcPts val="0"/>
              </a:spcBef>
              <a:buNone/>
              <a:defRPr sz="1600" b="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Subsection Name 1</a:t>
            </a:r>
          </a:p>
          <a:p>
            <a:pPr lvl="0"/>
            <a:r>
              <a:rPr lang="en-US"/>
              <a:t>Subsection Name 2</a:t>
            </a:r>
          </a:p>
          <a:p>
            <a:pPr lvl="0"/>
            <a:r>
              <a:rPr lang="en-US"/>
              <a:t>Subsection Name 3</a:t>
            </a:r>
          </a:p>
          <a:p>
            <a:pPr lvl="0"/>
            <a:endParaRPr lang="en-US"/>
          </a:p>
          <a:p>
            <a:pPr lvl="0"/>
            <a:endParaRPr lang="en-US"/>
          </a:p>
        </p:txBody>
      </p:sp>
      <p:cxnSp>
        <p:nvCxnSpPr>
          <p:cNvPr id="19" name="Straight Connector 18">
            <a:extLst>
              <a:ext uri="{FF2B5EF4-FFF2-40B4-BE49-F238E27FC236}">
                <a16:creationId xmlns:a16="http://schemas.microsoft.com/office/drawing/2014/main" id="{29281CFA-4DE9-4EFE-B80A-B3B85D007DBF}"/>
              </a:ext>
            </a:extLst>
          </p:cNvPr>
          <p:cNvCxnSpPr/>
          <p:nvPr/>
        </p:nvCxnSpPr>
        <p:spPr>
          <a:xfrm flipV="1">
            <a:off x="234308" y="3124796"/>
            <a:ext cx="11842336" cy="7986"/>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23" name="Slide Number Placeholder 5">
            <a:extLst>
              <a:ext uri="{FF2B5EF4-FFF2-40B4-BE49-F238E27FC236}">
                <a16:creationId xmlns:a16="http://schemas.microsoft.com/office/drawing/2014/main" id="{7FF67940-B756-D109-A02F-6051D72ED3BD}"/>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3" name="Subtitle 2">
            <a:extLst>
              <a:ext uri="{FF2B5EF4-FFF2-40B4-BE49-F238E27FC236}">
                <a16:creationId xmlns:a16="http://schemas.microsoft.com/office/drawing/2014/main" id="{EEF118A7-F24A-4719-F0E1-F7D9AEE20C9B}"/>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273027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23">
            <a:extLst>
              <a:ext uri="{FF2B5EF4-FFF2-40B4-BE49-F238E27FC236}">
                <a16:creationId xmlns:a16="http://schemas.microsoft.com/office/drawing/2014/main" id="{CAC5CB0F-DCA2-7A5E-3A27-E757286BCBC8}"/>
              </a:ext>
            </a:extLst>
          </p:cNvPr>
          <p:cNvSpPr>
            <a:spLocks noGrp="1"/>
          </p:cNvSpPr>
          <p:nvPr>
            <p:ph type="body" sz="quarter" idx="25" hasCustomPrompt="1"/>
          </p:nvPr>
        </p:nvSpPr>
        <p:spPr>
          <a:xfrm>
            <a:off x="234425" y="65455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3" name="Text Placeholder 23">
            <a:extLst>
              <a:ext uri="{FF2B5EF4-FFF2-40B4-BE49-F238E27FC236}">
                <a16:creationId xmlns:a16="http://schemas.microsoft.com/office/drawing/2014/main" id="{6C9FF1ED-FD8C-D17B-2678-06DDB1A7E821}"/>
              </a:ext>
            </a:extLst>
          </p:cNvPr>
          <p:cNvSpPr>
            <a:spLocks noGrp="1"/>
          </p:cNvSpPr>
          <p:nvPr>
            <p:ph type="body" sz="quarter" idx="26" hasCustomPrompt="1"/>
          </p:nvPr>
        </p:nvSpPr>
        <p:spPr>
          <a:xfrm>
            <a:off x="7594601" y="65455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4" name="Straight Connector 3">
            <a:extLst>
              <a:ext uri="{FF2B5EF4-FFF2-40B4-BE49-F238E27FC236}">
                <a16:creationId xmlns:a16="http://schemas.microsoft.com/office/drawing/2014/main" id="{56A7989E-3C73-0505-3398-9062AC32E3CE}"/>
              </a:ext>
            </a:extLst>
          </p:cNvPr>
          <p:cNvCxnSpPr>
            <a:cxnSpLocks/>
          </p:cNvCxnSpPr>
          <p:nvPr userDrawn="1"/>
        </p:nvCxnSpPr>
        <p:spPr>
          <a:xfrm>
            <a:off x="234307" y="6436422"/>
            <a:ext cx="11789833" cy="0"/>
          </a:xfrm>
          <a:prstGeom prst="line">
            <a:avLst/>
          </a:prstGeom>
          <a:ln w="6350">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43DF6C85-0D5A-E25A-C94F-5B86FA360CB2}"/>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Tree>
    <p:extLst>
      <p:ext uri="{BB962C8B-B14F-4D97-AF65-F5344CB8AC3E}">
        <p14:creationId xmlns:p14="http://schemas.microsoft.com/office/powerpoint/2010/main" val="3892450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st Page">
    <p:spTree>
      <p:nvGrpSpPr>
        <p:cNvPr id="1" name=""/>
        <p:cNvGrpSpPr/>
        <p:nvPr/>
      </p:nvGrpSpPr>
      <p:grpSpPr>
        <a:xfrm>
          <a:off x="0" y="0"/>
          <a:ext cx="0" cy="0"/>
          <a:chOff x="0" y="0"/>
          <a:chExt cx="0" cy="0"/>
        </a:xfrm>
      </p:grpSpPr>
      <p:sp>
        <p:nvSpPr>
          <p:cNvPr id="6" name="Title 1"/>
          <p:cNvSpPr txBox="1">
            <a:spLocks/>
          </p:cNvSpPr>
          <p:nvPr/>
        </p:nvSpPr>
        <p:spPr>
          <a:xfrm>
            <a:off x="449844" y="4202677"/>
            <a:ext cx="4703669" cy="1645826"/>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800"/>
              </a:spcBef>
            </a:pPr>
            <a:endParaRPr lang="en-US" sz="1000">
              <a:solidFill>
                <a:schemeClr val="accent1"/>
              </a:solidFill>
              <a:latin typeface="Arial"/>
              <a:cs typeface="Arial"/>
            </a:endParaRPr>
          </a:p>
        </p:txBody>
      </p:sp>
      <p:cxnSp>
        <p:nvCxnSpPr>
          <p:cNvPr id="7" name="Straight Connector 6"/>
          <p:cNvCxnSpPr/>
          <p:nvPr/>
        </p:nvCxnSpPr>
        <p:spPr>
          <a:xfrm>
            <a:off x="449845" y="4122886"/>
            <a:ext cx="5328385" cy="0"/>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BBC25318-2E9F-4741-963D-BB1CA1F48083}"/>
              </a:ext>
            </a:extLst>
          </p:cNvPr>
          <p:cNvSpPr txBox="1">
            <a:spLocks/>
          </p:cNvSpPr>
          <p:nvPr/>
        </p:nvSpPr>
        <p:spPr>
          <a:xfrm>
            <a:off x="449844" y="4202677"/>
            <a:ext cx="4703669" cy="1645826"/>
          </a:xfrm>
          <a:prstGeom prst="rect">
            <a:avLst/>
          </a:prstGeom>
        </p:spPr>
        <p:txBody>
          <a:bodyPr vert="horz" lIns="91440" tIns="45720" rIns="91440" bIns="45720" rtlCol="0" anchor="t">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800"/>
              </a:spcBef>
            </a:pPr>
            <a:endParaRPr lang="en-US" sz="1000">
              <a:solidFill>
                <a:schemeClr val="accent1"/>
              </a:solidFill>
              <a:latin typeface="Arial"/>
              <a:cs typeface="Arial"/>
            </a:endParaRPr>
          </a:p>
        </p:txBody>
      </p:sp>
      <p:cxnSp>
        <p:nvCxnSpPr>
          <p:cNvPr id="10" name="Straight Connector 9">
            <a:extLst>
              <a:ext uri="{FF2B5EF4-FFF2-40B4-BE49-F238E27FC236}">
                <a16:creationId xmlns:a16="http://schemas.microsoft.com/office/drawing/2014/main" id="{EF42A60E-CAB9-4131-9153-7E4EC7C1F71A}"/>
              </a:ext>
            </a:extLst>
          </p:cNvPr>
          <p:cNvCxnSpPr/>
          <p:nvPr/>
        </p:nvCxnSpPr>
        <p:spPr>
          <a:xfrm>
            <a:off x="449845" y="4122886"/>
            <a:ext cx="5328385" cy="0"/>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ext Placeholder 23">
            <a:extLst>
              <a:ext uri="{FF2B5EF4-FFF2-40B4-BE49-F238E27FC236}">
                <a16:creationId xmlns:a16="http://schemas.microsoft.com/office/drawing/2014/main" id="{19B08220-1BD6-D2FB-7BCB-30947F7BC151}"/>
              </a:ext>
            </a:extLst>
          </p:cNvPr>
          <p:cNvSpPr>
            <a:spLocks noGrp="1"/>
          </p:cNvSpPr>
          <p:nvPr>
            <p:ph type="body" sz="quarter" idx="25" hasCustomPrompt="1"/>
          </p:nvPr>
        </p:nvSpPr>
        <p:spPr>
          <a:xfrm>
            <a:off x="234425" y="65455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5" name="Text Placeholder 23">
            <a:extLst>
              <a:ext uri="{FF2B5EF4-FFF2-40B4-BE49-F238E27FC236}">
                <a16:creationId xmlns:a16="http://schemas.microsoft.com/office/drawing/2014/main" id="{38D4AE13-17CA-4026-545A-E3A34D07573D}"/>
              </a:ext>
            </a:extLst>
          </p:cNvPr>
          <p:cNvSpPr>
            <a:spLocks noGrp="1"/>
          </p:cNvSpPr>
          <p:nvPr>
            <p:ph type="body" sz="quarter" idx="26" hasCustomPrompt="1"/>
          </p:nvPr>
        </p:nvSpPr>
        <p:spPr>
          <a:xfrm>
            <a:off x="7594601" y="65455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12" name="Straight Connector 11">
            <a:extLst>
              <a:ext uri="{FF2B5EF4-FFF2-40B4-BE49-F238E27FC236}">
                <a16:creationId xmlns:a16="http://schemas.microsoft.com/office/drawing/2014/main" id="{F9AC897E-A502-56ED-6C9B-EE68CD6EEA00}"/>
              </a:ext>
            </a:extLst>
          </p:cNvPr>
          <p:cNvCxnSpPr>
            <a:cxnSpLocks/>
          </p:cNvCxnSpPr>
          <p:nvPr userDrawn="1"/>
        </p:nvCxnSpPr>
        <p:spPr>
          <a:xfrm>
            <a:off x="234307" y="6436422"/>
            <a:ext cx="11789833" cy="0"/>
          </a:xfrm>
          <a:prstGeom prst="line">
            <a:avLst/>
          </a:prstGeom>
          <a:ln w="6350">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3" name="Slide Number Placeholder 5">
            <a:extLst>
              <a:ext uri="{FF2B5EF4-FFF2-40B4-BE49-F238E27FC236}">
                <a16:creationId xmlns:a16="http://schemas.microsoft.com/office/drawing/2014/main" id="{312F6AD5-2958-E672-B089-0011D6576B0C}"/>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Tree>
    <p:extLst>
      <p:ext uri="{BB962C8B-B14F-4D97-AF65-F5344CB8AC3E}">
        <p14:creationId xmlns:p14="http://schemas.microsoft.com/office/powerpoint/2010/main" val="1780825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5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Slide China">
    <p:spTree>
      <p:nvGrpSpPr>
        <p:cNvPr id="1" name=""/>
        <p:cNvGrpSpPr/>
        <p:nvPr/>
      </p:nvGrpSpPr>
      <p:grpSpPr>
        <a:xfrm>
          <a:off x="0" y="0"/>
          <a:ext cx="0" cy="0"/>
          <a:chOff x="0" y="0"/>
          <a:chExt cx="0" cy="0"/>
        </a:xfrm>
      </p:grpSpPr>
      <p:cxnSp>
        <p:nvCxnSpPr>
          <p:cNvPr id="7" name="Straight Connector 6"/>
          <p:cNvCxnSpPr/>
          <p:nvPr/>
        </p:nvCxnSpPr>
        <p:spPr>
          <a:xfrm>
            <a:off x="424483" y="3576441"/>
            <a:ext cx="6295895"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a:xfrm>
            <a:off x="609600" y="2668517"/>
            <a:ext cx="7125547" cy="897764"/>
          </a:xfrm>
          <a:prstGeom prst="rect">
            <a:avLst/>
          </a:prstGeom>
        </p:spPr>
        <p:txBody>
          <a:bodyPr vert="horz" lIns="91440" tIns="45720" rIns="91440" bIns="45720" rtlCol="0"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800"/>
              </a:spcBef>
            </a:pPr>
            <a:endParaRPr lang="en-US" sz="4800">
              <a:solidFill>
                <a:srgbClr val="003260"/>
              </a:solidFill>
              <a:latin typeface="Arial"/>
              <a:cs typeface="Arial"/>
            </a:endParaRPr>
          </a:p>
        </p:txBody>
      </p:sp>
      <p:sp>
        <p:nvSpPr>
          <p:cNvPr id="12" name="Title 1"/>
          <p:cNvSpPr txBox="1">
            <a:spLocks/>
          </p:cNvSpPr>
          <p:nvPr/>
        </p:nvSpPr>
        <p:spPr>
          <a:xfrm>
            <a:off x="609600" y="3663908"/>
            <a:ext cx="7125547" cy="522012"/>
          </a:xfrm>
          <a:prstGeom prst="rect">
            <a:avLst/>
          </a:prstGeom>
        </p:spPr>
        <p:txBody>
          <a:bodyPr vert="horz" lIns="91440" tIns="45720" rIns="91440" bIns="45720" rtlCol="0"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000">
              <a:solidFill>
                <a:schemeClr val="tx1">
                  <a:lumMod val="65000"/>
                  <a:lumOff val="35000"/>
                </a:schemeClr>
              </a:solidFill>
            </a:endParaRPr>
          </a:p>
        </p:txBody>
      </p:sp>
      <p:sp>
        <p:nvSpPr>
          <p:cNvPr id="14" name="Title 4"/>
          <p:cNvSpPr>
            <a:spLocks noGrp="1"/>
          </p:cNvSpPr>
          <p:nvPr>
            <p:ph type="title" hasCustomPrompt="1"/>
          </p:nvPr>
        </p:nvSpPr>
        <p:spPr>
          <a:xfrm>
            <a:off x="424483" y="2581051"/>
            <a:ext cx="6295895" cy="946577"/>
          </a:xfrm>
        </p:spPr>
        <p:txBody>
          <a:bodyPr anchor="ctr" anchorCtr="0">
            <a:noAutofit/>
          </a:bodyPr>
          <a:lstStyle>
            <a:lvl1pPr algn="l">
              <a:defRPr sz="4800" baseline="0"/>
            </a:lvl1pPr>
          </a:lstStyle>
          <a:p>
            <a:r>
              <a:rPr lang="en-US"/>
              <a:t>Click to add title</a:t>
            </a:r>
            <a:endParaRPr lang="en-GB"/>
          </a:p>
        </p:txBody>
      </p:sp>
      <p:sp>
        <p:nvSpPr>
          <p:cNvPr id="15" name="Text Placeholder 15"/>
          <p:cNvSpPr>
            <a:spLocks noGrp="1"/>
          </p:cNvSpPr>
          <p:nvPr>
            <p:ph type="body" sz="quarter" idx="10" hasCustomPrompt="1"/>
          </p:nvPr>
        </p:nvSpPr>
        <p:spPr>
          <a:xfrm>
            <a:off x="425451" y="3615780"/>
            <a:ext cx="6294967" cy="504278"/>
          </a:xfrm>
        </p:spPr>
        <p:txBody>
          <a:bodyPr anchor="ctr" anchorCtr="0">
            <a:noAutofit/>
          </a:bodyPr>
          <a:lstStyle>
            <a:lvl1pPr marL="0" indent="0" algn="l">
              <a:buNone/>
              <a:defRPr sz="2000" b="0" baseline="0">
                <a:solidFill>
                  <a:schemeClr val="tx1">
                    <a:lumMod val="65000"/>
                    <a:lumOff val="35000"/>
                  </a:schemeClr>
                </a:solidFill>
              </a:defRPr>
            </a:lvl1pPr>
          </a:lstStyle>
          <a:p>
            <a:pPr lvl="0"/>
            <a:r>
              <a:rPr lang="en-US"/>
              <a:t>Click to add description</a:t>
            </a:r>
            <a:endParaRPr lang="en-GB"/>
          </a:p>
        </p:txBody>
      </p:sp>
      <p:cxnSp>
        <p:nvCxnSpPr>
          <p:cNvPr id="13" name="Straight Connector 12">
            <a:extLst>
              <a:ext uri="{FF2B5EF4-FFF2-40B4-BE49-F238E27FC236}">
                <a16:creationId xmlns:a16="http://schemas.microsoft.com/office/drawing/2014/main" id="{14D060AF-72A7-4EB7-B46F-4279A30A37A1}"/>
              </a:ext>
            </a:extLst>
          </p:cNvPr>
          <p:cNvCxnSpPr/>
          <p:nvPr/>
        </p:nvCxnSpPr>
        <p:spPr>
          <a:xfrm>
            <a:off x="424483" y="3576441"/>
            <a:ext cx="6295895"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5AD44051-08B0-4663-B343-D67FBE4D480A}"/>
              </a:ext>
            </a:extLst>
          </p:cNvPr>
          <p:cNvSpPr txBox="1">
            <a:spLocks/>
          </p:cNvSpPr>
          <p:nvPr/>
        </p:nvSpPr>
        <p:spPr>
          <a:xfrm>
            <a:off x="609600" y="2668517"/>
            <a:ext cx="7125547" cy="897764"/>
          </a:xfrm>
          <a:prstGeom prst="rect">
            <a:avLst/>
          </a:prstGeom>
        </p:spPr>
        <p:txBody>
          <a:bodyPr vert="horz" lIns="91440" tIns="45720" rIns="91440" bIns="45720" rtlCol="0"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800"/>
              </a:spcBef>
            </a:pPr>
            <a:endParaRPr lang="en-US" sz="4800">
              <a:solidFill>
                <a:srgbClr val="003260"/>
              </a:solidFill>
              <a:latin typeface="Arial"/>
              <a:cs typeface="Arial"/>
            </a:endParaRPr>
          </a:p>
        </p:txBody>
      </p:sp>
      <p:sp>
        <p:nvSpPr>
          <p:cNvPr id="21" name="Title 1">
            <a:extLst>
              <a:ext uri="{FF2B5EF4-FFF2-40B4-BE49-F238E27FC236}">
                <a16:creationId xmlns:a16="http://schemas.microsoft.com/office/drawing/2014/main" id="{5CE97D31-3DB6-4DC5-9817-472033052380}"/>
              </a:ext>
            </a:extLst>
          </p:cNvPr>
          <p:cNvSpPr txBox="1">
            <a:spLocks/>
          </p:cNvSpPr>
          <p:nvPr/>
        </p:nvSpPr>
        <p:spPr>
          <a:xfrm>
            <a:off x="609600" y="3663908"/>
            <a:ext cx="7125547" cy="522012"/>
          </a:xfrm>
          <a:prstGeom prst="rect">
            <a:avLst/>
          </a:prstGeom>
        </p:spPr>
        <p:txBody>
          <a:bodyPr vert="horz" lIns="91440" tIns="45720" rIns="91440" bIns="45720" rtlCol="0"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000">
              <a:solidFill>
                <a:schemeClr val="tx1">
                  <a:lumMod val="65000"/>
                  <a:lumOff val="35000"/>
                </a:schemeClr>
              </a:solidFill>
            </a:endParaRPr>
          </a:p>
        </p:txBody>
      </p:sp>
    </p:spTree>
    <p:extLst>
      <p:ext uri="{BB962C8B-B14F-4D97-AF65-F5344CB8AC3E}">
        <p14:creationId xmlns:p14="http://schemas.microsoft.com/office/powerpoint/2010/main" val="374063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234308" y="936749"/>
            <a:ext cx="11789832" cy="365123"/>
          </a:xfrm>
          <a:noFill/>
          <a:ln>
            <a:noFill/>
          </a:ln>
        </p:spPr>
        <p:txBody>
          <a:bodyPr>
            <a:noAutofit/>
          </a:bodyPr>
          <a:lstStyle>
            <a:lvl1pPr>
              <a:defRPr>
                <a:solidFill>
                  <a:srgbClr val="002060"/>
                </a:solidFill>
              </a:defRPr>
            </a:lvl1pPr>
          </a:lstStyle>
          <a:p>
            <a:pPr algn="l"/>
            <a:r>
              <a:rPr lang="en-US" sz="1800">
                <a:solidFill>
                  <a:srgbClr val="003260"/>
                </a:solidFill>
              </a:rPr>
              <a:t>Click to edit Master title style</a:t>
            </a:r>
          </a:p>
        </p:txBody>
      </p:sp>
      <p:cxnSp>
        <p:nvCxnSpPr>
          <p:cNvPr id="8" name="Straight Connector 7"/>
          <p:cNvCxnSpPr/>
          <p:nvPr/>
        </p:nvCxnSpPr>
        <p:spPr>
          <a:xfrm>
            <a:off x="234308" y="1538286"/>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cxnSpLocks/>
          </p:cNvCxnSpPr>
          <p:nvPr/>
        </p:nvCxnSpPr>
        <p:spPr>
          <a:xfrm>
            <a:off x="234308" y="714067"/>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0" name="Subtitle 2"/>
          <p:cNvSpPr txBox="1">
            <a:spLocks/>
          </p:cNvSpPr>
          <p:nvPr/>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
        <p:nvSpPr>
          <p:cNvPr id="24" name="Text Placeholder 23"/>
          <p:cNvSpPr>
            <a:spLocks noGrp="1"/>
          </p:cNvSpPr>
          <p:nvPr>
            <p:ph type="body" sz="quarter" idx="16" hasCustomPrompt="1"/>
          </p:nvPr>
        </p:nvSpPr>
        <p:spPr>
          <a:xfrm>
            <a:off x="234952" y="1848596"/>
            <a:ext cx="11789833" cy="276999"/>
          </a:xfrm>
        </p:spPr>
        <p:txBody>
          <a:bodyPr>
            <a:no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6" name="Content Placeholder 25"/>
          <p:cNvSpPr>
            <a:spLocks noGrp="1"/>
          </p:cNvSpPr>
          <p:nvPr>
            <p:ph sz="quarter" idx="17" hasCustomPrompt="1"/>
          </p:nvPr>
        </p:nvSpPr>
        <p:spPr>
          <a:xfrm>
            <a:off x="234309" y="2141098"/>
            <a:ext cx="11789948" cy="1197527"/>
          </a:xfrm>
        </p:spPr>
        <p:txBody>
          <a:bodyPr>
            <a:noAutofit/>
          </a:bodyPr>
          <a:lstStyle>
            <a:lvl1pPr marL="180000" indent="-180000" algn="just">
              <a:spcBef>
                <a:spcPts val="400"/>
              </a:spcBef>
              <a:defRPr sz="1000" b="0" i="0">
                <a:solidFill>
                  <a:schemeClr val="tx1"/>
                </a:solidFill>
                <a:latin typeface="Calibri" panose="020F0502020204030204" pitchFamily="34" charset="0"/>
                <a:cs typeface="Calibri" panose="020F0502020204030204" pitchFamily="34" charset="0"/>
              </a:defRPr>
            </a:lvl1pPr>
            <a:lvl2pPr marL="360000" indent="-180000" algn="just">
              <a:spcBef>
                <a:spcPts val="400"/>
              </a:spcBef>
              <a:defRPr sz="1000" b="0" i="0">
                <a:solidFill>
                  <a:schemeClr val="tx1"/>
                </a:solidFill>
                <a:latin typeface="Calibri" panose="020F0502020204030204" pitchFamily="34" charset="0"/>
                <a:cs typeface="Calibri" panose="020F0502020204030204" pitchFamily="34" charset="0"/>
              </a:defRPr>
            </a:lvl2pPr>
            <a:lvl3pPr marL="539750" indent="-180000" algn="just">
              <a:spcBef>
                <a:spcPts val="400"/>
              </a:spcBef>
              <a:buFont typeface="Arial" panose="020B0604020202020204" pitchFamily="34" charset="0"/>
              <a:buChar char="•"/>
              <a:defRPr sz="1000" b="0" i="0">
                <a:solidFill>
                  <a:schemeClr val="tx1"/>
                </a:solidFill>
                <a:latin typeface="Calibri" panose="020F0502020204030204" pitchFamily="34" charset="0"/>
                <a:cs typeface="Calibri" panose="020F0502020204030204" pitchFamily="34" charset="0"/>
              </a:defRPr>
            </a:lvl3pPr>
            <a:lvl4pPr marL="720000" indent="-180000" algn="just">
              <a:spcBef>
                <a:spcPts val="400"/>
              </a:spcBef>
              <a:buFont typeface="Wingdings" panose="05000000000000000000" pitchFamily="2" charset="2"/>
              <a:buChar char="Ø"/>
              <a:defRPr sz="1000" b="0" i="0">
                <a:solidFill>
                  <a:schemeClr val="tx1"/>
                </a:solidFill>
                <a:latin typeface="Calibri" panose="020F0502020204030204" pitchFamily="34" charset="0"/>
                <a:cs typeface="Calibri" panose="020F0502020204030204" pitchFamily="34" charset="0"/>
              </a:defRPr>
            </a:lvl4pPr>
            <a:lvl5pPr marL="900000" indent="-180000" algn="just">
              <a:spcBef>
                <a:spcPts val="400"/>
              </a:spcBef>
              <a:buFont typeface="Courier New" panose="02070309020205020404" pitchFamily="49" charset="0"/>
              <a:buChar char="o"/>
              <a:defRPr sz="1000" b="0" i="0">
                <a:solidFill>
                  <a:schemeClr val="tx1"/>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27"/>
          <p:cNvSpPr>
            <a:spLocks noGrp="1"/>
          </p:cNvSpPr>
          <p:nvPr>
            <p:ph type="body" sz="quarter" idx="18" hasCustomPrompt="1"/>
          </p:nvPr>
        </p:nvSpPr>
        <p:spPr>
          <a:xfrm>
            <a:off x="234307" y="1547638"/>
            <a:ext cx="11789833" cy="291606"/>
          </a:xfrm>
        </p:spPr>
        <p:txBody>
          <a:bodyPr>
            <a:noAutofit/>
          </a:bodyPr>
          <a:lstStyle>
            <a:lvl1pPr marL="0" indent="0" algn="just">
              <a:spcBef>
                <a:spcPts val="0"/>
              </a:spcBef>
              <a:buNone/>
              <a:defRPr sz="1400" b="0" baseline="0">
                <a:solidFill>
                  <a:schemeClr val="bg1">
                    <a:lumMod val="50000"/>
                  </a:schemeClr>
                </a:solidFill>
                <a:latin typeface="Calibri" panose="020F0502020204030204" pitchFamily="34" charset="0"/>
                <a:cs typeface="Calibri" panose="020F0502020204030204" pitchFamily="34" charset="0"/>
              </a:defRPr>
            </a:lvl1pPr>
            <a:lvl2pPr marL="457200" indent="0">
              <a:spcBef>
                <a:spcPts val="0"/>
              </a:spcBef>
              <a:buNone/>
              <a:defRPr sz="1400" b="0">
                <a:solidFill>
                  <a:schemeClr val="bg1">
                    <a:lumMod val="50000"/>
                  </a:schemeClr>
                </a:solidFill>
                <a:latin typeface="+mj-lt"/>
              </a:defRPr>
            </a:lvl2pPr>
            <a:lvl3pPr marL="914400" indent="0">
              <a:spcBef>
                <a:spcPts val="0"/>
              </a:spcBef>
              <a:buNone/>
              <a:defRPr sz="1400" b="0">
                <a:solidFill>
                  <a:schemeClr val="bg1">
                    <a:lumMod val="50000"/>
                  </a:schemeClr>
                </a:solidFill>
                <a:latin typeface="+mj-lt"/>
              </a:defRPr>
            </a:lvl3pPr>
            <a:lvl4pPr marL="1371600" indent="0">
              <a:spcBef>
                <a:spcPts val="0"/>
              </a:spcBef>
              <a:buNone/>
              <a:defRPr sz="1400" b="0">
                <a:solidFill>
                  <a:schemeClr val="bg1">
                    <a:lumMod val="50000"/>
                  </a:schemeClr>
                </a:solidFill>
                <a:latin typeface="+mj-lt"/>
              </a:defRPr>
            </a:lvl4pPr>
            <a:lvl5pPr marL="1828800" indent="0">
              <a:spcBef>
                <a:spcPts val="0"/>
              </a:spcBef>
              <a:buNone/>
              <a:defRPr sz="1400" b="0">
                <a:solidFill>
                  <a:schemeClr val="bg1">
                    <a:lumMod val="50000"/>
                  </a:schemeClr>
                </a:solidFill>
                <a:latin typeface="+mj-lt"/>
              </a:defRPr>
            </a:lvl5pPr>
          </a:lstStyle>
          <a:p>
            <a:pPr lvl="0"/>
            <a:r>
              <a:rPr lang="en-US"/>
              <a:t>&lt;Key Message&gt;</a:t>
            </a:r>
          </a:p>
        </p:txBody>
      </p:sp>
      <p:cxnSp>
        <p:nvCxnSpPr>
          <p:cNvPr id="15" name="Straight Connector 14">
            <a:extLst>
              <a:ext uri="{FF2B5EF4-FFF2-40B4-BE49-F238E27FC236}">
                <a16:creationId xmlns:a16="http://schemas.microsoft.com/office/drawing/2014/main" id="{1A0A35C7-E252-42AF-BA9E-61061C6C984D}"/>
              </a:ext>
            </a:extLst>
          </p:cNvPr>
          <p:cNvCxnSpPr/>
          <p:nvPr/>
        </p:nvCxnSpPr>
        <p:spPr>
          <a:xfrm>
            <a:off x="234308" y="1538286"/>
            <a:ext cx="11789949" cy="0"/>
          </a:xfrm>
          <a:prstGeom prst="line">
            <a:avLst/>
          </a:prstGeom>
          <a:ln w="12700">
            <a:solidFill>
              <a:srgbClr val="FCCF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57150BA-0686-47F4-B46D-DBDB1BD95879}"/>
              </a:ext>
            </a:extLst>
          </p:cNvPr>
          <p:cNvCxnSpPr>
            <a:cxnSpLocks/>
          </p:cNvCxnSpPr>
          <p:nvPr/>
        </p:nvCxnSpPr>
        <p:spPr>
          <a:xfrm>
            <a:off x="234308" y="714067"/>
            <a:ext cx="11789949"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BC6B9A8-28B6-28DA-7800-02F65FE90F1B}"/>
              </a:ext>
            </a:extLst>
          </p:cNvPr>
          <p:cNvCxnSpPr>
            <a:cxnSpLocks/>
          </p:cNvCxnSpPr>
          <p:nvPr userDrawn="1"/>
        </p:nvCxnSpPr>
        <p:spPr>
          <a:xfrm>
            <a:off x="234307" y="6436422"/>
            <a:ext cx="11789833" cy="0"/>
          </a:xfrm>
          <a:prstGeom prst="line">
            <a:avLst/>
          </a:prstGeom>
          <a:ln w="6350">
            <a:solidFill>
              <a:schemeClr val="tx1">
                <a:lumMod val="75000"/>
                <a:lumOff val="2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9" name="Slide Number Placeholder 5">
            <a:extLst>
              <a:ext uri="{FF2B5EF4-FFF2-40B4-BE49-F238E27FC236}">
                <a16:creationId xmlns:a16="http://schemas.microsoft.com/office/drawing/2014/main" id="{DC93DD53-6506-1F96-F9A8-67FEAF98C2A1}"/>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2" name="Rectangle 1">
            <a:extLst>
              <a:ext uri="{FF2B5EF4-FFF2-40B4-BE49-F238E27FC236}">
                <a16:creationId xmlns:a16="http://schemas.microsoft.com/office/drawing/2014/main" id="{88FE9A18-F29E-4E4D-2A15-EDD7706840BC}"/>
              </a:ext>
            </a:extLst>
          </p:cNvPr>
          <p:cNvSpPr/>
          <p:nvPr userDrawn="1"/>
        </p:nvSpPr>
        <p:spPr>
          <a:xfrm>
            <a:off x="234307" y="6488423"/>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 name="Rectangle 2">
            <a:extLst>
              <a:ext uri="{FF2B5EF4-FFF2-40B4-BE49-F238E27FC236}">
                <a16:creationId xmlns:a16="http://schemas.microsoft.com/office/drawing/2014/main" id="{18547173-797A-991D-93D2-F4689A9CE9FF}"/>
              </a:ext>
            </a:extLst>
          </p:cNvPr>
          <p:cNvSpPr/>
          <p:nvPr userDrawn="1"/>
        </p:nvSpPr>
        <p:spPr>
          <a:xfrm>
            <a:off x="2135994" y="6488423"/>
            <a:ext cx="1793276" cy="28243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 name="Rectangle 3">
            <a:extLst>
              <a:ext uri="{FF2B5EF4-FFF2-40B4-BE49-F238E27FC236}">
                <a16:creationId xmlns:a16="http://schemas.microsoft.com/office/drawing/2014/main" id="{EBA8594E-8862-3099-596C-BF39E4FAA3EB}"/>
              </a:ext>
            </a:extLst>
          </p:cNvPr>
          <p:cNvSpPr/>
          <p:nvPr userDrawn="1"/>
        </p:nvSpPr>
        <p:spPr>
          <a:xfrm>
            <a:off x="4037681" y="6488423"/>
            <a:ext cx="1793276" cy="28243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5" name="Rectangle 4">
            <a:extLst>
              <a:ext uri="{FF2B5EF4-FFF2-40B4-BE49-F238E27FC236}">
                <a16:creationId xmlns:a16="http://schemas.microsoft.com/office/drawing/2014/main" id="{BBA34E73-8ACC-A7F3-761A-CB096AA474AD}"/>
              </a:ext>
            </a:extLst>
          </p:cNvPr>
          <p:cNvSpPr/>
          <p:nvPr userDrawn="1"/>
        </p:nvSpPr>
        <p:spPr>
          <a:xfrm>
            <a:off x="5939368" y="6488423"/>
            <a:ext cx="1793276" cy="28243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6" name="Rectangle 5">
            <a:extLst>
              <a:ext uri="{FF2B5EF4-FFF2-40B4-BE49-F238E27FC236}">
                <a16:creationId xmlns:a16="http://schemas.microsoft.com/office/drawing/2014/main" id="{9D2410E8-F865-8C82-6D64-8A03A53D9FB4}"/>
              </a:ext>
            </a:extLst>
          </p:cNvPr>
          <p:cNvSpPr/>
          <p:nvPr userDrawn="1"/>
        </p:nvSpPr>
        <p:spPr>
          <a:xfrm>
            <a:off x="7841055" y="6488423"/>
            <a:ext cx="1793276" cy="28243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1" name="Rectangle 10">
            <a:extLst>
              <a:ext uri="{FF2B5EF4-FFF2-40B4-BE49-F238E27FC236}">
                <a16:creationId xmlns:a16="http://schemas.microsoft.com/office/drawing/2014/main" id="{DAFFE6B2-DBCB-5AFE-544A-0AD274ADD542}"/>
              </a:ext>
            </a:extLst>
          </p:cNvPr>
          <p:cNvSpPr/>
          <p:nvPr userDrawn="1"/>
        </p:nvSpPr>
        <p:spPr>
          <a:xfrm>
            <a:off x="9742742" y="6488423"/>
            <a:ext cx="1793276" cy="28243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2" name="TextBox 11">
            <a:extLst>
              <a:ext uri="{FF2B5EF4-FFF2-40B4-BE49-F238E27FC236}">
                <a16:creationId xmlns:a16="http://schemas.microsoft.com/office/drawing/2014/main" id="{1C1A131C-F29A-7F5D-C926-67D764E42A37}"/>
              </a:ext>
            </a:extLst>
          </p:cNvPr>
          <p:cNvSpPr txBox="1"/>
          <p:nvPr userDrawn="1"/>
        </p:nvSpPr>
        <p:spPr>
          <a:xfrm>
            <a:off x="954157" y="6626087"/>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13" name="TextBox 12">
            <a:extLst>
              <a:ext uri="{FF2B5EF4-FFF2-40B4-BE49-F238E27FC236}">
                <a16:creationId xmlns:a16="http://schemas.microsoft.com/office/drawing/2014/main" id="{D5187E5F-2EB0-D010-FB41-01D54236067F}"/>
              </a:ext>
            </a:extLst>
          </p:cNvPr>
          <p:cNvSpPr txBox="1"/>
          <p:nvPr userDrawn="1"/>
        </p:nvSpPr>
        <p:spPr>
          <a:xfrm>
            <a:off x="203293" y="549342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Introduction</a:t>
            </a:r>
          </a:p>
        </p:txBody>
      </p:sp>
      <p:sp>
        <p:nvSpPr>
          <p:cNvPr id="14" name="TextBox 13">
            <a:extLst>
              <a:ext uri="{FF2B5EF4-FFF2-40B4-BE49-F238E27FC236}">
                <a16:creationId xmlns:a16="http://schemas.microsoft.com/office/drawing/2014/main" id="{6F17031E-C101-F14F-635A-5FA9C7B31FB5}"/>
              </a:ext>
            </a:extLst>
          </p:cNvPr>
          <p:cNvSpPr txBox="1"/>
          <p:nvPr userDrawn="1"/>
        </p:nvSpPr>
        <p:spPr>
          <a:xfrm>
            <a:off x="1680910" y="4902663"/>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Overview of Events</a:t>
            </a:r>
          </a:p>
        </p:txBody>
      </p:sp>
      <p:sp>
        <p:nvSpPr>
          <p:cNvPr id="17" name="TextBox 16">
            <a:extLst>
              <a:ext uri="{FF2B5EF4-FFF2-40B4-BE49-F238E27FC236}">
                <a16:creationId xmlns:a16="http://schemas.microsoft.com/office/drawing/2014/main" id="{5A32583D-8AA2-2F7E-8004-95B42832C6B0}"/>
              </a:ext>
            </a:extLst>
          </p:cNvPr>
          <p:cNvSpPr txBox="1"/>
          <p:nvPr userDrawn="1"/>
        </p:nvSpPr>
        <p:spPr>
          <a:xfrm>
            <a:off x="3001618" y="541410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Event I: 2008 GFC</a:t>
            </a:r>
          </a:p>
        </p:txBody>
      </p:sp>
      <p:sp>
        <p:nvSpPr>
          <p:cNvPr id="18" name="TextBox 17">
            <a:extLst>
              <a:ext uri="{FF2B5EF4-FFF2-40B4-BE49-F238E27FC236}">
                <a16:creationId xmlns:a16="http://schemas.microsoft.com/office/drawing/2014/main" id="{902AA943-69C3-5164-07EC-332E9D4DA30D}"/>
              </a:ext>
            </a:extLst>
          </p:cNvPr>
          <p:cNvSpPr txBox="1"/>
          <p:nvPr userDrawn="1"/>
        </p:nvSpPr>
        <p:spPr>
          <a:xfrm>
            <a:off x="4446105" y="464898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Event II: Mining Boom</a:t>
            </a:r>
          </a:p>
        </p:txBody>
      </p:sp>
      <p:sp>
        <p:nvSpPr>
          <p:cNvPr id="21" name="TextBox 20">
            <a:extLst>
              <a:ext uri="{FF2B5EF4-FFF2-40B4-BE49-F238E27FC236}">
                <a16:creationId xmlns:a16="http://schemas.microsoft.com/office/drawing/2014/main" id="{27DE1CC9-0822-517A-2077-FAB7125F9D04}"/>
              </a:ext>
            </a:extLst>
          </p:cNvPr>
          <p:cNvSpPr txBox="1"/>
          <p:nvPr userDrawn="1"/>
        </p:nvSpPr>
        <p:spPr>
          <a:xfrm>
            <a:off x="4967450" y="529483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Event III: COVID019</a:t>
            </a:r>
          </a:p>
        </p:txBody>
      </p:sp>
      <p:sp>
        <p:nvSpPr>
          <p:cNvPr id="23" name="TextBox 22">
            <a:extLst>
              <a:ext uri="{FF2B5EF4-FFF2-40B4-BE49-F238E27FC236}">
                <a16:creationId xmlns:a16="http://schemas.microsoft.com/office/drawing/2014/main" id="{9A2BF640-F90B-B1FA-AE48-ADFFB8B82C5D}"/>
              </a:ext>
            </a:extLst>
          </p:cNvPr>
          <p:cNvSpPr txBox="1"/>
          <p:nvPr userDrawn="1"/>
        </p:nvSpPr>
        <p:spPr>
          <a:xfrm>
            <a:off x="6604093" y="4514575"/>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Event IV: Trade Tensions</a:t>
            </a:r>
          </a:p>
        </p:txBody>
      </p:sp>
      <p:sp>
        <p:nvSpPr>
          <p:cNvPr id="25" name="TextBox 24">
            <a:extLst>
              <a:ext uri="{FF2B5EF4-FFF2-40B4-BE49-F238E27FC236}">
                <a16:creationId xmlns:a16="http://schemas.microsoft.com/office/drawing/2014/main" id="{00BFE2DF-B2A5-97CC-F103-9A579CF61E18}"/>
              </a:ext>
            </a:extLst>
          </p:cNvPr>
          <p:cNvSpPr txBox="1"/>
          <p:nvPr userDrawn="1"/>
        </p:nvSpPr>
        <p:spPr>
          <a:xfrm>
            <a:off x="6800484" y="514120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dirty="0">
                <a:solidFill>
                  <a:srgbClr val="00235D"/>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111826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full page (no key content)">
    <p:spTree>
      <p:nvGrpSpPr>
        <p:cNvPr id="1" name=""/>
        <p:cNvGrpSpPr/>
        <p:nvPr/>
      </p:nvGrpSpPr>
      <p:grpSpPr>
        <a:xfrm>
          <a:off x="0" y="0"/>
          <a:ext cx="0" cy="0"/>
          <a:chOff x="0" y="0"/>
          <a:chExt cx="0" cy="0"/>
        </a:xfrm>
      </p:grpSpPr>
      <p:sp>
        <p:nvSpPr>
          <p:cNvPr id="12" name="Content Placeholder 25"/>
          <p:cNvSpPr>
            <a:spLocks noGrp="1"/>
          </p:cNvSpPr>
          <p:nvPr>
            <p:ph sz="quarter" idx="17" hasCustomPrompt="1"/>
          </p:nvPr>
        </p:nvSpPr>
        <p:spPr>
          <a:xfrm>
            <a:off x="234308" y="1837522"/>
            <a:ext cx="11789949" cy="1169551"/>
          </a:xfrm>
        </p:spPr>
        <p:txBody>
          <a:bodyPr wrap="square" lIns="0" tIns="46800" rIns="0" bIns="46800">
            <a:noAutofit/>
          </a:bodyPr>
          <a:lstStyle>
            <a:lvl1pPr marL="180000" indent="-180000" algn="just">
              <a:spcBef>
                <a:spcPts val="400"/>
              </a:spcBef>
              <a:defRPr sz="1000" b="0" i="0">
                <a:solidFill>
                  <a:schemeClr val="tx1"/>
                </a:solidFill>
                <a:latin typeface="Calibri" panose="020F0502020204030204" pitchFamily="34" charset="0"/>
                <a:cs typeface="Calibri" panose="020F0502020204030204" pitchFamily="34" charset="0"/>
              </a:defRPr>
            </a:lvl1pPr>
            <a:lvl2pPr marL="360000" indent="-180000" algn="just">
              <a:spcBef>
                <a:spcPts val="400"/>
              </a:spcBef>
              <a:defRPr sz="1000" b="0" i="0">
                <a:solidFill>
                  <a:schemeClr val="tx1"/>
                </a:solidFill>
                <a:latin typeface="Calibri" panose="020F0502020204030204" pitchFamily="34" charset="0"/>
                <a:cs typeface="Calibri" panose="020F0502020204030204" pitchFamily="34" charset="0"/>
              </a:defRPr>
            </a:lvl2pPr>
            <a:lvl3pPr marL="539750" indent="-180000" algn="just">
              <a:spcBef>
                <a:spcPts val="400"/>
              </a:spcBef>
              <a:buFont typeface="Arial" panose="020B0604020202020204" pitchFamily="34" charset="0"/>
              <a:buChar char="•"/>
              <a:defRPr sz="1000" b="0" i="0">
                <a:solidFill>
                  <a:schemeClr val="tx1"/>
                </a:solidFill>
                <a:latin typeface="Calibri" panose="020F0502020204030204" pitchFamily="34" charset="0"/>
                <a:cs typeface="Calibri" panose="020F0502020204030204" pitchFamily="34" charset="0"/>
              </a:defRPr>
            </a:lvl3pPr>
            <a:lvl4pPr marL="720000" indent="-180000" algn="just">
              <a:spcBef>
                <a:spcPts val="400"/>
              </a:spcBef>
              <a:buFont typeface="Wingdings" panose="05000000000000000000" pitchFamily="2" charset="2"/>
              <a:buChar char="Ø"/>
              <a:defRPr sz="1000" b="0" i="0">
                <a:solidFill>
                  <a:schemeClr val="tx1"/>
                </a:solidFill>
                <a:latin typeface="Calibri" panose="020F0502020204030204" pitchFamily="34" charset="0"/>
                <a:cs typeface="Calibri" panose="020F0502020204030204" pitchFamily="34" charset="0"/>
              </a:defRPr>
            </a:lvl4pPr>
            <a:lvl5pPr marL="900000" indent="-180000" algn="just">
              <a:spcBef>
                <a:spcPts val="400"/>
              </a:spcBef>
              <a:buFont typeface="Courier New" panose="02070309020205020404" pitchFamily="49" charset="0"/>
              <a:buChar char="o"/>
              <a:defRPr sz="1000" b="0" i="0">
                <a:solidFill>
                  <a:schemeClr val="tx1"/>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1"/>
          <p:cNvSpPr>
            <a:spLocks noGrp="1"/>
          </p:cNvSpPr>
          <p:nvPr>
            <p:ph type="title"/>
          </p:nvPr>
        </p:nvSpPr>
        <p:spPr>
          <a:xfrm>
            <a:off x="234308" y="936748"/>
            <a:ext cx="11789949" cy="369332"/>
          </a:xfrm>
          <a:noFill/>
          <a:ln>
            <a:noFill/>
          </a:ln>
        </p:spPr>
        <p:txBody>
          <a:bodyPr>
            <a:noAutofit/>
          </a:bodyPr>
          <a:lstStyle>
            <a:lvl1pPr>
              <a:defRPr>
                <a:solidFill>
                  <a:schemeClr val="tx1"/>
                </a:solidFill>
              </a:defRPr>
            </a:lvl1pPr>
          </a:lstStyle>
          <a:p>
            <a:pPr algn="l"/>
            <a:r>
              <a:rPr lang="en-US" sz="1800">
                <a:solidFill>
                  <a:srgbClr val="003260"/>
                </a:solidFill>
              </a:rPr>
              <a:t>Click to edit Master title style</a:t>
            </a:r>
          </a:p>
        </p:txBody>
      </p:sp>
      <p:cxnSp>
        <p:nvCxnSpPr>
          <p:cNvPr id="8" name="Straight Connector 7"/>
          <p:cNvCxnSpPr/>
          <p:nvPr/>
        </p:nvCxnSpPr>
        <p:spPr>
          <a:xfrm>
            <a:off x="234308" y="1528761"/>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4308" y="714067"/>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21" name="Text Placeholder 23">
            <a:extLst>
              <a:ext uri="{FF2B5EF4-FFF2-40B4-BE49-F238E27FC236}">
                <a16:creationId xmlns:a16="http://schemas.microsoft.com/office/drawing/2014/main" id="{BF67C700-F09E-46EB-938D-E82D4565E526}"/>
              </a:ext>
            </a:extLst>
          </p:cNvPr>
          <p:cNvSpPr>
            <a:spLocks noGrp="1"/>
          </p:cNvSpPr>
          <p:nvPr>
            <p:ph type="body" sz="quarter" idx="16" hasCustomPrompt="1"/>
          </p:nvPr>
        </p:nvSpPr>
        <p:spPr>
          <a:xfrm>
            <a:off x="234307" y="1546269"/>
            <a:ext cx="11789833" cy="276999"/>
          </a:xfrm>
        </p:spPr>
        <p:txBody>
          <a:bodyPr>
            <a:noAutofit/>
          </a:bodyPr>
          <a:lstStyle>
            <a:lvl1pPr marL="0" indent="0">
              <a:spcBef>
                <a:spcPts val="0"/>
              </a:spcBef>
              <a:buNone/>
              <a:defRPr sz="1200" b="1">
                <a:solidFill>
                  <a:schemeClr val="tx1"/>
                </a:solidFill>
                <a:latin typeface="Calibri" panose="020F0502020204030204" pitchFamily="34" charset="0"/>
                <a:cs typeface="Calibri" panose="020F0502020204030204" pitchFamily="34" charset="0"/>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cxnSp>
        <p:nvCxnSpPr>
          <p:cNvPr id="15" name="Straight Connector 14">
            <a:extLst>
              <a:ext uri="{FF2B5EF4-FFF2-40B4-BE49-F238E27FC236}">
                <a16:creationId xmlns:a16="http://schemas.microsoft.com/office/drawing/2014/main" id="{B32479A3-630B-4F8A-ADDC-6C7589AAB16B}"/>
              </a:ext>
            </a:extLst>
          </p:cNvPr>
          <p:cNvCxnSpPr/>
          <p:nvPr/>
        </p:nvCxnSpPr>
        <p:spPr>
          <a:xfrm>
            <a:off x="234308" y="1528761"/>
            <a:ext cx="11789949" cy="0"/>
          </a:xfrm>
          <a:prstGeom prst="line">
            <a:avLst/>
          </a:prstGeom>
          <a:ln w="12700">
            <a:solidFill>
              <a:srgbClr val="FCCF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DF8526A-56D0-4F7B-BC6E-BEB9316C3C3C}"/>
              </a:ext>
            </a:extLst>
          </p:cNvPr>
          <p:cNvCxnSpPr/>
          <p:nvPr/>
        </p:nvCxnSpPr>
        <p:spPr>
          <a:xfrm>
            <a:off x="234308" y="714067"/>
            <a:ext cx="11789949"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5">
            <a:extLst>
              <a:ext uri="{FF2B5EF4-FFF2-40B4-BE49-F238E27FC236}">
                <a16:creationId xmlns:a16="http://schemas.microsoft.com/office/drawing/2014/main" id="{A638C933-5157-B6F6-3A48-22ED6A6EC113}"/>
              </a:ext>
            </a:extLst>
          </p:cNvPr>
          <p:cNvSpPr txBox="1">
            <a:spLocks/>
          </p:cNvSpPr>
          <p:nvPr userDrawn="1"/>
        </p:nvSpPr>
        <p:spPr>
          <a:xfrm>
            <a:off x="11419614" y="55028"/>
            <a:ext cx="683732" cy="187134"/>
          </a:xfrm>
          <a:prstGeom prst="rect">
            <a:avLst/>
          </a:prstGeom>
        </p:spPr>
        <p:txBody>
          <a:bodyPr/>
          <a:lstStyle>
            <a:defPPr>
              <a:defRPr lang="en-US"/>
            </a:defPPr>
            <a:lvl1pPr marL="0" algn="ct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3B7937-5ADA-FC4C-8C41-1CCDFF8CFC49}" type="slidenum">
              <a:rPr lang="en-US" sz="1000" smtClean="0"/>
              <a:pPr/>
              <a:t>‹#›</a:t>
            </a:fld>
            <a:endParaRPr lang="en-US" sz="1000"/>
          </a:p>
        </p:txBody>
      </p:sp>
      <p:sp>
        <p:nvSpPr>
          <p:cNvPr id="6" name="Text Placeholder 23">
            <a:extLst>
              <a:ext uri="{FF2B5EF4-FFF2-40B4-BE49-F238E27FC236}">
                <a16:creationId xmlns:a16="http://schemas.microsoft.com/office/drawing/2014/main" id="{899CDFB0-79F4-960F-19AC-6FA4719A8E3C}"/>
              </a:ext>
            </a:extLst>
          </p:cNvPr>
          <p:cNvSpPr>
            <a:spLocks noGrp="1"/>
          </p:cNvSpPr>
          <p:nvPr>
            <p:ph type="body" sz="quarter" idx="25" hasCustomPrompt="1"/>
          </p:nvPr>
        </p:nvSpPr>
        <p:spPr>
          <a:xfrm>
            <a:off x="437625" y="66979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10" name="Text Placeholder 23">
            <a:extLst>
              <a:ext uri="{FF2B5EF4-FFF2-40B4-BE49-F238E27FC236}">
                <a16:creationId xmlns:a16="http://schemas.microsoft.com/office/drawing/2014/main" id="{0B92B490-C9F9-E0D8-FDF3-C4737E50DF59}"/>
              </a:ext>
            </a:extLst>
          </p:cNvPr>
          <p:cNvSpPr>
            <a:spLocks noGrp="1"/>
          </p:cNvSpPr>
          <p:nvPr>
            <p:ph type="body" sz="quarter" idx="26" hasCustomPrompt="1"/>
          </p:nvPr>
        </p:nvSpPr>
        <p:spPr>
          <a:xfrm>
            <a:off x="7797801" y="66979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14" name="Straight Connector 13">
            <a:extLst>
              <a:ext uri="{FF2B5EF4-FFF2-40B4-BE49-F238E27FC236}">
                <a16:creationId xmlns:a16="http://schemas.microsoft.com/office/drawing/2014/main" id="{D9DC7B9F-2F15-8627-44C6-F32F018C5016}"/>
              </a:ext>
            </a:extLst>
          </p:cNvPr>
          <p:cNvCxnSpPr>
            <a:cxnSpLocks/>
          </p:cNvCxnSpPr>
          <p:nvPr userDrawn="1"/>
        </p:nvCxnSpPr>
        <p:spPr>
          <a:xfrm>
            <a:off x="437508" y="6588822"/>
            <a:ext cx="11789833" cy="0"/>
          </a:xfrm>
          <a:prstGeom prst="line">
            <a:avLst/>
          </a:prstGeom>
          <a:ln w="6350">
            <a:solidFill>
              <a:schemeClr val="tx1">
                <a:lumMod val="75000"/>
                <a:lumOff val="2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4" name="Slide Number Placeholder 5">
            <a:extLst>
              <a:ext uri="{FF2B5EF4-FFF2-40B4-BE49-F238E27FC236}">
                <a16:creationId xmlns:a16="http://schemas.microsoft.com/office/drawing/2014/main" id="{62AB587E-AB37-119E-21ED-DC163C3D76D8}"/>
              </a:ext>
            </a:extLst>
          </p:cNvPr>
          <p:cNvSpPr>
            <a:spLocks noGrp="1"/>
          </p:cNvSpPr>
          <p:nvPr>
            <p:ph type="sldNum" sz="quarter" idx="12"/>
          </p:nvPr>
        </p:nvSpPr>
        <p:spPr>
          <a:xfrm>
            <a:off x="11622814" y="2074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2" name="Subtitle 2">
            <a:extLst>
              <a:ext uri="{FF2B5EF4-FFF2-40B4-BE49-F238E27FC236}">
                <a16:creationId xmlns:a16="http://schemas.microsoft.com/office/drawing/2014/main" id="{35725F16-F1CF-7433-6D2D-9C1DEB6C1519}"/>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218243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cxnSp>
        <p:nvCxnSpPr>
          <p:cNvPr id="13" name="Straight Connector 12"/>
          <p:cNvCxnSpPr/>
          <p:nvPr/>
        </p:nvCxnSpPr>
        <p:spPr>
          <a:xfrm>
            <a:off x="234308" y="714067"/>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234308" y="936748"/>
            <a:ext cx="11790285" cy="369332"/>
          </a:xfrm>
          <a:noFill/>
          <a:ln>
            <a:noFill/>
          </a:ln>
        </p:spPr>
        <p:txBody>
          <a:bodyPr>
            <a:noAutofit/>
          </a:bodyPr>
          <a:lstStyle/>
          <a:p>
            <a:pPr algn="l"/>
            <a:r>
              <a:rPr lang="en-US" sz="1800">
                <a:solidFill>
                  <a:srgbClr val="003260"/>
                </a:solidFill>
              </a:rPr>
              <a:t>Click to edit Master title style</a:t>
            </a:r>
          </a:p>
        </p:txBody>
      </p:sp>
      <p:sp>
        <p:nvSpPr>
          <p:cNvPr id="23" name="Text Placeholder 23"/>
          <p:cNvSpPr>
            <a:spLocks noGrp="1"/>
          </p:cNvSpPr>
          <p:nvPr>
            <p:ph type="body" sz="quarter" idx="16" hasCustomPrompt="1"/>
          </p:nvPr>
        </p:nvSpPr>
        <p:spPr>
          <a:xfrm>
            <a:off x="234951" y="1850984"/>
            <a:ext cx="5641047" cy="276999"/>
          </a:xfrm>
        </p:spPr>
        <p:txBody>
          <a:bodyPr>
            <a:noAutofit/>
          </a:bodyPr>
          <a:lstStyle>
            <a:lvl1pPr marL="0" indent="0">
              <a:spcBef>
                <a:spcPts val="0"/>
              </a:spcBef>
              <a:buNone/>
              <a:defRPr sz="1200" b="1">
                <a:solidFill>
                  <a:schemeClr val="tx1"/>
                </a:solidFill>
                <a:latin typeface="Calibri" panose="020F0502020204030204" pitchFamily="34" charset="0"/>
                <a:cs typeface="Calibri" panose="020F0502020204030204" pitchFamily="34" charset="0"/>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5" name="Text Placeholder 23"/>
          <p:cNvSpPr>
            <a:spLocks noGrp="1"/>
          </p:cNvSpPr>
          <p:nvPr>
            <p:ph type="body" sz="quarter" idx="19" hasCustomPrompt="1"/>
          </p:nvPr>
        </p:nvSpPr>
        <p:spPr>
          <a:xfrm>
            <a:off x="6383547" y="1850984"/>
            <a:ext cx="5641047" cy="276999"/>
          </a:xfrm>
        </p:spPr>
        <p:txBody>
          <a:bodyPr>
            <a:noAutofit/>
          </a:bodyPr>
          <a:lstStyle>
            <a:lvl1pPr marL="0" indent="0">
              <a:spcBef>
                <a:spcPts val="0"/>
              </a:spcBef>
              <a:buNone/>
              <a:defRPr sz="1200" b="1">
                <a:solidFill>
                  <a:schemeClr val="tx1"/>
                </a:solidFill>
                <a:latin typeface="Calibri" panose="020F0502020204030204" pitchFamily="34" charset="0"/>
                <a:cs typeface="Calibri" panose="020F0502020204030204" pitchFamily="34" charset="0"/>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18" name="Content Placeholder 25"/>
          <p:cNvSpPr>
            <a:spLocks noGrp="1"/>
          </p:cNvSpPr>
          <p:nvPr>
            <p:ph sz="quarter" idx="17" hasCustomPrompt="1"/>
          </p:nvPr>
        </p:nvSpPr>
        <p:spPr>
          <a:xfrm>
            <a:off x="234308" y="2143486"/>
            <a:ext cx="5641691" cy="1066959"/>
          </a:xfrm>
        </p:spPr>
        <p:txBody>
          <a:bodyPr wrap="square">
            <a:noAutofit/>
          </a:bodyPr>
          <a:lstStyle>
            <a:lvl1pPr marL="180000" indent="-180000" algn="just">
              <a:spcBef>
                <a:spcPts val="400"/>
              </a:spcBef>
              <a:defRPr sz="1000" b="0" i="0">
                <a:solidFill>
                  <a:schemeClr val="tx1"/>
                </a:solidFill>
                <a:latin typeface="Calibri" panose="020F0502020204030204" pitchFamily="34" charset="0"/>
                <a:cs typeface="Calibri" panose="020F0502020204030204" pitchFamily="34" charset="0"/>
              </a:defRPr>
            </a:lvl1pPr>
            <a:lvl2pPr marL="360000" indent="-180000" algn="just">
              <a:spcBef>
                <a:spcPts val="400"/>
              </a:spcBef>
              <a:defRPr sz="1000" b="0" i="0">
                <a:solidFill>
                  <a:schemeClr val="tx1"/>
                </a:solidFill>
                <a:latin typeface="Calibri" panose="020F0502020204030204" pitchFamily="34" charset="0"/>
                <a:cs typeface="Calibri" panose="020F0502020204030204" pitchFamily="34" charset="0"/>
              </a:defRPr>
            </a:lvl2pPr>
            <a:lvl3pPr marL="539750" indent="-180000" algn="just">
              <a:spcBef>
                <a:spcPts val="400"/>
              </a:spcBef>
              <a:buFont typeface="Arial" panose="020B0604020202020204" pitchFamily="34" charset="0"/>
              <a:buChar char="•"/>
              <a:defRPr sz="1000" b="0" i="0">
                <a:solidFill>
                  <a:schemeClr val="tx1"/>
                </a:solidFill>
                <a:latin typeface="Calibri" panose="020F0502020204030204" pitchFamily="34" charset="0"/>
                <a:cs typeface="Calibri" panose="020F0502020204030204" pitchFamily="34" charset="0"/>
              </a:defRPr>
            </a:lvl3pPr>
            <a:lvl4pPr marL="720000" indent="-180000" algn="just">
              <a:spcBef>
                <a:spcPts val="400"/>
              </a:spcBef>
              <a:buFont typeface="Wingdings" panose="05000000000000000000" pitchFamily="2" charset="2"/>
              <a:buChar char="Ø"/>
              <a:defRPr sz="1000" b="0" i="0">
                <a:solidFill>
                  <a:schemeClr val="tx1"/>
                </a:solidFill>
                <a:latin typeface="Calibri" panose="020F0502020204030204" pitchFamily="34" charset="0"/>
                <a:cs typeface="Calibri" panose="020F0502020204030204" pitchFamily="34" charset="0"/>
              </a:defRPr>
            </a:lvl4pPr>
            <a:lvl5pPr marL="900000" indent="-180000" algn="just">
              <a:spcBef>
                <a:spcPts val="400"/>
              </a:spcBef>
              <a:buFont typeface="Courier New" panose="02070309020205020404" pitchFamily="49" charset="0"/>
              <a:buChar char="o"/>
              <a:defRPr sz="1000" b="0" i="0">
                <a:solidFill>
                  <a:schemeClr val="tx1"/>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25"/>
          <p:cNvSpPr>
            <a:spLocks noGrp="1"/>
          </p:cNvSpPr>
          <p:nvPr>
            <p:ph sz="quarter" idx="22" hasCustomPrompt="1"/>
          </p:nvPr>
        </p:nvSpPr>
        <p:spPr>
          <a:xfrm>
            <a:off x="6383547" y="2143486"/>
            <a:ext cx="5641691" cy="1066959"/>
          </a:xfrm>
        </p:spPr>
        <p:txBody>
          <a:bodyPr wrap="square">
            <a:no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2" name="Straight Connector 21">
            <a:extLst>
              <a:ext uri="{FF2B5EF4-FFF2-40B4-BE49-F238E27FC236}">
                <a16:creationId xmlns:a16="http://schemas.microsoft.com/office/drawing/2014/main" id="{5642ED46-EF98-4BCC-9E5F-ED5B2F752335}"/>
              </a:ext>
            </a:extLst>
          </p:cNvPr>
          <p:cNvCxnSpPr/>
          <p:nvPr/>
        </p:nvCxnSpPr>
        <p:spPr>
          <a:xfrm>
            <a:off x="234308" y="1538286"/>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24" name="Text Placeholder 27">
            <a:extLst>
              <a:ext uri="{FF2B5EF4-FFF2-40B4-BE49-F238E27FC236}">
                <a16:creationId xmlns:a16="http://schemas.microsoft.com/office/drawing/2014/main" id="{77A782A5-85DA-444A-AF91-1D621F1653EF}"/>
              </a:ext>
            </a:extLst>
          </p:cNvPr>
          <p:cNvSpPr>
            <a:spLocks noGrp="1"/>
          </p:cNvSpPr>
          <p:nvPr>
            <p:ph type="body" sz="quarter" idx="18" hasCustomPrompt="1"/>
          </p:nvPr>
        </p:nvSpPr>
        <p:spPr>
          <a:xfrm>
            <a:off x="234307" y="1547638"/>
            <a:ext cx="11789833" cy="291606"/>
          </a:xfrm>
        </p:spPr>
        <p:txBody>
          <a:bodyPr>
            <a:noAutofit/>
          </a:bodyPr>
          <a:lstStyle>
            <a:lvl1pPr marL="0" indent="0" algn="just">
              <a:spcBef>
                <a:spcPts val="0"/>
              </a:spcBef>
              <a:buNone/>
              <a:defRPr sz="1400" b="0" baseline="0">
                <a:solidFill>
                  <a:schemeClr val="bg1">
                    <a:lumMod val="50000"/>
                  </a:schemeClr>
                </a:solidFill>
                <a:latin typeface="Calibri" panose="020F0502020204030204" pitchFamily="34" charset="0"/>
                <a:cs typeface="Calibri" panose="020F0502020204030204" pitchFamily="34" charset="0"/>
              </a:defRPr>
            </a:lvl1pPr>
            <a:lvl2pPr marL="457200" indent="0">
              <a:spcBef>
                <a:spcPts val="0"/>
              </a:spcBef>
              <a:buNone/>
              <a:defRPr sz="1400" b="0">
                <a:solidFill>
                  <a:schemeClr val="bg1">
                    <a:lumMod val="50000"/>
                  </a:schemeClr>
                </a:solidFill>
                <a:latin typeface="+mj-lt"/>
              </a:defRPr>
            </a:lvl2pPr>
            <a:lvl3pPr marL="914400" indent="0">
              <a:spcBef>
                <a:spcPts val="0"/>
              </a:spcBef>
              <a:buNone/>
              <a:defRPr sz="1400" b="0">
                <a:solidFill>
                  <a:schemeClr val="bg1">
                    <a:lumMod val="50000"/>
                  </a:schemeClr>
                </a:solidFill>
                <a:latin typeface="+mj-lt"/>
              </a:defRPr>
            </a:lvl3pPr>
            <a:lvl4pPr marL="1371600" indent="0">
              <a:spcBef>
                <a:spcPts val="0"/>
              </a:spcBef>
              <a:buNone/>
              <a:defRPr sz="1400" b="0">
                <a:solidFill>
                  <a:schemeClr val="bg1">
                    <a:lumMod val="50000"/>
                  </a:schemeClr>
                </a:solidFill>
                <a:latin typeface="+mj-lt"/>
              </a:defRPr>
            </a:lvl4pPr>
            <a:lvl5pPr marL="1828800" indent="0">
              <a:spcBef>
                <a:spcPts val="0"/>
              </a:spcBef>
              <a:buNone/>
              <a:defRPr sz="1400" b="0">
                <a:solidFill>
                  <a:schemeClr val="bg1">
                    <a:lumMod val="50000"/>
                  </a:schemeClr>
                </a:solidFill>
                <a:latin typeface="+mj-lt"/>
              </a:defRPr>
            </a:lvl5pPr>
          </a:lstStyle>
          <a:p>
            <a:pPr lvl="0"/>
            <a:r>
              <a:rPr lang="en-US"/>
              <a:t>&lt;Key Message&gt;</a:t>
            </a:r>
          </a:p>
        </p:txBody>
      </p:sp>
      <p:cxnSp>
        <p:nvCxnSpPr>
          <p:cNvPr id="26" name="Straight Connector 25">
            <a:extLst>
              <a:ext uri="{FF2B5EF4-FFF2-40B4-BE49-F238E27FC236}">
                <a16:creationId xmlns:a16="http://schemas.microsoft.com/office/drawing/2014/main" id="{AC2F69AE-3C14-492F-BD8A-AC46DA9B1AC5}"/>
              </a:ext>
            </a:extLst>
          </p:cNvPr>
          <p:cNvCxnSpPr/>
          <p:nvPr/>
        </p:nvCxnSpPr>
        <p:spPr>
          <a:xfrm>
            <a:off x="234308" y="714067"/>
            <a:ext cx="11789949"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F13C755-2693-42A3-82FE-005AE402A465}"/>
              </a:ext>
            </a:extLst>
          </p:cNvPr>
          <p:cNvCxnSpPr/>
          <p:nvPr/>
        </p:nvCxnSpPr>
        <p:spPr>
          <a:xfrm>
            <a:off x="234308" y="1538286"/>
            <a:ext cx="11789949" cy="0"/>
          </a:xfrm>
          <a:prstGeom prst="line">
            <a:avLst/>
          </a:prstGeom>
          <a:ln w="12700">
            <a:solidFill>
              <a:srgbClr val="FCCF00"/>
            </a:solidFill>
          </a:ln>
          <a:effectLst/>
        </p:spPr>
        <p:style>
          <a:lnRef idx="2">
            <a:schemeClr val="accent1"/>
          </a:lnRef>
          <a:fillRef idx="0">
            <a:schemeClr val="accent1"/>
          </a:fillRef>
          <a:effectRef idx="1">
            <a:schemeClr val="accent1"/>
          </a:effectRef>
          <a:fontRef idx="minor">
            <a:schemeClr val="tx1"/>
          </a:fontRef>
        </p:style>
      </p:cxnSp>
      <p:sp>
        <p:nvSpPr>
          <p:cNvPr id="3" name="Text Placeholder 23">
            <a:extLst>
              <a:ext uri="{FF2B5EF4-FFF2-40B4-BE49-F238E27FC236}">
                <a16:creationId xmlns:a16="http://schemas.microsoft.com/office/drawing/2014/main" id="{8DB70484-A6E3-F994-D47C-71E171A18B91}"/>
              </a:ext>
            </a:extLst>
          </p:cNvPr>
          <p:cNvSpPr>
            <a:spLocks noGrp="1"/>
          </p:cNvSpPr>
          <p:nvPr>
            <p:ph type="body" sz="quarter" idx="25" hasCustomPrompt="1"/>
          </p:nvPr>
        </p:nvSpPr>
        <p:spPr>
          <a:xfrm>
            <a:off x="234425" y="65455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4" name="Text Placeholder 23">
            <a:extLst>
              <a:ext uri="{FF2B5EF4-FFF2-40B4-BE49-F238E27FC236}">
                <a16:creationId xmlns:a16="http://schemas.microsoft.com/office/drawing/2014/main" id="{5B5C0D27-4DD2-A5F5-A576-1C6D534ADC3F}"/>
              </a:ext>
            </a:extLst>
          </p:cNvPr>
          <p:cNvSpPr>
            <a:spLocks noGrp="1"/>
          </p:cNvSpPr>
          <p:nvPr>
            <p:ph type="body" sz="quarter" idx="26" hasCustomPrompt="1"/>
          </p:nvPr>
        </p:nvSpPr>
        <p:spPr>
          <a:xfrm>
            <a:off x="7594601" y="65455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5" name="Straight Connector 4">
            <a:extLst>
              <a:ext uri="{FF2B5EF4-FFF2-40B4-BE49-F238E27FC236}">
                <a16:creationId xmlns:a16="http://schemas.microsoft.com/office/drawing/2014/main" id="{61C4B308-421B-D459-3956-854151BFC6B2}"/>
              </a:ext>
            </a:extLst>
          </p:cNvPr>
          <p:cNvCxnSpPr>
            <a:cxnSpLocks/>
          </p:cNvCxnSpPr>
          <p:nvPr userDrawn="1"/>
        </p:nvCxnSpPr>
        <p:spPr>
          <a:xfrm>
            <a:off x="234307" y="6436422"/>
            <a:ext cx="11789833" cy="0"/>
          </a:xfrm>
          <a:prstGeom prst="line">
            <a:avLst/>
          </a:prstGeom>
          <a:ln w="6350">
            <a:solidFill>
              <a:schemeClr val="tx1">
                <a:lumMod val="75000"/>
                <a:lumOff val="2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C8B3FED8-E60C-46D3-AF8A-5DCEC98C6054}"/>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7" name="Subtitle 2">
            <a:extLst>
              <a:ext uri="{FF2B5EF4-FFF2-40B4-BE49-F238E27FC236}">
                <a16:creationId xmlns:a16="http://schemas.microsoft.com/office/drawing/2014/main" id="{5B3D8AC6-81F3-64DE-7BE6-C81306D9EDA2}"/>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2728686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No Key Message)">
    <p:spTree>
      <p:nvGrpSpPr>
        <p:cNvPr id="1" name=""/>
        <p:cNvGrpSpPr/>
        <p:nvPr/>
      </p:nvGrpSpPr>
      <p:grpSpPr>
        <a:xfrm>
          <a:off x="0" y="0"/>
          <a:ext cx="0" cy="0"/>
          <a:chOff x="0" y="0"/>
          <a:chExt cx="0" cy="0"/>
        </a:xfrm>
      </p:grpSpPr>
      <p:cxnSp>
        <p:nvCxnSpPr>
          <p:cNvPr id="13" name="Straight Connector 12"/>
          <p:cNvCxnSpPr/>
          <p:nvPr/>
        </p:nvCxnSpPr>
        <p:spPr>
          <a:xfrm>
            <a:off x="234308" y="714067"/>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234308" y="936748"/>
            <a:ext cx="11790285" cy="369332"/>
          </a:xfrm>
          <a:noFill/>
          <a:ln>
            <a:noFill/>
          </a:ln>
        </p:spPr>
        <p:txBody>
          <a:bodyPr>
            <a:noAutofit/>
          </a:bodyPr>
          <a:lstStyle/>
          <a:p>
            <a:pPr algn="l"/>
            <a:r>
              <a:rPr lang="en-US" sz="1800">
                <a:solidFill>
                  <a:srgbClr val="003260"/>
                </a:solidFill>
              </a:rPr>
              <a:t>Click to edit Master title style</a:t>
            </a:r>
          </a:p>
        </p:txBody>
      </p:sp>
      <p:sp>
        <p:nvSpPr>
          <p:cNvPr id="23" name="Text Placeholder 23"/>
          <p:cNvSpPr>
            <a:spLocks noGrp="1"/>
          </p:cNvSpPr>
          <p:nvPr>
            <p:ph type="body" sz="quarter" idx="16" hasCustomPrompt="1"/>
          </p:nvPr>
        </p:nvSpPr>
        <p:spPr>
          <a:xfrm>
            <a:off x="234951" y="1549058"/>
            <a:ext cx="5641047" cy="276999"/>
          </a:xfrm>
        </p:spPr>
        <p:txBody>
          <a:bodyPr>
            <a:no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5" name="Text Placeholder 23"/>
          <p:cNvSpPr>
            <a:spLocks noGrp="1"/>
          </p:cNvSpPr>
          <p:nvPr>
            <p:ph type="body" sz="quarter" idx="19" hasCustomPrompt="1"/>
          </p:nvPr>
        </p:nvSpPr>
        <p:spPr>
          <a:xfrm>
            <a:off x="6383547" y="1549058"/>
            <a:ext cx="5641047" cy="276999"/>
          </a:xfrm>
        </p:spPr>
        <p:txBody>
          <a:bodyPr>
            <a:no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18" name="Content Placeholder 25"/>
          <p:cNvSpPr>
            <a:spLocks noGrp="1"/>
          </p:cNvSpPr>
          <p:nvPr>
            <p:ph sz="quarter" idx="17" hasCustomPrompt="1"/>
          </p:nvPr>
        </p:nvSpPr>
        <p:spPr>
          <a:xfrm>
            <a:off x="234308" y="1841560"/>
            <a:ext cx="5641691" cy="1066959"/>
          </a:xfrm>
        </p:spPr>
        <p:txBody>
          <a:bodyPr wrap="square">
            <a:no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25"/>
          <p:cNvSpPr>
            <a:spLocks noGrp="1"/>
          </p:cNvSpPr>
          <p:nvPr>
            <p:ph sz="quarter" idx="22" hasCustomPrompt="1"/>
          </p:nvPr>
        </p:nvSpPr>
        <p:spPr>
          <a:xfrm>
            <a:off x="6383547" y="1841560"/>
            <a:ext cx="5641691" cy="1066959"/>
          </a:xfrm>
        </p:spPr>
        <p:txBody>
          <a:bodyPr wrap="square">
            <a:no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2" name="Straight Connector 21">
            <a:extLst>
              <a:ext uri="{FF2B5EF4-FFF2-40B4-BE49-F238E27FC236}">
                <a16:creationId xmlns:a16="http://schemas.microsoft.com/office/drawing/2014/main" id="{5642ED46-EF98-4BCC-9E5F-ED5B2F752335}"/>
              </a:ext>
            </a:extLst>
          </p:cNvPr>
          <p:cNvCxnSpPr/>
          <p:nvPr/>
        </p:nvCxnSpPr>
        <p:spPr>
          <a:xfrm>
            <a:off x="234308" y="1538286"/>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C2F69AE-3C14-492F-BD8A-AC46DA9B1AC5}"/>
              </a:ext>
            </a:extLst>
          </p:cNvPr>
          <p:cNvCxnSpPr/>
          <p:nvPr/>
        </p:nvCxnSpPr>
        <p:spPr>
          <a:xfrm>
            <a:off x="234308" y="714067"/>
            <a:ext cx="11789949"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F13C755-2693-42A3-82FE-005AE402A465}"/>
              </a:ext>
            </a:extLst>
          </p:cNvPr>
          <p:cNvCxnSpPr/>
          <p:nvPr/>
        </p:nvCxnSpPr>
        <p:spPr>
          <a:xfrm>
            <a:off x="234308" y="1538286"/>
            <a:ext cx="11789949" cy="0"/>
          </a:xfrm>
          <a:prstGeom prst="line">
            <a:avLst/>
          </a:prstGeom>
          <a:ln w="12700">
            <a:solidFill>
              <a:srgbClr val="FCCF00"/>
            </a:solidFill>
          </a:ln>
          <a:effectLst/>
        </p:spPr>
        <p:style>
          <a:lnRef idx="2">
            <a:schemeClr val="accent1"/>
          </a:lnRef>
          <a:fillRef idx="0">
            <a:schemeClr val="accent1"/>
          </a:fillRef>
          <a:effectRef idx="1">
            <a:schemeClr val="accent1"/>
          </a:effectRef>
          <a:fontRef idx="minor">
            <a:schemeClr val="tx1"/>
          </a:fontRef>
        </p:style>
      </p:cxnSp>
      <p:sp>
        <p:nvSpPr>
          <p:cNvPr id="3" name="Text Placeholder 23">
            <a:extLst>
              <a:ext uri="{FF2B5EF4-FFF2-40B4-BE49-F238E27FC236}">
                <a16:creationId xmlns:a16="http://schemas.microsoft.com/office/drawing/2014/main" id="{AFE57298-F270-6059-72E8-2B1D258BE2F2}"/>
              </a:ext>
            </a:extLst>
          </p:cNvPr>
          <p:cNvSpPr>
            <a:spLocks noGrp="1"/>
          </p:cNvSpPr>
          <p:nvPr>
            <p:ph type="body" sz="quarter" idx="25" hasCustomPrompt="1"/>
          </p:nvPr>
        </p:nvSpPr>
        <p:spPr>
          <a:xfrm>
            <a:off x="234425" y="65455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4" name="Text Placeholder 23">
            <a:extLst>
              <a:ext uri="{FF2B5EF4-FFF2-40B4-BE49-F238E27FC236}">
                <a16:creationId xmlns:a16="http://schemas.microsoft.com/office/drawing/2014/main" id="{7663650D-19D4-BBDA-8E76-9E08113A9D14}"/>
              </a:ext>
            </a:extLst>
          </p:cNvPr>
          <p:cNvSpPr>
            <a:spLocks noGrp="1"/>
          </p:cNvSpPr>
          <p:nvPr>
            <p:ph type="body" sz="quarter" idx="26" hasCustomPrompt="1"/>
          </p:nvPr>
        </p:nvSpPr>
        <p:spPr>
          <a:xfrm>
            <a:off x="7594601" y="65455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5" name="Straight Connector 4">
            <a:extLst>
              <a:ext uri="{FF2B5EF4-FFF2-40B4-BE49-F238E27FC236}">
                <a16:creationId xmlns:a16="http://schemas.microsoft.com/office/drawing/2014/main" id="{27892013-7221-F1F8-3E0E-D302EED875E7}"/>
              </a:ext>
            </a:extLst>
          </p:cNvPr>
          <p:cNvCxnSpPr>
            <a:cxnSpLocks/>
          </p:cNvCxnSpPr>
          <p:nvPr userDrawn="1"/>
        </p:nvCxnSpPr>
        <p:spPr>
          <a:xfrm>
            <a:off x="234307" y="6436422"/>
            <a:ext cx="11789833" cy="0"/>
          </a:xfrm>
          <a:prstGeom prst="line">
            <a:avLst/>
          </a:prstGeom>
          <a:ln w="6350">
            <a:solidFill>
              <a:schemeClr val="tx1">
                <a:lumMod val="75000"/>
                <a:lumOff val="2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F87F60D1-C945-1D89-8787-C0C27F8329CF}"/>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7" name="Subtitle 2">
            <a:extLst>
              <a:ext uri="{FF2B5EF4-FFF2-40B4-BE49-F238E27FC236}">
                <a16:creationId xmlns:a16="http://schemas.microsoft.com/office/drawing/2014/main" id="{5BD5FAE9-427A-2D83-5157-31906D85712C}"/>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124159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
        <p:cNvGrpSpPr/>
        <p:nvPr/>
      </p:nvGrpSpPr>
      <p:grpSpPr>
        <a:xfrm>
          <a:off x="0" y="0"/>
          <a:ext cx="0" cy="0"/>
          <a:chOff x="0" y="0"/>
          <a:chExt cx="0" cy="0"/>
        </a:xfrm>
      </p:grpSpPr>
      <p:cxnSp>
        <p:nvCxnSpPr>
          <p:cNvPr id="13" name="Straight Connector 12"/>
          <p:cNvCxnSpPr/>
          <p:nvPr/>
        </p:nvCxnSpPr>
        <p:spPr>
          <a:xfrm>
            <a:off x="234308" y="714067"/>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234308" y="936748"/>
            <a:ext cx="11790285" cy="369332"/>
          </a:xfrm>
          <a:noFill/>
          <a:ln>
            <a:noFill/>
          </a:ln>
        </p:spPr>
        <p:txBody>
          <a:bodyPr>
            <a:spAutoFit/>
          </a:bodyPr>
          <a:lstStyle/>
          <a:p>
            <a:pPr algn="l"/>
            <a:r>
              <a:rPr lang="en-US" sz="1800">
                <a:solidFill>
                  <a:srgbClr val="003260"/>
                </a:solidFill>
              </a:rPr>
              <a:t>Click to edit Master title style</a:t>
            </a:r>
          </a:p>
        </p:txBody>
      </p:sp>
      <p:sp>
        <p:nvSpPr>
          <p:cNvPr id="23" name="Text Placeholder 23"/>
          <p:cNvSpPr>
            <a:spLocks noGrp="1"/>
          </p:cNvSpPr>
          <p:nvPr>
            <p:ph type="body" sz="quarter" idx="16" hasCustomPrompt="1"/>
          </p:nvPr>
        </p:nvSpPr>
        <p:spPr>
          <a:xfrm>
            <a:off x="234951" y="1857813"/>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5" name="Text Placeholder 23"/>
          <p:cNvSpPr>
            <a:spLocks noGrp="1"/>
          </p:cNvSpPr>
          <p:nvPr>
            <p:ph type="body" sz="quarter" idx="20" hasCustomPrompt="1"/>
          </p:nvPr>
        </p:nvSpPr>
        <p:spPr>
          <a:xfrm>
            <a:off x="6383547" y="1857813"/>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7" name="Text Placeholder 23"/>
          <p:cNvSpPr>
            <a:spLocks noGrp="1"/>
          </p:cNvSpPr>
          <p:nvPr>
            <p:ph type="body" sz="quarter" idx="22" hasCustomPrompt="1"/>
          </p:nvPr>
        </p:nvSpPr>
        <p:spPr>
          <a:xfrm>
            <a:off x="234615" y="4169137"/>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9" name="Text Placeholder 23"/>
          <p:cNvSpPr>
            <a:spLocks noGrp="1"/>
          </p:cNvSpPr>
          <p:nvPr>
            <p:ph type="body" sz="quarter" idx="24" hasCustomPrompt="1"/>
          </p:nvPr>
        </p:nvSpPr>
        <p:spPr>
          <a:xfrm>
            <a:off x="6383211" y="4169137"/>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18" name="Content Placeholder 25"/>
          <p:cNvSpPr>
            <a:spLocks noGrp="1"/>
          </p:cNvSpPr>
          <p:nvPr>
            <p:ph sz="quarter" idx="28"/>
          </p:nvPr>
        </p:nvSpPr>
        <p:spPr>
          <a:xfrm>
            <a:off x="233971" y="2150316"/>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25"/>
          <p:cNvSpPr>
            <a:spLocks noGrp="1"/>
          </p:cNvSpPr>
          <p:nvPr>
            <p:ph sz="quarter" idx="29"/>
          </p:nvPr>
        </p:nvSpPr>
        <p:spPr>
          <a:xfrm>
            <a:off x="6382565" y="2150316"/>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25"/>
          <p:cNvSpPr>
            <a:spLocks noGrp="1"/>
          </p:cNvSpPr>
          <p:nvPr>
            <p:ph sz="quarter" idx="30"/>
          </p:nvPr>
        </p:nvSpPr>
        <p:spPr>
          <a:xfrm>
            <a:off x="234950" y="4439854"/>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5"/>
          <p:cNvSpPr>
            <a:spLocks noGrp="1"/>
          </p:cNvSpPr>
          <p:nvPr>
            <p:ph sz="quarter" idx="31"/>
          </p:nvPr>
        </p:nvSpPr>
        <p:spPr>
          <a:xfrm>
            <a:off x="6383211" y="4439854"/>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6" name="Straight Connector 25">
            <a:extLst>
              <a:ext uri="{FF2B5EF4-FFF2-40B4-BE49-F238E27FC236}">
                <a16:creationId xmlns:a16="http://schemas.microsoft.com/office/drawing/2014/main" id="{8C2C43BE-B0E1-43B7-8ADB-DCEFA3821F41}"/>
              </a:ext>
            </a:extLst>
          </p:cNvPr>
          <p:cNvCxnSpPr/>
          <p:nvPr/>
        </p:nvCxnSpPr>
        <p:spPr>
          <a:xfrm>
            <a:off x="234308" y="1538286"/>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AB77A1AF-C7A8-41B5-BA61-08B383597DE0}"/>
              </a:ext>
            </a:extLst>
          </p:cNvPr>
          <p:cNvSpPr>
            <a:spLocks noGrp="1"/>
          </p:cNvSpPr>
          <p:nvPr>
            <p:ph type="body" sz="quarter" idx="18" hasCustomPrompt="1"/>
          </p:nvPr>
        </p:nvSpPr>
        <p:spPr>
          <a:xfrm>
            <a:off x="234307" y="1547638"/>
            <a:ext cx="11789833" cy="291606"/>
          </a:xfrm>
        </p:spPr>
        <p:txBody>
          <a:bodyPr>
            <a:noAutofit/>
          </a:bodyPr>
          <a:lstStyle>
            <a:lvl1pPr marL="0" marR="0" indent="0" algn="just" defTabSz="4572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sz="1400" b="0" baseline="0">
                <a:solidFill>
                  <a:schemeClr val="bg1">
                    <a:lumMod val="50000"/>
                  </a:schemeClr>
                </a:solidFill>
                <a:latin typeface="+mj-lt"/>
              </a:defRPr>
            </a:lvl1pPr>
            <a:lvl2pPr marL="457200" indent="0">
              <a:spcBef>
                <a:spcPts val="0"/>
              </a:spcBef>
              <a:buNone/>
              <a:defRPr sz="1400" b="0">
                <a:solidFill>
                  <a:schemeClr val="bg1">
                    <a:lumMod val="50000"/>
                  </a:schemeClr>
                </a:solidFill>
                <a:latin typeface="+mj-lt"/>
              </a:defRPr>
            </a:lvl2pPr>
            <a:lvl3pPr marL="914400" indent="0">
              <a:spcBef>
                <a:spcPts val="0"/>
              </a:spcBef>
              <a:buNone/>
              <a:defRPr sz="1400" b="0">
                <a:solidFill>
                  <a:schemeClr val="bg1">
                    <a:lumMod val="50000"/>
                  </a:schemeClr>
                </a:solidFill>
                <a:latin typeface="+mj-lt"/>
              </a:defRPr>
            </a:lvl3pPr>
            <a:lvl4pPr marL="1371600" indent="0">
              <a:spcBef>
                <a:spcPts val="0"/>
              </a:spcBef>
              <a:buNone/>
              <a:defRPr sz="1400" b="0">
                <a:solidFill>
                  <a:schemeClr val="bg1">
                    <a:lumMod val="50000"/>
                  </a:schemeClr>
                </a:solidFill>
                <a:latin typeface="+mj-lt"/>
              </a:defRPr>
            </a:lvl4pPr>
            <a:lvl5pPr marL="1828800" indent="0">
              <a:spcBef>
                <a:spcPts val="0"/>
              </a:spcBef>
              <a:buNone/>
              <a:defRPr sz="1400" b="0">
                <a:solidFill>
                  <a:schemeClr val="bg1">
                    <a:lumMod val="50000"/>
                  </a:schemeClr>
                </a:solidFill>
                <a:latin typeface="+mj-lt"/>
              </a:defRPr>
            </a:lvl5pPr>
          </a:lstStyle>
          <a:p>
            <a:pPr marL="0" marR="0" lvl="0" indent="0" algn="just" defTabSz="4572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a:pPr>
            <a:r>
              <a:rPr lang="en-US"/>
              <a:t>&lt;Key Message&gt;</a:t>
            </a:r>
          </a:p>
          <a:p>
            <a:pPr lvl="0"/>
            <a:endParaRPr lang="en-US"/>
          </a:p>
        </p:txBody>
      </p:sp>
      <p:cxnSp>
        <p:nvCxnSpPr>
          <p:cNvPr id="24" name="Straight Connector 23">
            <a:extLst>
              <a:ext uri="{FF2B5EF4-FFF2-40B4-BE49-F238E27FC236}">
                <a16:creationId xmlns:a16="http://schemas.microsoft.com/office/drawing/2014/main" id="{99CDB133-E4F9-44C3-B67A-BB976EDFBB50}"/>
              </a:ext>
            </a:extLst>
          </p:cNvPr>
          <p:cNvCxnSpPr/>
          <p:nvPr/>
        </p:nvCxnSpPr>
        <p:spPr>
          <a:xfrm>
            <a:off x="234308" y="714067"/>
            <a:ext cx="11789949"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F6255E9-913B-49F0-B28D-C8C7E307A677}"/>
              </a:ext>
            </a:extLst>
          </p:cNvPr>
          <p:cNvCxnSpPr/>
          <p:nvPr/>
        </p:nvCxnSpPr>
        <p:spPr>
          <a:xfrm>
            <a:off x="234308" y="1538286"/>
            <a:ext cx="11789949" cy="0"/>
          </a:xfrm>
          <a:prstGeom prst="line">
            <a:avLst/>
          </a:prstGeom>
          <a:ln w="12700">
            <a:solidFill>
              <a:srgbClr val="FCCF00"/>
            </a:solidFill>
          </a:ln>
          <a:effectLst/>
        </p:spPr>
        <p:style>
          <a:lnRef idx="2">
            <a:schemeClr val="accent1"/>
          </a:lnRef>
          <a:fillRef idx="0">
            <a:schemeClr val="accent1"/>
          </a:fillRef>
          <a:effectRef idx="1">
            <a:schemeClr val="accent1"/>
          </a:effectRef>
          <a:fontRef idx="minor">
            <a:schemeClr val="tx1"/>
          </a:fontRef>
        </p:style>
      </p:cxnSp>
      <p:sp>
        <p:nvSpPr>
          <p:cNvPr id="3" name="Text Placeholder 23">
            <a:extLst>
              <a:ext uri="{FF2B5EF4-FFF2-40B4-BE49-F238E27FC236}">
                <a16:creationId xmlns:a16="http://schemas.microsoft.com/office/drawing/2014/main" id="{DF0265D1-82D2-E9AB-7318-694CB9B850AA}"/>
              </a:ext>
            </a:extLst>
          </p:cNvPr>
          <p:cNvSpPr>
            <a:spLocks noGrp="1"/>
          </p:cNvSpPr>
          <p:nvPr>
            <p:ph type="body" sz="quarter" idx="25" hasCustomPrompt="1"/>
          </p:nvPr>
        </p:nvSpPr>
        <p:spPr>
          <a:xfrm>
            <a:off x="234425" y="65455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4" name="Text Placeholder 23">
            <a:extLst>
              <a:ext uri="{FF2B5EF4-FFF2-40B4-BE49-F238E27FC236}">
                <a16:creationId xmlns:a16="http://schemas.microsoft.com/office/drawing/2014/main" id="{5103C4F5-291F-B602-FE03-B3A19AC43217}"/>
              </a:ext>
            </a:extLst>
          </p:cNvPr>
          <p:cNvSpPr>
            <a:spLocks noGrp="1"/>
          </p:cNvSpPr>
          <p:nvPr>
            <p:ph type="body" sz="quarter" idx="26" hasCustomPrompt="1"/>
          </p:nvPr>
        </p:nvSpPr>
        <p:spPr>
          <a:xfrm>
            <a:off x="7594601" y="65455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5" name="Straight Connector 4">
            <a:extLst>
              <a:ext uri="{FF2B5EF4-FFF2-40B4-BE49-F238E27FC236}">
                <a16:creationId xmlns:a16="http://schemas.microsoft.com/office/drawing/2014/main" id="{01FB03B4-1B9D-2D79-8185-56A4646E908E}"/>
              </a:ext>
            </a:extLst>
          </p:cNvPr>
          <p:cNvCxnSpPr>
            <a:cxnSpLocks/>
          </p:cNvCxnSpPr>
          <p:nvPr userDrawn="1"/>
        </p:nvCxnSpPr>
        <p:spPr>
          <a:xfrm>
            <a:off x="234307" y="6436422"/>
            <a:ext cx="11789833" cy="0"/>
          </a:xfrm>
          <a:prstGeom prst="line">
            <a:avLst/>
          </a:prstGeom>
          <a:ln w="6350">
            <a:solidFill>
              <a:schemeClr val="tx1">
                <a:lumMod val="75000"/>
                <a:lumOff val="2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8EF92A27-E785-8CDE-A8E7-E22E9074CB50}"/>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7" name="Subtitle 2">
            <a:extLst>
              <a:ext uri="{FF2B5EF4-FFF2-40B4-BE49-F238E27FC236}">
                <a16:creationId xmlns:a16="http://schemas.microsoft.com/office/drawing/2014/main" id="{70B26492-33A5-EBA4-2861-EEFF09E0B5C8}"/>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2845623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4 content (no key message)">
    <p:spTree>
      <p:nvGrpSpPr>
        <p:cNvPr id="1" name=""/>
        <p:cNvGrpSpPr/>
        <p:nvPr/>
      </p:nvGrpSpPr>
      <p:grpSpPr>
        <a:xfrm>
          <a:off x="0" y="0"/>
          <a:ext cx="0" cy="0"/>
          <a:chOff x="0" y="0"/>
          <a:chExt cx="0" cy="0"/>
        </a:xfrm>
      </p:grpSpPr>
      <p:cxnSp>
        <p:nvCxnSpPr>
          <p:cNvPr id="13" name="Straight Connector 12"/>
          <p:cNvCxnSpPr/>
          <p:nvPr/>
        </p:nvCxnSpPr>
        <p:spPr>
          <a:xfrm>
            <a:off x="234308" y="714067"/>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234308" y="936748"/>
            <a:ext cx="11790285" cy="369332"/>
          </a:xfrm>
          <a:noFill/>
          <a:ln>
            <a:noFill/>
          </a:ln>
        </p:spPr>
        <p:txBody>
          <a:bodyPr>
            <a:spAutoFit/>
          </a:bodyPr>
          <a:lstStyle/>
          <a:p>
            <a:pPr algn="l"/>
            <a:r>
              <a:rPr lang="en-US" sz="1800">
                <a:solidFill>
                  <a:srgbClr val="003260"/>
                </a:solidFill>
              </a:rPr>
              <a:t>Click to edit Master title style</a:t>
            </a:r>
          </a:p>
        </p:txBody>
      </p:sp>
      <p:sp>
        <p:nvSpPr>
          <p:cNvPr id="23" name="Text Placeholder 23"/>
          <p:cNvSpPr>
            <a:spLocks noGrp="1"/>
          </p:cNvSpPr>
          <p:nvPr>
            <p:ph type="body" sz="quarter" idx="16" hasCustomPrompt="1"/>
          </p:nvPr>
        </p:nvSpPr>
        <p:spPr>
          <a:xfrm>
            <a:off x="234951" y="1547269"/>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5" name="Text Placeholder 23"/>
          <p:cNvSpPr>
            <a:spLocks noGrp="1"/>
          </p:cNvSpPr>
          <p:nvPr>
            <p:ph type="body" sz="quarter" idx="20" hasCustomPrompt="1"/>
          </p:nvPr>
        </p:nvSpPr>
        <p:spPr>
          <a:xfrm>
            <a:off x="6383547" y="1547269"/>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7" name="Text Placeholder 23"/>
          <p:cNvSpPr>
            <a:spLocks noGrp="1"/>
          </p:cNvSpPr>
          <p:nvPr>
            <p:ph type="body" sz="quarter" idx="22" hasCustomPrompt="1"/>
          </p:nvPr>
        </p:nvSpPr>
        <p:spPr>
          <a:xfrm>
            <a:off x="234615" y="4013862"/>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29" name="Text Placeholder 23"/>
          <p:cNvSpPr>
            <a:spLocks noGrp="1"/>
          </p:cNvSpPr>
          <p:nvPr>
            <p:ph type="body" sz="quarter" idx="24" hasCustomPrompt="1"/>
          </p:nvPr>
        </p:nvSpPr>
        <p:spPr>
          <a:xfrm>
            <a:off x="6383211" y="4013862"/>
            <a:ext cx="5641047" cy="276999"/>
          </a:xfrm>
        </p:spPr>
        <p:txBody>
          <a:bodyPr>
            <a:spAutoFit/>
          </a:bodyPr>
          <a:lstStyle>
            <a:lvl1pPr marL="0" indent="0">
              <a:spcBef>
                <a:spcPts val="0"/>
              </a:spcBef>
              <a:buNone/>
              <a:defRPr sz="1200" b="1">
                <a:solidFill>
                  <a:schemeClr val="tx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&lt;TITLE&gt;</a:t>
            </a:r>
          </a:p>
        </p:txBody>
      </p:sp>
      <p:sp>
        <p:nvSpPr>
          <p:cNvPr id="18" name="Content Placeholder 25"/>
          <p:cNvSpPr>
            <a:spLocks noGrp="1"/>
          </p:cNvSpPr>
          <p:nvPr>
            <p:ph sz="quarter" idx="28"/>
          </p:nvPr>
        </p:nvSpPr>
        <p:spPr>
          <a:xfrm>
            <a:off x="233971" y="1839771"/>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25"/>
          <p:cNvSpPr>
            <a:spLocks noGrp="1"/>
          </p:cNvSpPr>
          <p:nvPr>
            <p:ph sz="quarter" idx="29"/>
          </p:nvPr>
        </p:nvSpPr>
        <p:spPr>
          <a:xfrm>
            <a:off x="6382565" y="1839771"/>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25"/>
          <p:cNvSpPr>
            <a:spLocks noGrp="1"/>
          </p:cNvSpPr>
          <p:nvPr>
            <p:ph sz="quarter" idx="30"/>
          </p:nvPr>
        </p:nvSpPr>
        <p:spPr>
          <a:xfrm>
            <a:off x="234950" y="4284579"/>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5"/>
          <p:cNvSpPr>
            <a:spLocks noGrp="1"/>
          </p:cNvSpPr>
          <p:nvPr>
            <p:ph sz="quarter" idx="31"/>
          </p:nvPr>
        </p:nvSpPr>
        <p:spPr>
          <a:xfrm>
            <a:off x="6383211" y="4284579"/>
            <a:ext cx="5641691" cy="1066959"/>
          </a:xfrm>
        </p:spPr>
        <p:txBody>
          <a:bodyPr wrap="square">
            <a:spAutoFit/>
          </a:bodyPr>
          <a:lstStyle>
            <a:lvl1pPr marL="180000" indent="-180000" algn="just">
              <a:spcBef>
                <a:spcPts val="400"/>
              </a:spcBef>
              <a:defRPr sz="1000" b="0" i="0">
                <a:solidFill>
                  <a:schemeClr val="tx1"/>
                </a:solidFill>
                <a:latin typeface="+mn-lt"/>
              </a:defRPr>
            </a:lvl1pPr>
            <a:lvl2pPr marL="360000" indent="-180000" algn="just">
              <a:spcBef>
                <a:spcPts val="400"/>
              </a:spcBef>
              <a:defRPr sz="1000" b="0" i="0">
                <a:solidFill>
                  <a:schemeClr val="tx1"/>
                </a:solidFill>
                <a:latin typeface="+mn-lt"/>
              </a:defRPr>
            </a:lvl2pPr>
            <a:lvl3pPr marL="539750" indent="-180000" algn="just">
              <a:spcBef>
                <a:spcPts val="400"/>
              </a:spcBef>
              <a:buFont typeface="Arial" panose="020B0604020202020204" pitchFamily="34" charset="0"/>
              <a:buChar char="•"/>
              <a:defRPr sz="1000" b="0" i="0">
                <a:solidFill>
                  <a:schemeClr val="tx1"/>
                </a:solidFill>
                <a:latin typeface="+mn-lt"/>
              </a:defRPr>
            </a:lvl3pPr>
            <a:lvl4pPr marL="720000" indent="-180000" algn="just">
              <a:spcBef>
                <a:spcPts val="400"/>
              </a:spcBef>
              <a:buFont typeface="Wingdings" panose="05000000000000000000" pitchFamily="2" charset="2"/>
              <a:buChar char="Ø"/>
              <a:defRPr sz="1000" b="0" i="0">
                <a:solidFill>
                  <a:schemeClr val="tx1"/>
                </a:solidFill>
                <a:latin typeface="+mn-lt"/>
              </a:defRPr>
            </a:lvl4pPr>
            <a:lvl5pPr marL="900000" indent="-180000" algn="just">
              <a:spcBef>
                <a:spcPts val="400"/>
              </a:spcBef>
              <a:buFont typeface="Courier New" panose="02070309020205020404" pitchFamily="49" charset="0"/>
              <a:buChar char="o"/>
              <a:defRPr sz="1000" b="0" i="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6" name="Straight Connector 25">
            <a:extLst>
              <a:ext uri="{FF2B5EF4-FFF2-40B4-BE49-F238E27FC236}">
                <a16:creationId xmlns:a16="http://schemas.microsoft.com/office/drawing/2014/main" id="{8C2C43BE-B0E1-43B7-8ADB-DCEFA3821F41}"/>
              </a:ext>
            </a:extLst>
          </p:cNvPr>
          <p:cNvCxnSpPr/>
          <p:nvPr/>
        </p:nvCxnSpPr>
        <p:spPr>
          <a:xfrm>
            <a:off x="234308" y="1538286"/>
            <a:ext cx="11789949" cy="0"/>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9CDB133-E4F9-44C3-B67A-BB976EDFBB50}"/>
              </a:ext>
            </a:extLst>
          </p:cNvPr>
          <p:cNvCxnSpPr/>
          <p:nvPr/>
        </p:nvCxnSpPr>
        <p:spPr>
          <a:xfrm>
            <a:off x="234308" y="714067"/>
            <a:ext cx="11789949" cy="0"/>
          </a:xfrm>
          <a:prstGeom prst="line">
            <a:avLst/>
          </a:prstGeom>
          <a:ln w="12700">
            <a:solidFill>
              <a:srgbClr val="127F3B"/>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F6255E9-913B-49F0-B28D-C8C7E307A677}"/>
              </a:ext>
            </a:extLst>
          </p:cNvPr>
          <p:cNvCxnSpPr/>
          <p:nvPr/>
        </p:nvCxnSpPr>
        <p:spPr>
          <a:xfrm>
            <a:off x="234308" y="1538286"/>
            <a:ext cx="11789949" cy="0"/>
          </a:xfrm>
          <a:prstGeom prst="line">
            <a:avLst/>
          </a:prstGeom>
          <a:ln w="12700">
            <a:solidFill>
              <a:srgbClr val="FCCF00"/>
            </a:solidFill>
          </a:ln>
          <a:effectLst/>
        </p:spPr>
        <p:style>
          <a:lnRef idx="2">
            <a:schemeClr val="accent1"/>
          </a:lnRef>
          <a:fillRef idx="0">
            <a:schemeClr val="accent1"/>
          </a:fillRef>
          <a:effectRef idx="1">
            <a:schemeClr val="accent1"/>
          </a:effectRef>
          <a:fontRef idx="minor">
            <a:schemeClr val="tx1"/>
          </a:fontRef>
        </p:style>
      </p:cxnSp>
      <p:sp>
        <p:nvSpPr>
          <p:cNvPr id="3" name="Text Placeholder 23">
            <a:extLst>
              <a:ext uri="{FF2B5EF4-FFF2-40B4-BE49-F238E27FC236}">
                <a16:creationId xmlns:a16="http://schemas.microsoft.com/office/drawing/2014/main" id="{CEE1DA3B-C0E9-A2CB-612E-B7252A5155E4}"/>
              </a:ext>
            </a:extLst>
          </p:cNvPr>
          <p:cNvSpPr>
            <a:spLocks noGrp="1"/>
          </p:cNvSpPr>
          <p:nvPr>
            <p:ph type="body" sz="quarter" idx="25" hasCustomPrompt="1"/>
          </p:nvPr>
        </p:nvSpPr>
        <p:spPr>
          <a:xfrm>
            <a:off x="234425" y="6545524"/>
            <a:ext cx="5641692" cy="187134"/>
          </a:xfrm>
        </p:spPr>
        <p:txBody>
          <a:bodyPr>
            <a:noAutofit/>
          </a:bodyPr>
          <a:lstStyle>
            <a:lvl1pPr marL="0" indent="0" algn="just">
              <a:spcBef>
                <a:spcPts val="0"/>
              </a:spcBef>
              <a:buNone/>
              <a:defRPr sz="700" b="0">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Notes:</a:t>
            </a:r>
          </a:p>
        </p:txBody>
      </p:sp>
      <p:sp>
        <p:nvSpPr>
          <p:cNvPr id="4" name="Text Placeholder 23">
            <a:extLst>
              <a:ext uri="{FF2B5EF4-FFF2-40B4-BE49-F238E27FC236}">
                <a16:creationId xmlns:a16="http://schemas.microsoft.com/office/drawing/2014/main" id="{E95DC6C6-9FA9-C966-DCF2-9790C472EB60}"/>
              </a:ext>
            </a:extLst>
          </p:cNvPr>
          <p:cNvSpPr>
            <a:spLocks noGrp="1"/>
          </p:cNvSpPr>
          <p:nvPr>
            <p:ph type="body" sz="quarter" idx="26" hasCustomPrompt="1"/>
          </p:nvPr>
        </p:nvSpPr>
        <p:spPr>
          <a:xfrm>
            <a:off x="7594601" y="6545525"/>
            <a:ext cx="4429657" cy="187133"/>
          </a:xfrm>
        </p:spPr>
        <p:txBody>
          <a:bodyPr>
            <a:noAutofit/>
          </a:bodyPr>
          <a:lstStyle>
            <a:lvl1pPr marL="0" indent="0" algn="r">
              <a:spcBef>
                <a:spcPts val="0"/>
              </a:spcBef>
              <a:buNone/>
              <a:defRPr sz="700" b="0" i="1">
                <a:solidFill>
                  <a:schemeClr val="accent1"/>
                </a:solidFill>
                <a:latin typeface="+mj-lt"/>
              </a:defRPr>
            </a:lvl1pPr>
            <a:lvl2pPr marL="457200" indent="0">
              <a:buNone/>
              <a:defRPr sz="1200" b="1">
                <a:solidFill>
                  <a:schemeClr val="bg2"/>
                </a:solidFill>
                <a:latin typeface="+mj-lt"/>
              </a:defRPr>
            </a:lvl2pPr>
            <a:lvl3pPr marL="914400" indent="0">
              <a:buNone/>
              <a:defRPr sz="1200" b="1">
                <a:solidFill>
                  <a:schemeClr val="bg2"/>
                </a:solidFill>
                <a:latin typeface="+mj-lt"/>
              </a:defRPr>
            </a:lvl3pPr>
            <a:lvl4pPr marL="1371600" indent="0">
              <a:buNone/>
              <a:defRPr sz="1200" b="1">
                <a:solidFill>
                  <a:schemeClr val="bg2"/>
                </a:solidFill>
                <a:latin typeface="+mj-lt"/>
              </a:defRPr>
            </a:lvl4pPr>
            <a:lvl5pPr marL="1828800" indent="0">
              <a:buNone/>
              <a:defRPr sz="1200" b="1">
                <a:solidFill>
                  <a:schemeClr val="bg2"/>
                </a:solidFill>
                <a:latin typeface="+mj-lt"/>
              </a:defRPr>
            </a:lvl5pPr>
          </a:lstStyle>
          <a:p>
            <a:pPr lvl="0"/>
            <a:r>
              <a:rPr lang="en-US"/>
              <a:t>Source: sources</a:t>
            </a:r>
          </a:p>
          <a:p>
            <a:pPr lvl="0"/>
            <a:endParaRPr lang="en-US"/>
          </a:p>
        </p:txBody>
      </p:sp>
      <p:cxnSp>
        <p:nvCxnSpPr>
          <p:cNvPr id="5" name="Straight Connector 4">
            <a:extLst>
              <a:ext uri="{FF2B5EF4-FFF2-40B4-BE49-F238E27FC236}">
                <a16:creationId xmlns:a16="http://schemas.microsoft.com/office/drawing/2014/main" id="{AEAC84D7-B396-9E4C-4B0B-9C524BABCF8B}"/>
              </a:ext>
            </a:extLst>
          </p:cNvPr>
          <p:cNvCxnSpPr>
            <a:cxnSpLocks/>
          </p:cNvCxnSpPr>
          <p:nvPr userDrawn="1"/>
        </p:nvCxnSpPr>
        <p:spPr>
          <a:xfrm>
            <a:off x="234307" y="6436422"/>
            <a:ext cx="11789833" cy="0"/>
          </a:xfrm>
          <a:prstGeom prst="line">
            <a:avLst/>
          </a:prstGeom>
          <a:ln w="6350">
            <a:solidFill>
              <a:schemeClr val="tx1">
                <a:lumMod val="75000"/>
                <a:lumOff val="2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E6B6CF1C-870B-3336-3FE4-4DF9746CB1F1}"/>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7" name="Subtitle 2">
            <a:extLst>
              <a:ext uri="{FF2B5EF4-FFF2-40B4-BE49-F238E27FC236}">
                <a16:creationId xmlns:a16="http://schemas.microsoft.com/office/drawing/2014/main" id="{3BB63C06-EA61-D0EE-3FAF-47868E22C6F5}"/>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317305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2" name="Text Placeholder 2"/>
          <p:cNvSpPr>
            <a:spLocks noGrp="1"/>
          </p:cNvSpPr>
          <p:nvPr>
            <p:ph type="body" idx="1" hasCustomPrompt="1"/>
          </p:nvPr>
        </p:nvSpPr>
        <p:spPr>
          <a:xfrm>
            <a:off x="379307" y="2655370"/>
            <a:ext cx="5386917" cy="369332"/>
          </a:xfrm>
        </p:spPr>
        <p:txBody>
          <a:bodyPr anchor="t" anchorCtr="0">
            <a:noAutofit/>
          </a:bodyPr>
          <a:lstStyle>
            <a:lvl1pPr marL="0" indent="0">
              <a:spcBef>
                <a:spcPts val="0"/>
              </a:spcBef>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a:t>
            </a:r>
          </a:p>
        </p:txBody>
      </p:sp>
      <p:cxnSp>
        <p:nvCxnSpPr>
          <p:cNvPr id="13" name="Straight Connector 12"/>
          <p:cNvCxnSpPr/>
          <p:nvPr/>
        </p:nvCxnSpPr>
        <p:spPr>
          <a:xfrm flipV="1">
            <a:off x="234308" y="3124796"/>
            <a:ext cx="11842336" cy="7986"/>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idx="13" hasCustomPrompt="1"/>
          </p:nvPr>
        </p:nvSpPr>
        <p:spPr>
          <a:xfrm>
            <a:off x="379307" y="3275130"/>
            <a:ext cx="5386917" cy="369332"/>
          </a:xfrm>
        </p:spPr>
        <p:txBody>
          <a:bodyPr anchor="t" anchorCtr="0">
            <a:noAutofit/>
          </a:bodyPr>
          <a:lstStyle>
            <a:lvl1pPr marL="0" indent="0">
              <a:spcBef>
                <a:spcPts val="0"/>
              </a:spcBef>
              <a:buNone/>
              <a:defRPr sz="18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Section Name</a:t>
            </a:r>
          </a:p>
        </p:txBody>
      </p:sp>
      <p:cxnSp>
        <p:nvCxnSpPr>
          <p:cNvPr id="18" name="Straight Connector 17">
            <a:extLst>
              <a:ext uri="{FF2B5EF4-FFF2-40B4-BE49-F238E27FC236}">
                <a16:creationId xmlns:a16="http://schemas.microsoft.com/office/drawing/2014/main" id="{D61D0772-9390-4FAF-928D-FFD0F460C9A0}"/>
              </a:ext>
            </a:extLst>
          </p:cNvPr>
          <p:cNvCxnSpPr/>
          <p:nvPr/>
        </p:nvCxnSpPr>
        <p:spPr>
          <a:xfrm flipV="1">
            <a:off x="234308" y="3124796"/>
            <a:ext cx="11842336" cy="7986"/>
          </a:xfrm>
          <a:prstGeom prst="line">
            <a:avLst/>
          </a:prstGeom>
          <a:ln w="12700">
            <a:solidFill>
              <a:srgbClr val="595959"/>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717D90F8-629D-4082-6F38-7AC951174DA9}"/>
              </a:ext>
            </a:extLst>
          </p:cNvPr>
          <p:cNvSpPr>
            <a:spLocks noGrp="1"/>
          </p:cNvSpPr>
          <p:nvPr>
            <p:ph type="sldNum" sz="quarter" idx="12"/>
          </p:nvPr>
        </p:nvSpPr>
        <p:spPr>
          <a:xfrm>
            <a:off x="11419614" y="55028"/>
            <a:ext cx="683732" cy="187134"/>
          </a:xfrm>
          <a:prstGeom prst="rect">
            <a:avLst/>
          </a:prstGeom>
        </p:spPr>
        <p:txBody>
          <a:bodyPr/>
          <a:lstStyle>
            <a:lvl1pPr algn="ctr">
              <a:defRPr sz="1000">
                <a:solidFill>
                  <a:schemeClr val="bg1"/>
                </a:solidFill>
              </a:defRPr>
            </a:lvl1pPr>
          </a:lstStyle>
          <a:p>
            <a:fld id="{FE3B7937-5ADA-FC4C-8C41-1CCDFF8CFC49}" type="slidenum">
              <a:rPr lang="en-US" smtClean="0"/>
              <a:pPr/>
              <a:t>‹#›</a:t>
            </a:fld>
            <a:endParaRPr lang="en-US"/>
          </a:p>
        </p:txBody>
      </p:sp>
      <p:sp>
        <p:nvSpPr>
          <p:cNvPr id="3" name="Subtitle 2">
            <a:extLst>
              <a:ext uri="{FF2B5EF4-FFF2-40B4-BE49-F238E27FC236}">
                <a16:creationId xmlns:a16="http://schemas.microsoft.com/office/drawing/2014/main" id="{B0301130-575D-67BA-345A-56FF3350292D}"/>
              </a:ext>
            </a:extLst>
          </p:cNvPr>
          <p:cNvSpPr txBox="1">
            <a:spLocks/>
          </p:cNvSpPr>
          <p:nvPr userDrawn="1"/>
        </p:nvSpPr>
        <p:spPr>
          <a:xfrm>
            <a:off x="234307" y="228362"/>
            <a:ext cx="3220093" cy="263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a:solidFill>
                  <a:schemeClr val="accent1"/>
                </a:solidFill>
              </a:rPr>
              <a:t>Australia</a:t>
            </a:r>
          </a:p>
        </p:txBody>
      </p:sp>
    </p:spTree>
    <p:extLst>
      <p:ext uri="{BB962C8B-B14F-4D97-AF65-F5344CB8AC3E}">
        <p14:creationId xmlns:p14="http://schemas.microsoft.com/office/powerpoint/2010/main" val="1758324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61472"/>
            <a:ext cx="10972800" cy="369332"/>
          </a:xfrm>
          <a:prstGeom prst="rect">
            <a:avLst/>
          </a:prstGeom>
        </p:spPr>
        <p:txBody>
          <a:bodyPr vert="horz" lIns="0" tIns="45720" rIns="0" bIns="45720" rtlCol="0" anchor="ctr">
            <a:spAutoFit/>
          </a:bodyPr>
          <a:lstStyle/>
          <a:p>
            <a:r>
              <a:rPr lang="en-US"/>
              <a:t>Click to edit Master title style</a:t>
            </a:r>
          </a:p>
        </p:txBody>
      </p:sp>
      <p:sp>
        <p:nvSpPr>
          <p:cNvPr id="3" name="Text Placeholder 2"/>
          <p:cNvSpPr>
            <a:spLocks noGrp="1"/>
          </p:cNvSpPr>
          <p:nvPr>
            <p:ph type="body" idx="1"/>
          </p:nvPr>
        </p:nvSpPr>
        <p:spPr>
          <a:xfrm>
            <a:off x="609600" y="1600201"/>
            <a:ext cx="10972800" cy="984885"/>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p:cNvSpPr>
            <a:spLocks noGrp="1"/>
          </p:cNvSpPr>
          <p:nvPr>
            <p:ph type="dt" sz="half" idx="2"/>
          </p:nvPr>
        </p:nvSpPr>
        <p:spPr>
          <a:xfrm>
            <a:off x="9231844" y="6273964"/>
            <a:ext cx="2844800" cy="245995"/>
          </a:xfrm>
          <a:prstGeom prst="rect">
            <a:avLst/>
          </a:prstGeom>
        </p:spPr>
        <p:txBody>
          <a:bodyPr/>
          <a:lstStyle>
            <a:lvl1pPr algn="r">
              <a:defRPr sz="800">
                <a:solidFill>
                  <a:schemeClr val="tx1">
                    <a:lumMod val="50000"/>
                    <a:lumOff val="50000"/>
                  </a:schemeClr>
                </a:solidFill>
              </a:defRPr>
            </a:lvl1pPr>
          </a:lstStyle>
          <a:p>
            <a:endParaRPr lang="en-US"/>
          </a:p>
        </p:txBody>
      </p:sp>
      <p:sp>
        <p:nvSpPr>
          <p:cNvPr id="14" name="Footer Placeholder 4"/>
          <p:cNvSpPr>
            <a:spLocks noGrp="1"/>
          </p:cNvSpPr>
          <p:nvPr>
            <p:ph type="ftr" sz="quarter" idx="3"/>
          </p:nvPr>
        </p:nvSpPr>
        <p:spPr>
          <a:xfrm>
            <a:off x="96335" y="6273964"/>
            <a:ext cx="3860800" cy="245995"/>
          </a:xfrm>
          <a:prstGeom prst="rect">
            <a:avLst/>
          </a:prstGeom>
        </p:spPr>
        <p:txBody>
          <a:bodyPr/>
          <a:lstStyle>
            <a:lvl1pPr algn="l">
              <a:defRPr sz="800">
                <a:solidFill>
                  <a:schemeClr val="tx1">
                    <a:lumMod val="50000"/>
                    <a:lumOff val="50000"/>
                  </a:schemeClr>
                </a:solidFill>
              </a:defRPr>
            </a:lvl1pPr>
          </a:lstStyle>
          <a:p>
            <a:endParaRPr lang="en-US"/>
          </a:p>
        </p:txBody>
      </p:sp>
      <p:sp>
        <p:nvSpPr>
          <p:cNvPr id="15" name="Slide Number Placeholder 5"/>
          <p:cNvSpPr>
            <a:spLocks noGrp="1"/>
          </p:cNvSpPr>
          <p:nvPr>
            <p:ph type="sldNum" sz="quarter" idx="4"/>
          </p:nvPr>
        </p:nvSpPr>
        <p:spPr>
          <a:xfrm>
            <a:off x="11544487" y="6464445"/>
            <a:ext cx="538244" cy="365125"/>
          </a:xfrm>
          <a:prstGeom prst="rect">
            <a:avLst/>
          </a:prstGeom>
        </p:spPr>
        <p:txBody>
          <a:bodyPr/>
          <a:lstStyle>
            <a:lvl1pPr algn="l">
              <a:defRPr sz="800">
                <a:solidFill>
                  <a:schemeClr val="bg1"/>
                </a:solidFill>
              </a:defRPr>
            </a:lvl1pPr>
          </a:lstStyle>
          <a:p>
            <a:fld id="{FE3B7937-5ADA-FC4C-8C41-1CCDFF8CFC49}" type="slidenum">
              <a:rPr lang="en-US" smtClean="0"/>
              <a:pPr/>
              <a:t>‹#›</a:t>
            </a:fld>
            <a:endParaRPr lang="en-US"/>
          </a:p>
        </p:txBody>
      </p:sp>
    </p:spTree>
    <p:extLst>
      <p:ext uri="{BB962C8B-B14F-4D97-AF65-F5344CB8AC3E}">
        <p14:creationId xmlns:p14="http://schemas.microsoft.com/office/powerpoint/2010/main" val="316389543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4" r:id="rId3"/>
    <p:sldLayoutId id="2147483673" r:id="rId4"/>
    <p:sldLayoutId id="2147483683" r:id="rId5"/>
    <p:sldLayoutId id="2147483675" r:id="rId6"/>
    <p:sldLayoutId id="2147483676" r:id="rId7"/>
    <p:sldLayoutId id="2147483682" r:id="rId8"/>
    <p:sldLayoutId id="2147483677" r:id="rId9"/>
    <p:sldLayoutId id="2147483678" r:id="rId10"/>
    <p:sldLayoutId id="2147483679" r:id="rId11"/>
    <p:sldLayoutId id="2147483680" r:id="rId12"/>
    <p:sldLayoutId id="2147483681" r:id="rId13"/>
  </p:sldLayoutIdLst>
  <p:hf hdr="0" ftr="0" dt="0"/>
  <p:txStyles>
    <p:titleStyle>
      <a:lvl1pPr algn="l" defTabSz="457200" rtl="0" eaLnBrk="1" latinLnBrk="0" hangingPunct="1">
        <a:spcBef>
          <a:spcPct val="0"/>
        </a:spcBef>
        <a:buNone/>
        <a:defRPr sz="1800" kern="1200">
          <a:solidFill>
            <a:schemeClr val="tx1"/>
          </a:solidFill>
          <a:latin typeface="Calibri" panose="020F0502020204030204" pitchFamily="34" charset="0"/>
          <a:ea typeface="+mj-ea"/>
          <a:cs typeface="Calibri" panose="020F0502020204030204" pitchFamily="34" charset="0"/>
        </a:defRPr>
      </a:lvl1pPr>
    </p:titleStyle>
    <p:bodyStyle>
      <a:lvl1pPr marL="180000" indent="-180000" algn="l" defTabSz="457200" rtl="0" eaLnBrk="1" latinLnBrk="0" hangingPunct="1">
        <a:spcBef>
          <a:spcPct val="20000"/>
        </a:spcBef>
        <a:buClr>
          <a:schemeClr val="accent2"/>
        </a:buClr>
        <a:buFont typeface="Wingdings" panose="05000000000000000000" pitchFamily="2" charset="2"/>
        <a:buChar char="§"/>
        <a:defRPr sz="1000" b="0" i="0" kern="1200">
          <a:solidFill>
            <a:schemeClr val="tx1"/>
          </a:solidFill>
          <a:latin typeface="Calibri" panose="020F0502020204030204" pitchFamily="34" charset="0"/>
          <a:ea typeface="+mn-ea"/>
          <a:cs typeface="Calibri" panose="020F0502020204030204" pitchFamily="34" charset="0"/>
        </a:defRPr>
      </a:lvl1pPr>
      <a:lvl2pPr marL="36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2pPr>
      <a:lvl3pPr marL="54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3pPr>
      <a:lvl4pPr marL="720000" indent="-180000" algn="l" defTabSz="457200" rtl="0" eaLnBrk="1" latinLnBrk="0" hangingPunct="1">
        <a:spcBef>
          <a:spcPct val="20000"/>
        </a:spcBef>
        <a:buClr>
          <a:schemeClr val="accent2"/>
        </a:buClr>
        <a:buFont typeface="Wingdings" panose="05000000000000000000" pitchFamily="2" charset="2"/>
        <a:buChar char="Ø"/>
        <a:defRPr sz="1000" b="0" i="0" kern="1200">
          <a:solidFill>
            <a:schemeClr val="tx1"/>
          </a:solidFill>
          <a:latin typeface="Calibri" panose="020F0502020204030204" pitchFamily="34" charset="0"/>
          <a:ea typeface="+mn-ea"/>
          <a:cs typeface="Calibri" panose="020F0502020204030204" pitchFamily="34" charset="0"/>
        </a:defRPr>
      </a:lvl4pPr>
      <a:lvl5pPr marL="900000" indent="-180000" algn="l" defTabSz="457200" rtl="0" eaLnBrk="1" latinLnBrk="0" hangingPunct="1">
        <a:spcBef>
          <a:spcPct val="20000"/>
        </a:spcBef>
        <a:buClr>
          <a:schemeClr val="accent2"/>
        </a:buClr>
        <a:buFont typeface="Courier New" panose="02070309020205020404" pitchFamily="49" charset="0"/>
        <a:buChar char="o"/>
        <a:defRPr sz="10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chart" Target="../charts/chart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microsoft.com/office/2007/relationships/hdphoto" Target="../media/hdphoto2.wdp"/><Relationship Id="rId10" Type="http://schemas.openxmlformats.org/officeDocument/2006/relationships/image" Target="../media/image12.svg"/><Relationship Id="rId4" Type="http://schemas.microsoft.com/office/2007/relationships/hdphoto" Target="../media/hdphoto1.wdp"/><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e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chart" Target="../charts/chart1.xml"/><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A210439-5AF1-BF03-85D4-D51493F42CD6}"/>
              </a:ext>
            </a:extLst>
          </p:cNvPr>
          <p:cNvSpPr>
            <a:spLocks noGrp="1"/>
          </p:cNvSpPr>
          <p:nvPr>
            <p:ph type="sldNum" sz="quarter" idx="4294967295"/>
          </p:nvPr>
        </p:nvSpPr>
        <p:spPr>
          <a:xfrm>
            <a:off x="11507788" y="55563"/>
            <a:ext cx="684212" cy="187325"/>
          </a:xfrm>
        </p:spPr>
        <p:txBody>
          <a:bodyPr/>
          <a:lstStyle/>
          <a:p>
            <a:fld id="{FE3B7937-5ADA-FC4C-8C41-1CCDFF8CFC49}" type="slidenum">
              <a:rPr lang="en-US" smtClean="0"/>
              <a:pPr/>
              <a:t>1</a:t>
            </a:fld>
            <a:endParaRPr lang="en-US"/>
          </a:p>
        </p:txBody>
      </p:sp>
      <p:pic>
        <p:nvPicPr>
          <p:cNvPr id="8196" name="Picture 4" descr="Australian stock exchange to Israeli tech firms: Come list Down Under | The  Times of Israel">
            <a:extLst>
              <a:ext uri="{FF2B5EF4-FFF2-40B4-BE49-F238E27FC236}">
                <a16:creationId xmlns:a16="http://schemas.microsoft.com/office/drawing/2014/main" id="{B0A3C662-B7D9-576B-D23A-F6B4108E4CED}"/>
              </a:ext>
            </a:extLst>
          </p:cNvPr>
          <p:cNvPicPr>
            <a:picLocks noChangeAspect="1" noChangeArrowheads="1"/>
          </p:cNvPicPr>
          <p:nvPr/>
        </p:nvPicPr>
        <p:blipFill>
          <a:blip r:embed="rId2">
            <a:alphaModFix amt="24000"/>
            <a:extLst>
              <a:ext uri="{28A0092B-C50C-407E-A947-70E740481C1C}">
                <a14:useLocalDpi xmlns:a14="http://schemas.microsoft.com/office/drawing/2010/main" val="0"/>
              </a:ext>
            </a:extLst>
          </a:blip>
          <a:srcRect/>
          <a:stretch>
            <a:fillRect/>
          </a:stretch>
        </p:blipFill>
        <p:spPr bwMode="auto">
          <a:xfrm>
            <a:off x="0" y="0"/>
            <a:ext cx="12188130" cy="68601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6571439-8552-A877-D94C-45CA691E0804}"/>
              </a:ext>
            </a:extLst>
          </p:cNvPr>
          <p:cNvSpPr/>
          <p:nvPr/>
        </p:nvSpPr>
        <p:spPr>
          <a:xfrm>
            <a:off x="425451" y="2597427"/>
            <a:ext cx="6295895" cy="831574"/>
          </a:xfrm>
          <a:prstGeom prst="rect">
            <a:avLst/>
          </a:prstGeom>
          <a:solidFill>
            <a:schemeClr val="bg1">
              <a:lumMod val="95000"/>
            </a:schemeClr>
          </a:solidFill>
          <a:ln w="952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Title 18">
            <a:extLst>
              <a:ext uri="{FF2B5EF4-FFF2-40B4-BE49-F238E27FC236}">
                <a16:creationId xmlns:a16="http://schemas.microsoft.com/office/drawing/2014/main" id="{70D6CBF1-02EF-D8A9-84E9-DB44C5DA0B4A}"/>
              </a:ext>
            </a:extLst>
          </p:cNvPr>
          <p:cNvSpPr txBox="1">
            <a:spLocks/>
          </p:cNvSpPr>
          <p:nvPr/>
        </p:nvSpPr>
        <p:spPr>
          <a:xfrm>
            <a:off x="576922" y="2539925"/>
            <a:ext cx="6295894" cy="946577"/>
          </a:xfrm>
          <a:prstGeom prst="rect">
            <a:avLst/>
          </a:prstGeom>
        </p:spPr>
        <p:txBody>
          <a:bodyPr vert="horz" lIns="0" tIns="45720" rIns="0" bIns="45720" rtlCol="0" anchor="ctr" anchorCtr="0">
            <a:noAutofit/>
          </a:bodyPr>
          <a:lstStyle>
            <a:lvl1pPr algn="l" defTabSz="457200" rtl="0" eaLnBrk="1" latinLnBrk="0" hangingPunct="1">
              <a:spcBef>
                <a:spcPct val="0"/>
              </a:spcBef>
              <a:buNone/>
              <a:defRPr sz="4800" kern="1200" baseline="0">
                <a:solidFill>
                  <a:schemeClr val="tx1"/>
                </a:solidFill>
                <a:latin typeface="Calibri" panose="020F0502020204030204" pitchFamily="34" charset="0"/>
                <a:ea typeface="+mj-ea"/>
                <a:cs typeface="Calibri" panose="020F0502020204030204" pitchFamily="34" charset="0"/>
              </a:defRPr>
            </a:lvl1pPr>
          </a:lstStyle>
          <a:p>
            <a:r>
              <a:rPr lang="en-US" sz="2800" b="1" dirty="0"/>
              <a:t>Australia Equities Market – The Lucky Country</a:t>
            </a:r>
          </a:p>
        </p:txBody>
      </p:sp>
      <p:sp>
        <p:nvSpPr>
          <p:cNvPr id="23" name="TextBox 22">
            <a:extLst>
              <a:ext uri="{FF2B5EF4-FFF2-40B4-BE49-F238E27FC236}">
                <a16:creationId xmlns:a16="http://schemas.microsoft.com/office/drawing/2014/main" id="{78F0EF39-0EC1-94FB-B2E8-C672CFF628A3}"/>
              </a:ext>
            </a:extLst>
          </p:cNvPr>
          <p:cNvSpPr txBox="1"/>
          <p:nvPr/>
        </p:nvSpPr>
        <p:spPr>
          <a:xfrm>
            <a:off x="6387548" y="2875722"/>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24" name="Rectangle 23">
            <a:extLst>
              <a:ext uri="{FF2B5EF4-FFF2-40B4-BE49-F238E27FC236}">
                <a16:creationId xmlns:a16="http://schemas.microsoft.com/office/drawing/2014/main" id="{9B9B23F1-D58E-2FFF-6AC7-6AC157C7E5C8}"/>
              </a:ext>
            </a:extLst>
          </p:cNvPr>
          <p:cNvSpPr/>
          <p:nvPr/>
        </p:nvSpPr>
        <p:spPr>
          <a:xfrm>
            <a:off x="424523" y="3704906"/>
            <a:ext cx="4027279" cy="638375"/>
          </a:xfrm>
          <a:prstGeom prst="rect">
            <a:avLst/>
          </a:prstGeom>
          <a:solidFill>
            <a:schemeClr val="bg1">
              <a:lumMod val="95000"/>
            </a:schemeClr>
          </a:solidFill>
          <a:ln w="952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27" name="Title 18">
            <a:extLst>
              <a:ext uri="{FF2B5EF4-FFF2-40B4-BE49-F238E27FC236}">
                <a16:creationId xmlns:a16="http://schemas.microsoft.com/office/drawing/2014/main" id="{B369D995-9B4B-7CB9-F1EA-62440AA85BFE}"/>
              </a:ext>
            </a:extLst>
          </p:cNvPr>
          <p:cNvSpPr>
            <a:spLocks noGrp="1"/>
          </p:cNvSpPr>
          <p:nvPr>
            <p:ph type="title"/>
          </p:nvPr>
        </p:nvSpPr>
        <p:spPr>
          <a:xfrm>
            <a:off x="576922" y="3550804"/>
            <a:ext cx="6295895" cy="946577"/>
          </a:xfrm>
        </p:spPr>
        <p:txBody>
          <a:bodyPr/>
          <a:lstStyle/>
          <a:p>
            <a:r>
              <a:rPr lang="en-US" sz="2000" b="1" dirty="0"/>
              <a:t>FIN 102 Group 5 Final Presentation</a:t>
            </a:r>
          </a:p>
        </p:txBody>
      </p:sp>
      <p:sp>
        <p:nvSpPr>
          <p:cNvPr id="28" name="TextBox 27">
            <a:extLst>
              <a:ext uri="{FF2B5EF4-FFF2-40B4-BE49-F238E27FC236}">
                <a16:creationId xmlns:a16="http://schemas.microsoft.com/office/drawing/2014/main" id="{95BE45D8-C8AA-500D-0897-9CF2B143A17A}"/>
              </a:ext>
            </a:extLst>
          </p:cNvPr>
          <p:cNvSpPr txBox="1"/>
          <p:nvPr/>
        </p:nvSpPr>
        <p:spPr>
          <a:xfrm>
            <a:off x="3101009" y="5314122"/>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29" name="Title 18">
            <a:extLst>
              <a:ext uri="{FF2B5EF4-FFF2-40B4-BE49-F238E27FC236}">
                <a16:creationId xmlns:a16="http://schemas.microsoft.com/office/drawing/2014/main" id="{11690C3D-FA56-BDFC-AB00-1273663801AE}"/>
              </a:ext>
            </a:extLst>
          </p:cNvPr>
          <p:cNvSpPr txBox="1">
            <a:spLocks/>
          </p:cNvSpPr>
          <p:nvPr/>
        </p:nvSpPr>
        <p:spPr>
          <a:xfrm>
            <a:off x="424523" y="5779574"/>
            <a:ext cx="7778573" cy="946577"/>
          </a:xfrm>
          <a:prstGeom prst="rect">
            <a:avLst/>
          </a:prstGeom>
        </p:spPr>
        <p:txBody>
          <a:bodyPr vert="horz" lIns="0" tIns="45720" rIns="0" bIns="45720" rtlCol="0" anchor="ctr" anchorCtr="0">
            <a:noAutofit/>
          </a:bodyPr>
          <a:lstStyle>
            <a:lvl1pPr algn="l" defTabSz="457200" rtl="0" eaLnBrk="1" latinLnBrk="0" hangingPunct="1">
              <a:spcBef>
                <a:spcPct val="0"/>
              </a:spcBef>
              <a:buNone/>
              <a:defRPr sz="4800" kern="1200" baseline="0">
                <a:solidFill>
                  <a:schemeClr val="tx1"/>
                </a:solidFill>
                <a:latin typeface="Calibri" panose="020F0502020204030204" pitchFamily="34" charset="0"/>
                <a:ea typeface="+mj-ea"/>
                <a:cs typeface="Calibri" panose="020F0502020204030204" pitchFamily="34" charset="0"/>
              </a:defRPr>
            </a:lvl1pPr>
          </a:lstStyle>
          <a:p>
            <a:r>
              <a:rPr lang="en-US" sz="2000" dirty="0"/>
              <a:t>6 April 2023</a:t>
            </a:r>
          </a:p>
          <a:p>
            <a:endParaRPr lang="en-US" sz="2000" dirty="0"/>
          </a:p>
          <a:p>
            <a:r>
              <a:rPr lang="en-US" sz="2000" dirty="0"/>
              <a:t>Dean Chua | Crystal Khoo | </a:t>
            </a:r>
            <a:r>
              <a:rPr lang="en-US" sz="2000" dirty="0" err="1"/>
              <a:t>Meileang</a:t>
            </a:r>
            <a:r>
              <a:rPr lang="en-US" sz="2000" dirty="0"/>
              <a:t> | Oliver Tan | </a:t>
            </a:r>
            <a:r>
              <a:rPr lang="en-US" sz="2000" dirty="0" err="1"/>
              <a:t>Rukaiyaa</a:t>
            </a:r>
            <a:r>
              <a:rPr lang="en-US" sz="2000" dirty="0"/>
              <a:t> | Shona Yap </a:t>
            </a:r>
          </a:p>
        </p:txBody>
      </p:sp>
    </p:spTree>
    <p:extLst>
      <p:ext uri="{BB962C8B-B14F-4D97-AF65-F5344CB8AC3E}">
        <p14:creationId xmlns:p14="http://schemas.microsoft.com/office/powerpoint/2010/main" val="2778787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F97F1A-0EBB-10D6-0ACF-CAFCF04BF8A5}"/>
              </a:ext>
            </a:extLst>
          </p:cNvPr>
          <p:cNvSpPr>
            <a:spLocks noGrp="1"/>
          </p:cNvSpPr>
          <p:nvPr>
            <p:ph type="title"/>
          </p:nvPr>
        </p:nvSpPr>
        <p:spPr/>
        <p:txBody>
          <a:bodyPr/>
          <a:lstStyle/>
          <a:p>
            <a:r>
              <a:rPr lang="en-US" sz="2000" dirty="0"/>
              <a:t>Yet, why was the AUS Economy still Resilient? AUS did not experience a technical recession during the 2008 GFC</a:t>
            </a:r>
          </a:p>
        </p:txBody>
      </p:sp>
      <p:sp>
        <p:nvSpPr>
          <p:cNvPr id="7" name="Slide Number Placeholder 6">
            <a:extLst>
              <a:ext uri="{FF2B5EF4-FFF2-40B4-BE49-F238E27FC236}">
                <a16:creationId xmlns:a16="http://schemas.microsoft.com/office/drawing/2014/main" id="{B323DA7F-677A-5B01-1564-5A849CB1A1AD}"/>
              </a:ext>
            </a:extLst>
          </p:cNvPr>
          <p:cNvSpPr>
            <a:spLocks noGrp="1"/>
          </p:cNvSpPr>
          <p:nvPr>
            <p:ph type="sldNum" sz="quarter" idx="12"/>
          </p:nvPr>
        </p:nvSpPr>
        <p:spPr/>
        <p:txBody>
          <a:bodyPr/>
          <a:lstStyle/>
          <a:p>
            <a:fld id="{FE3B7937-5ADA-FC4C-8C41-1CCDFF8CFC49}" type="slidenum">
              <a:rPr lang="en-US" smtClean="0"/>
              <a:pPr/>
              <a:t>10</a:t>
            </a:fld>
            <a:endParaRPr lang="en-US"/>
          </a:p>
        </p:txBody>
      </p:sp>
      <p:sp>
        <p:nvSpPr>
          <p:cNvPr id="15" name="TextBox 14">
            <a:extLst>
              <a:ext uri="{FF2B5EF4-FFF2-40B4-BE49-F238E27FC236}">
                <a16:creationId xmlns:a16="http://schemas.microsoft.com/office/drawing/2014/main" id="{D9428A95-2FF2-A5C0-6B81-3364CD752B7D}"/>
              </a:ext>
            </a:extLst>
          </p:cNvPr>
          <p:cNvSpPr txBox="1"/>
          <p:nvPr/>
        </p:nvSpPr>
        <p:spPr>
          <a:xfrm>
            <a:off x="4537656" y="5847008"/>
            <a:ext cx="0" cy="0"/>
          </a:xfrm>
          <a:prstGeom prst="rect">
            <a:avLst/>
          </a:prstGeom>
          <a:ln w="9525">
            <a:noFill/>
          </a:ln>
        </p:spPr>
        <p:txBody>
          <a:bodyPr vert="horz" wrap="none" lIns="0" tIns="46800" rIns="0" bIns="46800" rtlCol="0">
            <a:noAutofit/>
          </a:bodyPr>
          <a:lstStyle/>
          <a:p>
            <a:pPr algn="just">
              <a:buClr>
                <a:schemeClr val="accent2"/>
              </a:buClr>
            </a:pPr>
            <a:endParaRPr lang="en-US" sz="1000">
              <a:solidFill>
                <a:srgbClr val="00235D"/>
              </a:solidFill>
            </a:endParaRPr>
          </a:p>
        </p:txBody>
      </p:sp>
      <p:sp>
        <p:nvSpPr>
          <p:cNvPr id="16" name="TextBox 15">
            <a:extLst>
              <a:ext uri="{FF2B5EF4-FFF2-40B4-BE49-F238E27FC236}">
                <a16:creationId xmlns:a16="http://schemas.microsoft.com/office/drawing/2014/main" id="{C82C6525-A763-DC81-3F28-0D4D044BA11D}"/>
              </a:ext>
            </a:extLst>
          </p:cNvPr>
          <p:cNvSpPr txBox="1"/>
          <p:nvPr/>
        </p:nvSpPr>
        <p:spPr>
          <a:xfrm>
            <a:off x="4795234" y="5911403"/>
            <a:ext cx="0" cy="0"/>
          </a:xfrm>
          <a:prstGeom prst="rect">
            <a:avLst/>
          </a:prstGeom>
          <a:ln w="9525">
            <a:noFill/>
          </a:ln>
        </p:spPr>
        <p:txBody>
          <a:bodyPr vert="horz" wrap="none" lIns="0" tIns="46800" rIns="0" bIns="46800" rtlCol="0">
            <a:noAutofit/>
          </a:bodyPr>
          <a:lstStyle/>
          <a:p>
            <a:pPr algn="just">
              <a:buClr>
                <a:schemeClr val="accent2"/>
              </a:buClr>
            </a:pPr>
            <a:endParaRPr lang="en-US" sz="1000" err="1">
              <a:solidFill>
                <a:srgbClr val="00235D"/>
              </a:solidFill>
            </a:endParaRPr>
          </a:p>
        </p:txBody>
      </p:sp>
      <p:pic>
        <p:nvPicPr>
          <p:cNvPr id="18" name="Picture 17" descr="Chart&#10;&#10;Description automatically generated">
            <a:extLst>
              <a:ext uri="{FF2B5EF4-FFF2-40B4-BE49-F238E27FC236}">
                <a16:creationId xmlns:a16="http://schemas.microsoft.com/office/drawing/2014/main" id="{E682E0B8-DC75-1376-F1AC-4EDFF399D982}"/>
              </a:ext>
            </a:extLst>
          </p:cNvPr>
          <p:cNvPicPr>
            <a:picLocks noChangeAspect="1"/>
          </p:cNvPicPr>
          <p:nvPr/>
        </p:nvPicPr>
        <p:blipFill rotWithShape="1">
          <a:blip r:embed="rId2"/>
          <a:srcRect l="1871" t="3377" r="1600" b="1139"/>
          <a:stretch/>
        </p:blipFill>
        <p:spPr>
          <a:xfrm>
            <a:off x="1937434" y="1584101"/>
            <a:ext cx="8292107" cy="3512283"/>
          </a:xfrm>
          <a:prstGeom prst="rect">
            <a:avLst/>
          </a:prstGeom>
        </p:spPr>
      </p:pic>
      <p:sp>
        <p:nvSpPr>
          <p:cNvPr id="19" name="Rectangle 18">
            <a:extLst>
              <a:ext uri="{FF2B5EF4-FFF2-40B4-BE49-F238E27FC236}">
                <a16:creationId xmlns:a16="http://schemas.microsoft.com/office/drawing/2014/main" id="{46C58A87-7C6E-C7D5-64E4-E529756DA42B}"/>
              </a:ext>
            </a:extLst>
          </p:cNvPr>
          <p:cNvSpPr/>
          <p:nvPr/>
        </p:nvSpPr>
        <p:spPr>
          <a:xfrm>
            <a:off x="994244" y="5338158"/>
            <a:ext cx="3178594" cy="7357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dirty="0">
                <a:solidFill>
                  <a:schemeClr val="bg1"/>
                </a:solidFill>
                <a:latin typeface="Calibri" panose="020F0502020204030204" pitchFamily="34" charset="0"/>
                <a:cs typeface="Calibri" panose="020F0502020204030204" pitchFamily="34" charset="0"/>
              </a:rPr>
              <a:t>Small exposure to risky assets:  US housing market &amp; US banks securities</a:t>
            </a:r>
          </a:p>
        </p:txBody>
      </p:sp>
      <p:sp>
        <p:nvSpPr>
          <p:cNvPr id="20" name="Rectangle 19">
            <a:extLst>
              <a:ext uri="{FF2B5EF4-FFF2-40B4-BE49-F238E27FC236}">
                <a16:creationId xmlns:a16="http://schemas.microsoft.com/office/drawing/2014/main" id="{4CC1A79E-5F74-26F5-8546-55631A79282D}"/>
              </a:ext>
            </a:extLst>
          </p:cNvPr>
          <p:cNvSpPr/>
          <p:nvPr/>
        </p:nvSpPr>
        <p:spPr>
          <a:xfrm>
            <a:off x="4506703" y="5338158"/>
            <a:ext cx="3178593" cy="7357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bg1"/>
                </a:solidFill>
                <a:latin typeface="Calibri" panose="020F0502020204030204" pitchFamily="34" charset="0"/>
                <a:cs typeface="Calibri" panose="020F0502020204030204" pitchFamily="34" charset="0"/>
              </a:rPr>
              <a:t>Higher lending standards imposed by the APRA </a:t>
            </a:r>
          </a:p>
        </p:txBody>
      </p:sp>
      <p:sp>
        <p:nvSpPr>
          <p:cNvPr id="21" name="Rectangle 20">
            <a:extLst>
              <a:ext uri="{FF2B5EF4-FFF2-40B4-BE49-F238E27FC236}">
                <a16:creationId xmlns:a16="http://schemas.microsoft.com/office/drawing/2014/main" id="{326DA556-067B-8237-F7B5-C022E23E0F91}"/>
              </a:ext>
            </a:extLst>
          </p:cNvPr>
          <p:cNvSpPr/>
          <p:nvPr/>
        </p:nvSpPr>
        <p:spPr>
          <a:xfrm>
            <a:off x="8019164" y="5338158"/>
            <a:ext cx="3178592" cy="73579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a:solidFill>
                  <a:schemeClr val="bg1"/>
                </a:solidFill>
                <a:latin typeface="Calibri" panose="020F0502020204030204" pitchFamily="34" charset="0"/>
                <a:cs typeface="Calibri" panose="020F0502020204030204" pitchFamily="34" charset="0"/>
              </a:rPr>
              <a:t>China’s demand for AU’s commodities exports as part of their Fiscal Stimulus </a:t>
            </a:r>
          </a:p>
        </p:txBody>
      </p:sp>
      <p:sp>
        <p:nvSpPr>
          <p:cNvPr id="22" name="Oval 21">
            <a:extLst>
              <a:ext uri="{FF2B5EF4-FFF2-40B4-BE49-F238E27FC236}">
                <a16:creationId xmlns:a16="http://schemas.microsoft.com/office/drawing/2014/main" id="{E66352FD-E1ED-43EC-9912-447F8F652896}"/>
              </a:ext>
            </a:extLst>
          </p:cNvPr>
          <p:cNvSpPr/>
          <p:nvPr/>
        </p:nvSpPr>
        <p:spPr>
          <a:xfrm>
            <a:off x="763046" y="5096384"/>
            <a:ext cx="462396" cy="483547"/>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p>
        </p:txBody>
      </p:sp>
      <p:sp>
        <p:nvSpPr>
          <p:cNvPr id="23" name="Oval 22">
            <a:extLst>
              <a:ext uri="{FF2B5EF4-FFF2-40B4-BE49-F238E27FC236}">
                <a16:creationId xmlns:a16="http://schemas.microsoft.com/office/drawing/2014/main" id="{BF169160-C1B9-21CF-8A3C-62240EF0BB41}"/>
              </a:ext>
            </a:extLst>
          </p:cNvPr>
          <p:cNvSpPr/>
          <p:nvPr/>
        </p:nvSpPr>
        <p:spPr>
          <a:xfrm>
            <a:off x="4229790" y="5097857"/>
            <a:ext cx="462396" cy="483547"/>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2</a:t>
            </a:r>
          </a:p>
        </p:txBody>
      </p:sp>
      <p:sp>
        <p:nvSpPr>
          <p:cNvPr id="24" name="Oval 23">
            <a:extLst>
              <a:ext uri="{FF2B5EF4-FFF2-40B4-BE49-F238E27FC236}">
                <a16:creationId xmlns:a16="http://schemas.microsoft.com/office/drawing/2014/main" id="{4FC78DC0-62AE-79B5-7025-F57918F69D14}"/>
              </a:ext>
            </a:extLst>
          </p:cNvPr>
          <p:cNvSpPr/>
          <p:nvPr/>
        </p:nvSpPr>
        <p:spPr>
          <a:xfrm>
            <a:off x="7787963" y="5096384"/>
            <a:ext cx="462396" cy="483547"/>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3</a:t>
            </a:r>
          </a:p>
        </p:txBody>
      </p:sp>
      <p:sp>
        <p:nvSpPr>
          <p:cNvPr id="25" name="Rounded Rectangle 24">
            <a:extLst>
              <a:ext uri="{FF2B5EF4-FFF2-40B4-BE49-F238E27FC236}">
                <a16:creationId xmlns:a16="http://schemas.microsoft.com/office/drawing/2014/main" id="{4CC38355-2DC3-4C9D-3EF9-F1251EE65365}"/>
              </a:ext>
            </a:extLst>
          </p:cNvPr>
          <p:cNvSpPr/>
          <p:nvPr/>
        </p:nvSpPr>
        <p:spPr>
          <a:xfrm>
            <a:off x="4524778" y="2599164"/>
            <a:ext cx="763503" cy="1515637"/>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34" name="TextBox 33">
            <a:extLst>
              <a:ext uri="{FF2B5EF4-FFF2-40B4-BE49-F238E27FC236}">
                <a16:creationId xmlns:a16="http://schemas.microsoft.com/office/drawing/2014/main" id="{C0C361BC-2C13-8060-EA55-F5AFBA4524ED}"/>
              </a:ext>
            </a:extLst>
          </p:cNvPr>
          <p:cNvSpPr txBox="1"/>
          <p:nvPr/>
        </p:nvSpPr>
        <p:spPr>
          <a:xfrm>
            <a:off x="2824766" y="206062"/>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5" name="TextBox 34">
            <a:extLst>
              <a:ext uri="{FF2B5EF4-FFF2-40B4-BE49-F238E27FC236}">
                <a16:creationId xmlns:a16="http://schemas.microsoft.com/office/drawing/2014/main" id="{AB03C5C0-C45F-0B89-9B7F-68644940AB0E}"/>
              </a:ext>
            </a:extLst>
          </p:cNvPr>
          <p:cNvSpPr txBox="1"/>
          <p:nvPr/>
        </p:nvSpPr>
        <p:spPr>
          <a:xfrm>
            <a:off x="2699142" y="1929345"/>
            <a:ext cx="2473539" cy="548933"/>
          </a:xfrm>
          <a:prstGeom prst="rect">
            <a:avLst/>
          </a:prstGeom>
          <a:ln w="9525">
            <a:solidFill>
              <a:schemeClr val="tx1"/>
            </a:solidFill>
          </a:ln>
        </p:spPr>
        <p:txBody>
          <a:bodyPr vert="horz" wrap="squar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6" name="TextBox 35">
            <a:extLst>
              <a:ext uri="{FF2B5EF4-FFF2-40B4-BE49-F238E27FC236}">
                <a16:creationId xmlns:a16="http://schemas.microsoft.com/office/drawing/2014/main" id="{A5050B7F-B550-3E12-AE4D-91F58E11A832}"/>
              </a:ext>
            </a:extLst>
          </p:cNvPr>
          <p:cNvSpPr txBox="1"/>
          <p:nvPr/>
        </p:nvSpPr>
        <p:spPr>
          <a:xfrm>
            <a:off x="4556760" y="365760"/>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7" name="TextBox 36">
            <a:extLst>
              <a:ext uri="{FF2B5EF4-FFF2-40B4-BE49-F238E27FC236}">
                <a16:creationId xmlns:a16="http://schemas.microsoft.com/office/drawing/2014/main" id="{A8177436-D567-4648-F17C-8717A9A9FD5D}"/>
              </a:ext>
            </a:extLst>
          </p:cNvPr>
          <p:cNvSpPr txBox="1"/>
          <p:nvPr/>
        </p:nvSpPr>
        <p:spPr>
          <a:xfrm>
            <a:off x="2699141" y="1995483"/>
            <a:ext cx="2473539" cy="416654"/>
          </a:xfrm>
          <a:prstGeom prst="rect">
            <a:avLst/>
          </a:prstGeom>
          <a:ln w="9525">
            <a:noFill/>
          </a:ln>
        </p:spPr>
        <p:txBody>
          <a:bodyPr vert="horz" wrap="square" lIns="0" tIns="46800" rIns="0" bIns="46800" rtlCol="0">
            <a:no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Outperformance of the ASX200 as compared to other economies in 2008</a:t>
            </a:r>
          </a:p>
        </p:txBody>
      </p:sp>
      <p:sp>
        <p:nvSpPr>
          <p:cNvPr id="38" name="TextBox 37">
            <a:extLst>
              <a:ext uri="{FF2B5EF4-FFF2-40B4-BE49-F238E27FC236}">
                <a16:creationId xmlns:a16="http://schemas.microsoft.com/office/drawing/2014/main" id="{D99BB2BE-52D1-F3D5-199E-AA6CCFD4E72D}"/>
              </a:ext>
            </a:extLst>
          </p:cNvPr>
          <p:cNvSpPr txBox="1"/>
          <p:nvPr/>
        </p:nvSpPr>
        <p:spPr>
          <a:xfrm>
            <a:off x="2731083" y="2905465"/>
            <a:ext cx="2473539" cy="416654"/>
          </a:xfrm>
          <a:prstGeom prst="rect">
            <a:avLst/>
          </a:prstGeom>
          <a:noFill/>
          <a:ln w="9525">
            <a:noFill/>
          </a:ln>
        </p:spPr>
        <p:txBody>
          <a:bodyPr vert="horz" wrap="square" lIns="0" tIns="46800" rIns="0" bIns="46800" rtlCol="0">
            <a:noAutofit/>
          </a:bodyPr>
          <a:lstStyle/>
          <a:p>
            <a:pPr algn="ctr">
              <a:buClr>
                <a:schemeClr val="accent2"/>
              </a:buClr>
            </a:pPr>
            <a:r>
              <a:rPr lang="en-US" sz="1200">
                <a:solidFill>
                  <a:srgbClr val="2EC9FF"/>
                </a:solidFill>
                <a:latin typeface="Calibri" panose="020F0502020204030204" pitchFamily="34" charset="0"/>
                <a:cs typeface="Calibri" panose="020F0502020204030204" pitchFamily="34" charset="0"/>
              </a:rPr>
              <a:t>ASX 200</a:t>
            </a:r>
          </a:p>
        </p:txBody>
      </p:sp>
      <p:sp>
        <p:nvSpPr>
          <p:cNvPr id="39" name="TextBox 38">
            <a:extLst>
              <a:ext uri="{FF2B5EF4-FFF2-40B4-BE49-F238E27FC236}">
                <a16:creationId xmlns:a16="http://schemas.microsoft.com/office/drawing/2014/main" id="{7EED3D2E-607D-1AB9-1EA6-BB0CBF2471B8}"/>
              </a:ext>
            </a:extLst>
          </p:cNvPr>
          <p:cNvSpPr txBox="1"/>
          <p:nvPr/>
        </p:nvSpPr>
        <p:spPr>
          <a:xfrm>
            <a:off x="6903723" y="3530174"/>
            <a:ext cx="2473539" cy="416654"/>
          </a:xfrm>
          <a:prstGeom prst="rect">
            <a:avLst/>
          </a:prstGeom>
          <a:noFill/>
          <a:ln w="9525">
            <a:noFill/>
          </a:ln>
        </p:spPr>
        <p:txBody>
          <a:bodyPr vert="horz" wrap="square" lIns="0" tIns="46800" rIns="0" bIns="46800" rtlCol="0">
            <a:noAutofit/>
          </a:bodyPr>
          <a:lstStyle/>
          <a:p>
            <a:pPr algn="ctr">
              <a:buClr>
                <a:schemeClr val="accent2"/>
              </a:buClr>
            </a:pPr>
            <a:r>
              <a:rPr lang="en-US" sz="1200">
                <a:solidFill>
                  <a:srgbClr val="FCA114"/>
                </a:solidFill>
                <a:latin typeface="Calibri" panose="020F0502020204030204" pitchFamily="34" charset="0"/>
                <a:cs typeface="Calibri" panose="020F0502020204030204" pitchFamily="34" charset="0"/>
              </a:rPr>
              <a:t>MSCI World Ex AUS Index</a:t>
            </a:r>
          </a:p>
        </p:txBody>
      </p:sp>
      <p:sp>
        <p:nvSpPr>
          <p:cNvPr id="40" name="TextBox 39">
            <a:extLst>
              <a:ext uri="{FF2B5EF4-FFF2-40B4-BE49-F238E27FC236}">
                <a16:creationId xmlns:a16="http://schemas.microsoft.com/office/drawing/2014/main" id="{0322020B-FB4C-B886-005E-1DEC11266C21}"/>
              </a:ext>
            </a:extLst>
          </p:cNvPr>
          <p:cNvSpPr txBox="1"/>
          <p:nvPr/>
        </p:nvSpPr>
        <p:spPr>
          <a:xfrm>
            <a:off x="2480288" y="3768017"/>
            <a:ext cx="2473539" cy="416654"/>
          </a:xfrm>
          <a:prstGeom prst="rect">
            <a:avLst/>
          </a:prstGeom>
          <a:noFill/>
          <a:ln w="9525">
            <a:noFill/>
          </a:ln>
        </p:spPr>
        <p:txBody>
          <a:bodyPr vert="horz" wrap="square" lIns="0" tIns="46800" rIns="0" bIns="46800" rtlCol="0">
            <a:noAutofit/>
          </a:bodyPr>
          <a:lstStyle/>
          <a:p>
            <a:pPr algn="ctr">
              <a:buClr>
                <a:schemeClr val="accent2"/>
              </a:buClr>
            </a:pPr>
            <a:r>
              <a:rPr lang="en-US" sz="1200">
                <a:solidFill>
                  <a:srgbClr val="339966"/>
                </a:solidFill>
                <a:latin typeface="Calibri" panose="020F0502020204030204" pitchFamily="34" charset="0"/>
                <a:cs typeface="Calibri" panose="020F0502020204030204" pitchFamily="34" charset="0"/>
              </a:rPr>
              <a:t>S&amp;P500</a:t>
            </a:r>
          </a:p>
        </p:txBody>
      </p:sp>
      <p:sp>
        <p:nvSpPr>
          <p:cNvPr id="12" name="Rectangle 11">
            <a:extLst>
              <a:ext uri="{FF2B5EF4-FFF2-40B4-BE49-F238E27FC236}">
                <a16:creationId xmlns:a16="http://schemas.microsoft.com/office/drawing/2014/main" id="{37E015FA-0D29-80F7-D705-FB48E41BF61E}"/>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3" name="Rectangle 12">
            <a:extLst>
              <a:ext uri="{FF2B5EF4-FFF2-40B4-BE49-F238E27FC236}">
                <a16:creationId xmlns:a16="http://schemas.microsoft.com/office/drawing/2014/main" id="{86FE92E9-ABA2-8974-6CA0-300ED57B71AA}"/>
              </a:ext>
            </a:extLst>
          </p:cNvPr>
          <p:cNvSpPr/>
          <p:nvPr/>
        </p:nvSpPr>
        <p:spPr>
          <a:xfrm>
            <a:off x="2229839"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4" name="Rectangle 13">
            <a:extLst>
              <a:ext uri="{FF2B5EF4-FFF2-40B4-BE49-F238E27FC236}">
                <a16:creationId xmlns:a16="http://schemas.microsoft.com/office/drawing/2014/main" id="{2BB0FC63-5173-A6FD-047B-D20E957FDBF6}"/>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7" name="Rectangle 16">
            <a:extLst>
              <a:ext uri="{FF2B5EF4-FFF2-40B4-BE49-F238E27FC236}">
                <a16:creationId xmlns:a16="http://schemas.microsoft.com/office/drawing/2014/main" id="{3403BCB8-6DED-4154-12E3-C764637A71CE}"/>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6" name="Rectangle 25">
            <a:extLst>
              <a:ext uri="{FF2B5EF4-FFF2-40B4-BE49-F238E27FC236}">
                <a16:creationId xmlns:a16="http://schemas.microsoft.com/office/drawing/2014/main" id="{3D576618-6960-FFA5-D83A-3AAEB4016635}"/>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7" name="Rectangle 26">
            <a:extLst>
              <a:ext uri="{FF2B5EF4-FFF2-40B4-BE49-F238E27FC236}">
                <a16:creationId xmlns:a16="http://schemas.microsoft.com/office/drawing/2014/main" id="{8C0AE85E-66E0-9FCB-960D-6992FB3E220F}"/>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8" name="TextBox 27">
            <a:extLst>
              <a:ext uri="{FF2B5EF4-FFF2-40B4-BE49-F238E27FC236}">
                <a16:creationId xmlns:a16="http://schemas.microsoft.com/office/drawing/2014/main" id="{B1C5C781-1BA4-C4D9-FAD0-3D69642CC586}"/>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B1888FC2-E989-D2BF-2834-0AF400319752}"/>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0" name="TextBox 29">
            <a:extLst>
              <a:ext uri="{FF2B5EF4-FFF2-40B4-BE49-F238E27FC236}">
                <a16:creationId xmlns:a16="http://schemas.microsoft.com/office/drawing/2014/main" id="{D78EF4FD-5E49-0F48-CE75-97881FDA88B9}"/>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31" name="TextBox 30">
            <a:extLst>
              <a:ext uri="{FF2B5EF4-FFF2-40B4-BE49-F238E27FC236}">
                <a16:creationId xmlns:a16="http://schemas.microsoft.com/office/drawing/2014/main" id="{A9AE3C28-6ABE-D9D8-74C4-7C086E0DFC5E}"/>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2" name="TextBox 31">
            <a:extLst>
              <a:ext uri="{FF2B5EF4-FFF2-40B4-BE49-F238E27FC236}">
                <a16:creationId xmlns:a16="http://schemas.microsoft.com/office/drawing/2014/main" id="{FEDCEA6D-4725-484A-2E42-DAD99F041A2F}"/>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3" name="TextBox 32">
            <a:extLst>
              <a:ext uri="{FF2B5EF4-FFF2-40B4-BE49-F238E27FC236}">
                <a16:creationId xmlns:a16="http://schemas.microsoft.com/office/drawing/2014/main" id="{7DF95A92-D26F-3403-BDC1-F1C6402435A9}"/>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9465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84BD1-F396-06C9-10D3-B70FF9D6069D}"/>
              </a:ext>
            </a:extLst>
          </p:cNvPr>
          <p:cNvSpPr>
            <a:spLocks noGrp="1"/>
          </p:cNvSpPr>
          <p:nvPr>
            <p:ph type="title"/>
          </p:nvPr>
        </p:nvSpPr>
        <p:spPr>
          <a:xfrm>
            <a:off x="234308" y="921359"/>
            <a:ext cx="11790285" cy="400110"/>
          </a:xfrm>
        </p:spPr>
        <p:txBody>
          <a:bodyPr/>
          <a:lstStyle/>
          <a:p>
            <a:r>
              <a:rPr lang="en-US" sz="2000" b="1" dirty="0"/>
              <a:t>Mining Boom: </a:t>
            </a:r>
            <a:r>
              <a:rPr lang="en-US" sz="2000" dirty="0"/>
              <a:t>China was a Significant Player in the 2000-2010s Australia Mining Boom</a:t>
            </a:r>
          </a:p>
        </p:txBody>
      </p:sp>
      <p:sp>
        <p:nvSpPr>
          <p:cNvPr id="3" name="Text Placeholder 2">
            <a:extLst>
              <a:ext uri="{FF2B5EF4-FFF2-40B4-BE49-F238E27FC236}">
                <a16:creationId xmlns:a16="http://schemas.microsoft.com/office/drawing/2014/main" id="{86D29E59-1306-6233-068D-389EA84BCD7E}"/>
              </a:ext>
            </a:extLst>
          </p:cNvPr>
          <p:cNvSpPr>
            <a:spLocks noGrp="1"/>
          </p:cNvSpPr>
          <p:nvPr>
            <p:ph type="body" sz="quarter" idx="16"/>
          </p:nvPr>
        </p:nvSpPr>
        <p:spPr>
          <a:xfrm>
            <a:off x="234951" y="1857813"/>
            <a:ext cx="5641047" cy="307777"/>
          </a:xfrm>
        </p:spPr>
        <p:txBody>
          <a:bodyPr/>
          <a:lstStyle/>
          <a:p>
            <a:r>
              <a:rPr lang="en-US" sz="1400" dirty="0">
                <a:latin typeface="Calibri" panose="020F0502020204030204" pitchFamily="34" charset="0"/>
              </a:rPr>
              <a:t>Reasons for the Boom</a:t>
            </a:r>
          </a:p>
        </p:txBody>
      </p:sp>
      <p:sp>
        <p:nvSpPr>
          <p:cNvPr id="5" name="Text Placeholder 4">
            <a:extLst>
              <a:ext uri="{FF2B5EF4-FFF2-40B4-BE49-F238E27FC236}">
                <a16:creationId xmlns:a16="http://schemas.microsoft.com/office/drawing/2014/main" id="{BF9103B5-868E-8D4F-4EC0-9949B386FD21}"/>
              </a:ext>
            </a:extLst>
          </p:cNvPr>
          <p:cNvSpPr>
            <a:spLocks noGrp="1"/>
          </p:cNvSpPr>
          <p:nvPr>
            <p:ph type="body" sz="quarter" idx="22"/>
          </p:nvPr>
        </p:nvSpPr>
        <p:spPr>
          <a:xfrm>
            <a:off x="234615" y="4169137"/>
            <a:ext cx="5641047" cy="307777"/>
          </a:xfrm>
        </p:spPr>
        <p:txBody>
          <a:bodyPr/>
          <a:lstStyle/>
          <a:p>
            <a:r>
              <a:rPr lang="en-US" sz="1400" dirty="0">
                <a:latin typeface="Calibri" panose="020F0502020204030204" pitchFamily="34" charset="0"/>
              </a:rPr>
              <a:t>Increased in Mining Investments in AUS </a:t>
            </a:r>
          </a:p>
        </p:txBody>
      </p:sp>
      <p:sp>
        <p:nvSpPr>
          <p:cNvPr id="13" name="Text Placeholder 12">
            <a:extLst>
              <a:ext uri="{FF2B5EF4-FFF2-40B4-BE49-F238E27FC236}">
                <a16:creationId xmlns:a16="http://schemas.microsoft.com/office/drawing/2014/main" id="{939C40F9-6334-46B2-73A6-D4140B77BA9E}"/>
              </a:ext>
            </a:extLst>
          </p:cNvPr>
          <p:cNvSpPr>
            <a:spLocks noGrp="1"/>
          </p:cNvSpPr>
          <p:nvPr>
            <p:ph type="body" sz="quarter" idx="26"/>
          </p:nvPr>
        </p:nvSpPr>
        <p:spPr>
          <a:xfrm>
            <a:off x="7626329" y="6231033"/>
            <a:ext cx="4429657" cy="187133"/>
          </a:xfrm>
        </p:spPr>
        <p:txBody>
          <a:bodyPr/>
          <a:lstStyle/>
          <a:p>
            <a:r>
              <a:rPr lang="en-US" dirty="0"/>
              <a:t>Sources: RBA, Statista, Geo-Science Australia</a:t>
            </a:r>
          </a:p>
        </p:txBody>
      </p:sp>
      <p:sp>
        <p:nvSpPr>
          <p:cNvPr id="6" name="Text Placeholder 5">
            <a:extLst>
              <a:ext uri="{FF2B5EF4-FFF2-40B4-BE49-F238E27FC236}">
                <a16:creationId xmlns:a16="http://schemas.microsoft.com/office/drawing/2014/main" id="{F9B75C8F-B973-71A2-FB78-F66038E71910}"/>
              </a:ext>
            </a:extLst>
          </p:cNvPr>
          <p:cNvSpPr>
            <a:spLocks noGrp="1"/>
          </p:cNvSpPr>
          <p:nvPr>
            <p:ph type="body" sz="quarter" idx="24"/>
          </p:nvPr>
        </p:nvSpPr>
        <p:spPr>
          <a:xfrm>
            <a:off x="6383211" y="4169137"/>
            <a:ext cx="5641047" cy="307777"/>
          </a:xfrm>
        </p:spPr>
        <p:txBody>
          <a:bodyPr/>
          <a:lstStyle/>
          <a:p>
            <a:r>
              <a:rPr lang="en-US" sz="1400" dirty="0">
                <a:latin typeface="Calibri" panose="020F0502020204030204" pitchFamily="34" charset="0"/>
              </a:rPr>
              <a:t>Ore prices from 2000 to 2011</a:t>
            </a:r>
          </a:p>
        </p:txBody>
      </p:sp>
      <p:sp>
        <p:nvSpPr>
          <p:cNvPr id="7" name="Content Placeholder 6">
            <a:extLst>
              <a:ext uri="{FF2B5EF4-FFF2-40B4-BE49-F238E27FC236}">
                <a16:creationId xmlns:a16="http://schemas.microsoft.com/office/drawing/2014/main" id="{F8FF008A-7668-42B4-BE02-FBDA5FEF7A89}"/>
              </a:ext>
            </a:extLst>
          </p:cNvPr>
          <p:cNvSpPr>
            <a:spLocks noGrp="1"/>
          </p:cNvSpPr>
          <p:nvPr>
            <p:ph sz="quarter" idx="28"/>
          </p:nvPr>
        </p:nvSpPr>
        <p:spPr>
          <a:xfrm>
            <a:off x="233971" y="2085000"/>
            <a:ext cx="5862029" cy="2100447"/>
          </a:xfrm>
        </p:spPr>
        <p:txBody>
          <a:bodyPr/>
          <a:lstStyle/>
          <a:p>
            <a:pPr>
              <a:lnSpc>
                <a:spcPct val="150000"/>
              </a:lnSpc>
            </a:pPr>
            <a:r>
              <a:rPr lang="en-US" sz="1400">
                <a:latin typeface="Calibri" panose="020F0502020204030204" pitchFamily="34" charset="0"/>
              </a:rPr>
              <a:t>China was going through industrialization in 2000 and required a lot of raw resources to build and manufacture.</a:t>
            </a:r>
          </a:p>
          <a:p>
            <a:pPr>
              <a:lnSpc>
                <a:spcPct val="150000"/>
              </a:lnSpc>
            </a:pPr>
            <a:r>
              <a:rPr lang="en-US" sz="1400">
                <a:latin typeface="Calibri" panose="020F0502020204030204" pitchFamily="34" charset="0"/>
              </a:rPr>
              <a:t>This caused iron ore exports to grow an average of 23% from 1999 to 2011. Mining had doubled its GDP share. </a:t>
            </a:r>
          </a:p>
          <a:p>
            <a:pPr>
              <a:lnSpc>
                <a:spcPct val="150000"/>
              </a:lnSpc>
            </a:pPr>
            <a:r>
              <a:rPr lang="en-US" sz="1400">
                <a:latin typeface="Calibri" panose="020F0502020204030204" pitchFamily="34" charset="0"/>
              </a:rPr>
              <a:t>As many mining companies rushed to increase output to sell to China, this triggered a huge influx of investments.</a:t>
            </a:r>
          </a:p>
        </p:txBody>
      </p:sp>
      <p:graphicFrame>
        <p:nvGraphicFramePr>
          <p:cNvPr id="20" name="Content Placeholder 19">
            <a:extLst>
              <a:ext uri="{FF2B5EF4-FFF2-40B4-BE49-F238E27FC236}">
                <a16:creationId xmlns:a16="http://schemas.microsoft.com/office/drawing/2014/main" id="{40AAD739-E9EA-1A2B-1EED-C64E59F24021}"/>
              </a:ext>
            </a:extLst>
          </p:cNvPr>
          <p:cNvGraphicFramePr>
            <a:graphicFrameLocks noGrp="1"/>
          </p:cNvGraphicFramePr>
          <p:nvPr>
            <p:ph sz="quarter" idx="31"/>
            <p:extLst>
              <p:ext uri="{D42A27DB-BD31-4B8C-83A1-F6EECF244321}">
                <p14:modId xmlns:p14="http://schemas.microsoft.com/office/powerpoint/2010/main" val="2780068772"/>
              </p:ext>
            </p:extLst>
          </p:nvPr>
        </p:nvGraphicFramePr>
        <p:xfrm>
          <a:off x="6382165" y="4713612"/>
          <a:ext cx="5641975" cy="118591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791C4C4E-25CD-8FE6-279A-8F5A9B4D6A55}"/>
              </a:ext>
            </a:extLst>
          </p:cNvPr>
          <p:cNvSpPr>
            <a:spLocks noGrp="1"/>
          </p:cNvSpPr>
          <p:nvPr>
            <p:ph type="body" sz="quarter" idx="18"/>
          </p:nvPr>
        </p:nvSpPr>
        <p:spPr/>
        <p:txBody>
          <a:bodyPr/>
          <a:lstStyle/>
          <a:p>
            <a:r>
              <a:rPr lang="en-US" b="1">
                <a:latin typeface="Calibri" panose="020F0502020204030204" pitchFamily="34" charset="0"/>
              </a:rPr>
              <a:t>The mining market is strong enough to recover through headwinds from the financial crisis</a:t>
            </a:r>
          </a:p>
        </p:txBody>
      </p:sp>
      <p:sp>
        <p:nvSpPr>
          <p:cNvPr id="4" name="Text Placeholder 3">
            <a:extLst>
              <a:ext uri="{FF2B5EF4-FFF2-40B4-BE49-F238E27FC236}">
                <a16:creationId xmlns:a16="http://schemas.microsoft.com/office/drawing/2014/main" id="{F5AAB075-07B9-EB5E-53F7-2307B48335D4}"/>
              </a:ext>
            </a:extLst>
          </p:cNvPr>
          <p:cNvSpPr>
            <a:spLocks noGrp="1"/>
          </p:cNvSpPr>
          <p:nvPr>
            <p:ph type="body" sz="quarter" idx="20"/>
          </p:nvPr>
        </p:nvSpPr>
        <p:spPr>
          <a:xfrm>
            <a:off x="6383547" y="1857813"/>
            <a:ext cx="5641047" cy="307777"/>
          </a:xfrm>
        </p:spPr>
        <p:txBody>
          <a:bodyPr/>
          <a:lstStyle/>
          <a:p>
            <a:r>
              <a:rPr lang="en-US" sz="1400" dirty="0">
                <a:latin typeface="Calibri" panose="020F0502020204030204" pitchFamily="34" charset="0"/>
              </a:rPr>
              <a:t>Global Market Share from 2000 to 2010</a:t>
            </a:r>
          </a:p>
        </p:txBody>
      </p:sp>
      <p:sp>
        <p:nvSpPr>
          <p:cNvPr id="8" name="Slide Number Placeholder 6">
            <a:extLst>
              <a:ext uri="{FF2B5EF4-FFF2-40B4-BE49-F238E27FC236}">
                <a16:creationId xmlns:a16="http://schemas.microsoft.com/office/drawing/2014/main" id="{8929C4D7-CF86-ADA9-1AFC-7FFAE167438B}"/>
              </a:ext>
            </a:extLst>
          </p:cNvPr>
          <p:cNvSpPr>
            <a:spLocks noGrp="1"/>
          </p:cNvSpPr>
          <p:nvPr>
            <p:ph type="sldNum" sz="quarter" idx="12"/>
          </p:nvPr>
        </p:nvSpPr>
        <p:spPr/>
        <p:txBody>
          <a:bodyPr/>
          <a:lstStyle/>
          <a:p>
            <a:fld id="{FE3B7937-5ADA-FC4C-8C41-1CCDFF8CFC49}" type="slidenum">
              <a:rPr lang="en-US" smtClean="0">
                <a:solidFill>
                  <a:schemeClr val="tx1"/>
                </a:solidFill>
              </a:rPr>
              <a:pPr/>
              <a:t>11</a:t>
            </a:fld>
            <a:endParaRPr lang="en-US">
              <a:solidFill>
                <a:schemeClr val="tx1"/>
              </a:solidFill>
            </a:endParaRPr>
          </a:p>
        </p:txBody>
      </p:sp>
      <p:pic>
        <p:nvPicPr>
          <p:cNvPr id="18" name="Content Placeholder 20" descr="Chart, line chart&#10;&#10;Description automatically generated">
            <a:extLst>
              <a:ext uri="{FF2B5EF4-FFF2-40B4-BE49-F238E27FC236}">
                <a16:creationId xmlns:a16="http://schemas.microsoft.com/office/drawing/2014/main" id="{1B507274-B231-E9DF-130C-DEAAD48EC539}"/>
              </a:ext>
            </a:extLst>
          </p:cNvPr>
          <p:cNvPicPr>
            <a:picLocks noChangeAspect="1"/>
          </p:cNvPicPr>
          <p:nvPr/>
        </p:nvPicPr>
        <p:blipFill rotWithShape="1">
          <a:blip r:embed="rId4"/>
          <a:srcRect t="19751" b="5038"/>
          <a:stretch/>
        </p:blipFill>
        <p:spPr>
          <a:xfrm>
            <a:off x="1649324" y="4440199"/>
            <a:ext cx="2756772" cy="1977967"/>
          </a:xfrm>
          <a:prstGeom prst="rect">
            <a:avLst/>
          </a:prstGeom>
        </p:spPr>
      </p:pic>
      <p:graphicFrame>
        <p:nvGraphicFramePr>
          <p:cNvPr id="19" name="Table 16">
            <a:extLst>
              <a:ext uri="{FF2B5EF4-FFF2-40B4-BE49-F238E27FC236}">
                <a16:creationId xmlns:a16="http://schemas.microsoft.com/office/drawing/2014/main" id="{1486B127-673D-D301-A5A9-B08CDC6F740A}"/>
              </a:ext>
            </a:extLst>
          </p:cNvPr>
          <p:cNvGraphicFramePr>
            <a:graphicFrameLocks/>
          </p:cNvGraphicFramePr>
          <p:nvPr>
            <p:extLst>
              <p:ext uri="{D42A27DB-BD31-4B8C-83A1-F6EECF244321}">
                <p14:modId xmlns:p14="http://schemas.microsoft.com/office/powerpoint/2010/main" val="197113787"/>
              </p:ext>
            </p:extLst>
          </p:nvPr>
        </p:nvGraphicFramePr>
        <p:xfrm>
          <a:off x="6309777" y="2197334"/>
          <a:ext cx="4230786" cy="1767840"/>
        </p:xfrm>
        <a:graphic>
          <a:graphicData uri="http://schemas.openxmlformats.org/drawingml/2006/table">
            <a:tbl>
              <a:tblPr firstRow="1" bandRow="1">
                <a:tableStyleId>{5C22544A-7EE6-4342-B048-85BDC9FD1C3A}</a:tableStyleId>
              </a:tblPr>
              <a:tblGrid>
                <a:gridCol w="914578">
                  <a:extLst>
                    <a:ext uri="{9D8B030D-6E8A-4147-A177-3AD203B41FA5}">
                      <a16:colId xmlns:a16="http://schemas.microsoft.com/office/drawing/2014/main" val="3692347754"/>
                    </a:ext>
                  </a:extLst>
                </a:gridCol>
                <a:gridCol w="829052">
                  <a:extLst>
                    <a:ext uri="{9D8B030D-6E8A-4147-A177-3AD203B41FA5}">
                      <a16:colId xmlns:a16="http://schemas.microsoft.com/office/drawing/2014/main" val="4002081945"/>
                    </a:ext>
                  </a:extLst>
                </a:gridCol>
                <a:gridCol w="829052">
                  <a:extLst>
                    <a:ext uri="{9D8B030D-6E8A-4147-A177-3AD203B41FA5}">
                      <a16:colId xmlns:a16="http://schemas.microsoft.com/office/drawing/2014/main" val="1243840114"/>
                    </a:ext>
                  </a:extLst>
                </a:gridCol>
                <a:gridCol w="829052">
                  <a:extLst>
                    <a:ext uri="{9D8B030D-6E8A-4147-A177-3AD203B41FA5}">
                      <a16:colId xmlns:a16="http://schemas.microsoft.com/office/drawing/2014/main" val="2908108816"/>
                    </a:ext>
                  </a:extLst>
                </a:gridCol>
                <a:gridCol w="829052">
                  <a:extLst>
                    <a:ext uri="{9D8B030D-6E8A-4147-A177-3AD203B41FA5}">
                      <a16:colId xmlns:a16="http://schemas.microsoft.com/office/drawing/2014/main" val="676822549"/>
                    </a:ext>
                  </a:extLst>
                </a:gridCol>
              </a:tblGrid>
              <a:tr h="153483">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panose="020F0502020204030204" pitchFamily="34" charset="0"/>
                          <a:cs typeface="Calibri" panose="020F0502020204030204" pitchFamily="34" charset="0"/>
                        </a:rPr>
                        <a:t>Australia</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800" b="0">
                          <a:solidFill>
                            <a:schemeClr val="tx1"/>
                          </a:solidFill>
                          <a:latin typeface="Calibri" panose="020F0502020204030204" pitchFamily="34" charset="0"/>
                          <a:cs typeface="Calibri" panose="020F0502020204030204" pitchFamily="34" charset="0"/>
                        </a:rPr>
                        <a:t>Price Growth Rate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b="1">
                        <a:solidFill>
                          <a:schemeClr val="tx1"/>
                        </a:solidFill>
                        <a:latin typeface="Calibri" panose="020F0502020204030204" pitchFamily="34" charset="0"/>
                        <a:cs typeface="Calibri" panose="020F050202020403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0">
                          <a:solidFill>
                            <a:schemeClr val="tx1"/>
                          </a:solidFill>
                          <a:latin typeface="Calibri" panose="020F0502020204030204" pitchFamily="34" charset="0"/>
                          <a:cs typeface="Calibri" panose="020F0502020204030204" pitchFamily="34" charset="0"/>
                        </a:rPr>
                        <a:t>Share of Total Export Value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1">
                        <a:solidFill>
                          <a:schemeClr val="tx1"/>
                        </a:solidFill>
                        <a:latin typeface="Calibri" panose="020F0502020204030204" pitchFamily="34" charset="0"/>
                        <a:cs typeface="Calibri" panose="020F050202020403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0652990"/>
                  </a:ext>
                </a:extLst>
              </a:tr>
              <a:tr h="0">
                <a:tc vMerge="1">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1">
                          <a:solidFill>
                            <a:schemeClr val="tx1"/>
                          </a:solidFill>
                          <a:latin typeface="Calibri" panose="020F0502020204030204" pitchFamily="34" charset="0"/>
                          <a:cs typeface="Calibri" panose="020F0502020204030204" pitchFamily="34" charset="0"/>
                        </a:rPr>
                        <a:t>Type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a:solidFill>
                            <a:schemeClr val="tx1"/>
                          </a:solidFill>
                          <a:latin typeface="Calibri" panose="020F0502020204030204" pitchFamily="34" charset="0"/>
                          <a:cs typeface="Calibri" panose="020F0502020204030204" pitchFamily="34" charset="0"/>
                        </a:rPr>
                        <a:t>2000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a:solidFill>
                            <a:schemeClr val="tx1"/>
                          </a:solidFill>
                          <a:latin typeface="Calibri" panose="020F0502020204030204" pitchFamily="34" charset="0"/>
                          <a:cs typeface="Calibri" panose="020F0502020204030204" pitchFamily="34" charset="0"/>
                        </a:rPr>
                        <a:t>2010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a:solidFill>
                            <a:schemeClr val="tx1"/>
                          </a:solidFill>
                          <a:latin typeface="Calibri" panose="020F0502020204030204" pitchFamily="34" charset="0"/>
                          <a:cs typeface="Calibri" panose="020F0502020204030204" pitchFamily="34" charset="0"/>
                        </a:rPr>
                        <a:t>2000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Calibri" panose="020F0502020204030204" pitchFamily="34" charset="0"/>
                          <a:cs typeface="Calibri" panose="020F0502020204030204" pitchFamily="34" charset="0"/>
                        </a:rPr>
                        <a:t>2010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0">
                <a:tc>
                  <a:txBody>
                    <a:bodyPr/>
                    <a:lstStyle/>
                    <a:p>
                      <a:r>
                        <a:rPr lang="en-US" sz="1100" b="0">
                          <a:solidFill>
                            <a:schemeClr val="tx1"/>
                          </a:solidFill>
                          <a:latin typeface="Calibri" panose="020F0502020204030204" pitchFamily="34" charset="0"/>
                          <a:cs typeface="Calibri" panose="020F0502020204030204" pitchFamily="34" charset="0"/>
                        </a:rPr>
                        <a:t>Coal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15%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0">
                <a:tc>
                  <a:txBody>
                    <a:bodyPr/>
                    <a:lstStyle/>
                    <a:p>
                      <a:r>
                        <a:rPr lang="en-US" sz="1100" b="0" u="none">
                          <a:solidFill>
                            <a:schemeClr val="tx1"/>
                          </a:solidFill>
                          <a:latin typeface="Calibri" panose="020F0502020204030204" pitchFamily="34" charset="0"/>
                          <a:cs typeface="Calibri" panose="020F0502020204030204" pitchFamily="34" charset="0"/>
                        </a:rPr>
                        <a:t>Iron Ore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15%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chemeClr val="tx1"/>
                          </a:solidFill>
                          <a:latin typeface="Calibri" panose="020F0502020204030204" pitchFamily="34" charset="0"/>
                          <a:cs typeface="Calibri" panose="020F0502020204030204" pitchFamily="34" charset="0"/>
                        </a:rPr>
                        <a:t>17%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0">
                <a:tc>
                  <a:txBody>
                    <a:bodyPr/>
                    <a:lstStyle/>
                    <a:p>
                      <a:r>
                        <a:rPr lang="en-US" sz="1100">
                          <a:solidFill>
                            <a:schemeClr val="tx1"/>
                          </a:solidFill>
                          <a:latin typeface="Calibri" panose="020F0502020204030204" pitchFamily="34" charset="0"/>
                          <a:cs typeface="Calibri" panose="020F0502020204030204" pitchFamily="34" charset="0"/>
                        </a:rPr>
                        <a:t>Other Ore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0">
                <a:tc>
                  <a:txBody>
                    <a:bodyPr/>
                    <a:lstStyle/>
                    <a:p>
                      <a:r>
                        <a:rPr lang="en-US" sz="1100">
                          <a:solidFill>
                            <a:schemeClr val="tx1"/>
                          </a:solidFill>
                          <a:latin typeface="Calibri" panose="020F0502020204030204" pitchFamily="34" charset="0"/>
                          <a:cs typeface="Calibri" panose="020F0502020204030204" pitchFamily="34" charset="0"/>
                        </a:rPr>
                        <a:t>Metal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a:solidFill>
                            <a:schemeClr val="tx1"/>
                          </a:solidFill>
                          <a:latin typeface="Calibri" panose="020F0502020204030204" pitchFamily="34" charset="0"/>
                          <a:cs typeface="Calibri" panose="020F0502020204030204" pitchFamily="34"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103950"/>
                  </a:ext>
                </a:extLst>
              </a:tr>
              <a:tr h="0">
                <a:tc>
                  <a:txBody>
                    <a:bodyPr/>
                    <a:lstStyle/>
                    <a:p>
                      <a:r>
                        <a:rPr lang="en-US" sz="1100" b="1">
                          <a:solidFill>
                            <a:schemeClr val="tx1"/>
                          </a:solidFill>
                          <a:latin typeface="Calibri" panose="020F0502020204030204" pitchFamily="34" charset="0"/>
                          <a:cs typeface="Calibri" panose="020F0502020204030204" pitchFamily="34" charset="0"/>
                        </a:rPr>
                        <a:t>Total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a:solidFill>
                            <a:schemeClr val="tx1"/>
                          </a:solidFill>
                          <a:latin typeface="Calibri" panose="020F0502020204030204" pitchFamily="34" charset="0"/>
                          <a:cs typeface="Calibri" panose="020F0502020204030204" pitchFamily="34" charset="0"/>
                        </a:rPr>
                        <a:t>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a:solidFill>
                            <a:schemeClr val="tx1"/>
                          </a:solidFill>
                          <a:latin typeface="Calibri" panose="020F0502020204030204" pitchFamily="34" charset="0"/>
                          <a:cs typeface="Calibri" panose="020F0502020204030204" pitchFamily="34" charset="0"/>
                        </a:rPr>
                        <a:t>9%</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dirty="0">
                          <a:solidFill>
                            <a:schemeClr val="tx1"/>
                          </a:solidFill>
                          <a:latin typeface="Calibri" panose="020F0502020204030204" pitchFamily="34" charset="0"/>
                          <a:cs typeface="Calibri" panose="020F0502020204030204" pitchFamily="34" charset="0"/>
                        </a:rPr>
                        <a:t>35%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1" dirty="0">
                          <a:solidFill>
                            <a:schemeClr val="tx1"/>
                          </a:solidFill>
                          <a:latin typeface="Calibri" panose="020F0502020204030204" pitchFamily="34" charset="0"/>
                          <a:cs typeface="Calibri" panose="020F0502020204030204" pitchFamily="34" charset="0"/>
                        </a:rPr>
                        <a:t>55%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0393613"/>
                  </a:ext>
                </a:extLst>
              </a:tr>
            </a:tbl>
          </a:graphicData>
        </a:graphic>
      </p:graphicFrame>
      <p:sp>
        <p:nvSpPr>
          <p:cNvPr id="22" name="TextBox 21">
            <a:extLst>
              <a:ext uri="{FF2B5EF4-FFF2-40B4-BE49-F238E27FC236}">
                <a16:creationId xmlns:a16="http://schemas.microsoft.com/office/drawing/2014/main" id="{16ECD511-3DE6-0099-F728-A99EF92FDCCA}"/>
              </a:ext>
            </a:extLst>
          </p:cNvPr>
          <p:cNvSpPr txBox="1"/>
          <p:nvPr/>
        </p:nvSpPr>
        <p:spPr>
          <a:xfrm>
            <a:off x="6309777" y="4491754"/>
            <a:ext cx="385210" cy="187134"/>
          </a:xfrm>
          <a:prstGeom prst="rect">
            <a:avLst/>
          </a:prstGeom>
          <a:ln w="9525">
            <a:noFill/>
          </a:ln>
        </p:spPr>
        <p:txBody>
          <a:bodyPr vert="horz" wrap="none" lIns="0" tIns="46800" rIns="0" bIns="46800" rtlCol="0">
            <a:noAutofit/>
          </a:bodyPr>
          <a:lstStyle/>
          <a:p>
            <a:pPr algn="just">
              <a:buClr>
                <a:schemeClr val="accent2"/>
              </a:buClr>
            </a:pPr>
            <a:r>
              <a:rPr lang="en-US" sz="1000" i="1"/>
              <a:t>USD per dry metric to unit</a:t>
            </a:r>
          </a:p>
        </p:txBody>
      </p:sp>
      <p:sp>
        <p:nvSpPr>
          <p:cNvPr id="23" name="Oval 22">
            <a:extLst>
              <a:ext uri="{FF2B5EF4-FFF2-40B4-BE49-F238E27FC236}">
                <a16:creationId xmlns:a16="http://schemas.microsoft.com/office/drawing/2014/main" id="{4E599FA4-298A-3305-A83A-A51A3A4F669E}"/>
              </a:ext>
            </a:extLst>
          </p:cNvPr>
          <p:cNvSpPr/>
          <p:nvPr/>
        </p:nvSpPr>
        <p:spPr>
          <a:xfrm rot="20221367">
            <a:off x="9154964" y="4781993"/>
            <a:ext cx="532436" cy="895980"/>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24" name="TextBox 23">
            <a:extLst>
              <a:ext uri="{FF2B5EF4-FFF2-40B4-BE49-F238E27FC236}">
                <a16:creationId xmlns:a16="http://schemas.microsoft.com/office/drawing/2014/main" id="{2E80EB10-B6B5-52E8-B390-B99D02853D77}"/>
              </a:ext>
            </a:extLst>
          </p:cNvPr>
          <p:cNvSpPr txBox="1"/>
          <p:nvPr/>
        </p:nvSpPr>
        <p:spPr>
          <a:xfrm>
            <a:off x="8972240" y="5975301"/>
            <a:ext cx="462988" cy="276999"/>
          </a:xfrm>
          <a:prstGeom prst="rect">
            <a:avLst/>
          </a:prstGeom>
          <a:ln w="9525">
            <a:noFill/>
          </a:ln>
        </p:spPr>
        <p:txBody>
          <a:bodyPr vert="horz" wrap="none" lIns="0" tIns="46800" rIns="0" bIns="46800" rtlCol="0">
            <a:noAutofit/>
          </a:bodyPr>
          <a:lstStyle/>
          <a:p>
            <a:pPr algn="just">
              <a:buClr>
                <a:schemeClr val="accent2"/>
              </a:buClr>
            </a:pPr>
            <a:r>
              <a:rPr lang="en-US" sz="1000" dirty="0">
                <a:solidFill>
                  <a:srgbClr val="FF0000"/>
                </a:solidFill>
                <a:latin typeface="Calibri" panose="020F0502020204030204" pitchFamily="34" charset="0"/>
                <a:cs typeface="Calibri" panose="020F0502020204030204" pitchFamily="34" charset="0"/>
              </a:rPr>
              <a:t>2008 Financial Crisis</a:t>
            </a:r>
          </a:p>
        </p:txBody>
      </p:sp>
      <p:cxnSp>
        <p:nvCxnSpPr>
          <p:cNvPr id="10" name="Straight Arrow Connector 9">
            <a:extLst>
              <a:ext uri="{FF2B5EF4-FFF2-40B4-BE49-F238E27FC236}">
                <a16:creationId xmlns:a16="http://schemas.microsoft.com/office/drawing/2014/main" id="{9ADDE303-92C9-B0F0-DB68-A729B09818F9}"/>
              </a:ext>
            </a:extLst>
          </p:cNvPr>
          <p:cNvCxnSpPr>
            <a:cxnSpLocks/>
          </p:cNvCxnSpPr>
          <p:nvPr/>
        </p:nvCxnSpPr>
        <p:spPr>
          <a:xfrm flipV="1">
            <a:off x="6694987" y="4748910"/>
            <a:ext cx="2435761" cy="744933"/>
          </a:xfrm>
          <a:prstGeom prst="straightConnector1">
            <a:avLst/>
          </a:prstGeom>
          <a:ln w="9525">
            <a:solidFill>
              <a:schemeClr val="bg1">
                <a:lumMod val="50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87B4A44-122B-E8AB-33CC-BE2B314C7D15}"/>
              </a:ext>
            </a:extLst>
          </p:cNvPr>
          <p:cNvSpPr txBox="1"/>
          <p:nvPr/>
        </p:nvSpPr>
        <p:spPr>
          <a:xfrm>
            <a:off x="7543614" y="4793447"/>
            <a:ext cx="469557" cy="349036"/>
          </a:xfrm>
          <a:prstGeom prst="rect">
            <a:avLst/>
          </a:prstGeom>
          <a:ln w="9525">
            <a:noFill/>
          </a:ln>
        </p:spPr>
        <p:txBody>
          <a:bodyPr vert="horz" wrap="none" lIns="0" tIns="46800" rIns="0" bIns="46800" rtlCol="0">
            <a:noAutofit/>
          </a:bodyPr>
          <a:lstStyle/>
          <a:p>
            <a:pPr algn="just">
              <a:buClr>
                <a:schemeClr val="accent2"/>
              </a:buClr>
            </a:pPr>
            <a:r>
              <a:rPr lang="en-US" sz="1400" b="1" dirty="0">
                <a:solidFill>
                  <a:srgbClr val="339966"/>
                </a:solidFill>
                <a:latin typeface="Calibri" panose="020F0502020204030204" pitchFamily="34" charset="0"/>
                <a:cs typeface="Calibri" panose="020F0502020204030204" pitchFamily="34" charset="0"/>
              </a:rPr>
              <a:t>+ 437%</a:t>
            </a:r>
          </a:p>
        </p:txBody>
      </p:sp>
      <p:sp>
        <p:nvSpPr>
          <p:cNvPr id="27" name="Rectangle 26">
            <a:extLst>
              <a:ext uri="{FF2B5EF4-FFF2-40B4-BE49-F238E27FC236}">
                <a16:creationId xmlns:a16="http://schemas.microsoft.com/office/drawing/2014/main" id="{1258E2C2-0F88-6D74-F2AC-F1187CC56A1C}"/>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28" name="Rectangle 27">
            <a:extLst>
              <a:ext uri="{FF2B5EF4-FFF2-40B4-BE49-F238E27FC236}">
                <a16:creationId xmlns:a16="http://schemas.microsoft.com/office/drawing/2014/main" id="{6A8D2A42-5C56-DF38-ACF7-5447E06D5828}"/>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29" name="Rectangle 28">
            <a:extLst>
              <a:ext uri="{FF2B5EF4-FFF2-40B4-BE49-F238E27FC236}">
                <a16:creationId xmlns:a16="http://schemas.microsoft.com/office/drawing/2014/main" id="{E44ECEF9-6B56-2106-50AE-C66ACE55B00E}"/>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0" name="Rectangle 29">
            <a:extLst>
              <a:ext uri="{FF2B5EF4-FFF2-40B4-BE49-F238E27FC236}">
                <a16:creationId xmlns:a16="http://schemas.microsoft.com/office/drawing/2014/main" id="{4D0211D4-87D3-48E6-3F86-1D4A4E72B7EF}"/>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1" name="Rectangle 30">
            <a:extLst>
              <a:ext uri="{FF2B5EF4-FFF2-40B4-BE49-F238E27FC236}">
                <a16:creationId xmlns:a16="http://schemas.microsoft.com/office/drawing/2014/main" id="{821BEB9F-4D39-5602-DF69-9E693FD502A3}"/>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2" name="Rectangle 31">
            <a:extLst>
              <a:ext uri="{FF2B5EF4-FFF2-40B4-BE49-F238E27FC236}">
                <a16:creationId xmlns:a16="http://schemas.microsoft.com/office/drawing/2014/main" id="{5B6F88C5-551B-A2F4-630F-4169FB0D3DCA}"/>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3" name="TextBox 32">
            <a:extLst>
              <a:ext uri="{FF2B5EF4-FFF2-40B4-BE49-F238E27FC236}">
                <a16:creationId xmlns:a16="http://schemas.microsoft.com/office/drawing/2014/main" id="{2DE03F2F-E9E4-5C51-682E-2F2A598CC463}"/>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34" name="TextBox 33">
            <a:extLst>
              <a:ext uri="{FF2B5EF4-FFF2-40B4-BE49-F238E27FC236}">
                <a16:creationId xmlns:a16="http://schemas.microsoft.com/office/drawing/2014/main" id="{84BB00B3-499D-21DB-B134-B81B52DD050D}"/>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5" name="TextBox 34">
            <a:extLst>
              <a:ext uri="{FF2B5EF4-FFF2-40B4-BE49-F238E27FC236}">
                <a16:creationId xmlns:a16="http://schemas.microsoft.com/office/drawing/2014/main" id="{3F011D59-9D4D-864D-75F9-A9DCB9D6C1CE}"/>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36" name="TextBox 35">
            <a:extLst>
              <a:ext uri="{FF2B5EF4-FFF2-40B4-BE49-F238E27FC236}">
                <a16:creationId xmlns:a16="http://schemas.microsoft.com/office/drawing/2014/main" id="{820D35E7-611C-4A8D-FD44-7D8EDF854728}"/>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7" name="TextBox 36">
            <a:extLst>
              <a:ext uri="{FF2B5EF4-FFF2-40B4-BE49-F238E27FC236}">
                <a16:creationId xmlns:a16="http://schemas.microsoft.com/office/drawing/2014/main" id="{8BFE9DA1-5F10-48C6-4EEE-9D56F3F77093}"/>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8" name="TextBox 37">
            <a:extLst>
              <a:ext uri="{FF2B5EF4-FFF2-40B4-BE49-F238E27FC236}">
                <a16:creationId xmlns:a16="http://schemas.microsoft.com/office/drawing/2014/main" id="{A86931E6-9800-3D02-037F-502B15B20FCF}"/>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996065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7BC2-368A-2C49-C16B-AEAF8D34DA5E}"/>
              </a:ext>
            </a:extLst>
          </p:cNvPr>
          <p:cNvSpPr>
            <a:spLocks noGrp="1"/>
          </p:cNvSpPr>
          <p:nvPr>
            <p:ph type="title"/>
          </p:nvPr>
        </p:nvSpPr>
        <p:spPr/>
        <p:txBody>
          <a:bodyPr/>
          <a:lstStyle/>
          <a:p>
            <a:r>
              <a:rPr lang="en-US" sz="2000" dirty="0"/>
              <a:t>China’s 2021 Evergrande Property Market Collapse Affected Australia Largely</a:t>
            </a:r>
          </a:p>
        </p:txBody>
      </p:sp>
      <p:sp>
        <p:nvSpPr>
          <p:cNvPr id="3" name="Text Placeholder 2">
            <a:extLst>
              <a:ext uri="{FF2B5EF4-FFF2-40B4-BE49-F238E27FC236}">
                <a16:creationId xmlns:a16="http://schemas.microsoft.com/office/drawing/2014/main" id="{21549E6E-A943-1786-3EB3-123EAE3EF92D}"/>
              </a:ext>
            </a:extLst>
          </p:cNvPr>
          <p:cNvSpPr>
            <a:spLocks noGrp="1"/>
          </p:cNvSpPr>
          <p:nvPr>
            <p:ph type="body" sz="quarter" idx="16"/>
          </p:nvPr>
        </p:nvSpPr>
        <p:spPr>
          <a:xfrm>
            <a:off x="234951" y="1547269"/>
            <a:ext cx="5641047" cy="307777"/>
          </a:xfrm>
        </p:spPr>
        <p:txBody>
          <a:bodyPr/>
          <a:lstStyle/>
          <a:p>
            <a:r>
              <a:rPr lang="en-US" sz="1400" dirty="0">
                <a:latin typeface="Calibri" panose="020F0502020204030204" pitchFamily="34" charset="0"/>
              </a:rPr>
              <a:t>Reason for the Collapse</a:t>
            </a:r>
          </a:p>
        </p:txBody>
      </p:sp>
      <p:sp>
        <p:nvSpPr>
          <p:cNvPr id="11" name="Text Placeholder 10">
            <a:extLst>
              <a:ext uri="{FF2B5EF4-FFF2-40B4-BE49-F238E27FC236}">
                <a16:creationId xmlns:a16="http://schemas.microsoft.com/office/drawing/2014/main" id="{B3C87EDA-E190-E631-1E66-7E259551E44F}"/>
              </a:ext>
            </a:extLst>
          </p:cNvPr>
          <p:cNvSpPr>
            <a:spLocks noGrp="1"/>
          </p:cNvSpPr>
          <p:nvPr>
            <p:ph type="body" sz="quarter" idx="20"/>
          </p:nvPr>
        </p:nvSpPr>
        <p:spPr>
          <a:xfrm>
            <a:off x="6383547" y="1547269"/>
            <a:ext cx="5641047" cy="523220"/>
          </a:xfrm>
        </p:spPr>
        <p:txBody>
          <a:bodyPr/>
          <a:lstStyle/>
          <a:p>
            <a:r>
              <a:rPr lang="en-US" sz="1400" b="0" dirty="0">
                <a:latin typeface="Calibri" panose="020F0502020204030204" pitchFamily="34" charset="0"/>
              </a:rPr>
              <a:t>This collapse decreased the demand for steel rebar and hence demand for iron ore</a:t>
            </a:r>
          </a:p>
        </p:txBody>
      </p:sp>
      <p:sp>
        <p:nvSpPr>
          <p:cNvPr id="4" name="Text Placeholder 3">
            <a:extLst>
              <a:ext uri="{FF2B5EF4-FFF2-40B4-BE49-F238E27FC236}">
                <a16:creationId xmlns:a16="http://schemas.microsoft.com/office/drawing/2014/main" id="{90E10C37-DFCD-2295-4FE9-E68FA7D64E47}"/>
              </a:ext>
            </a:extLst>
          </p:cNvPr>
          <p:cNvSpPr>
            <a:spLocks noGrp="1"/>
          </p:cNvSpPr>
          <p:nvPr>
            <p:ph type="body" sz="quarter" idx="22"/>
          </p:nvPr>
        </p:nvSpPr>
        <p:spPr>
          <a:xfrm>
            <a:off x="234615" y="4013862"/>
            <a:ext cx="5641047" cy="492443"/>
          </a:xfrm>
        </p:spPr>
        <p:txBody>
          <a:bodyPr/>
          <a:lstStyle/>
          <a:p>
            <a:r>
              <a:rPr lang="en-US" sz="1400" dirty="0">
                <a:latin typeface="Calibri" panose="020F0502020204030204" pitchFamily="34" charset="0"/>
              </a:rPr>
              <a:t>Overall GDP increase from 2018 - 2023</a:t>
            </a:r>
          </a:p>
          <a:p>
            <a:endParaRPr lang="en-US" dirty="0"/>
          </a:p>
        </p:txBody>
      </p:sp>
      <p:sp>
        <p:nvSpPr>
          <p:cNvPr id="5" name="Text Placeholder 4">
            <a:extLst>
              <a:ext uri="{FF2B5EF4-FFF2-40B4-BE49-F238E27FC236}">
                <a16:creationId xmlns:a16="http://schemas.microsoft.com/office/drawing/2014/main" id="{A8248A23-B34D-9043-341B-3A31B46C4A5D}"/>
              </a:ext>
            </a:extLst>
          </p:cNvPr>
          <p:cNvSpPr>
            <a:spLocks noGrp="1"/>
          </p:cNvSpPr>
          <p:nvPr>
            <p:ph type="body" sz="quarter" idx="24"/>
          </p:nvPr>
        </p:nvSpPr>
        <p:spPr>
          <a:xfrm>
            <a:off x="6383211" y="4013862"/>
            <a:ext cx="5641047" cy="307777"/>
          </a:xfrm>
        </p:spPr>
        <p:txBody>
          <a:bodyPr/>
          <a:lstStyle/>
          <a:p>
            <a:r>
              <a:rPr lang="en-US" sz="1400" dirty="0">
                <a:latin typeface="Calibri" panose="020F0502020204030204" pitchFamily="34" charset="0"/>
              </a:rPr>
              <a:t>10-Day Inventory of Steel Mill slumps</a:t>
            </a:r>
          </a:p>
        </p:txBody>
      </p:sp>
      <p:sp>
        <p:nvSpPr>
          <p:cNvPr id="7" name="Content Placeholder 6">
            <a:extLst>
              <a:ext uri="{FF2B5EF4-FFF2-40B4-BE49-F238E27FC236}">
                <a16:creationId xmlns:a16="http://schemas.microsoft.com/office/drawing/2014/main" id="{0A8594EA-4B40-8193-8BEA-56B24D7B1D4D}"/>
              </a:ext>
            </a:extLst>
          </p:cNvPr>
          <p:cNvSpPr>
            <a:spLocks noGrp="1"/>
          </p:cNvSpPr>
          <p:nvPr>
            <p:ph sz="quarter" idx="28"/>
          </p:nvPr>
        </p:nvSpPr>
        <p:spPr>
          <a:xfrm>
            <a:off x="233971" y="1839771"/>
            <a:ext cx="5641691" cy="2049151"/>
          </a:xfrm>
        </p:spPr>
        <p:txBody>
          <a:bodyPr/>
          <a:lstStyle/>
          <a:p>
            <a:pPr>
              <a:lnSpc>
                <a:spcPct val="150000"/>
              </a:lnSpc>
            </a:pPr>
            <a:r>
              <a:rPr lang="en-SG" sz="1400" dirty="0">
                <a:latin typeface="Calibri" panose="020F0502020204030204" pitchFamily="34" charset="0"/>
              </a:rPr>
              <a:t>Evergrande is one of China's largest property developers. Due to its massive debt burden, the company has been facing financial difficulties. </a:t>
            </a:r>
          </a:p>
          <a:p>
            <a:pPr>
              <a:lnSpc>
                <a:spcPct val="150000"/>
              </a:lnSpc>
            </a:pPr>
            <a:r>
              <a:rPr lang="en-SG" sz="1400" dirty="0">
                <a:latin typeface="Calibri" panose="020F0502020204030204" pitchFamily="34" charset="0"/>
              </a:rPr>
              <a:t>When the company defaulted on its debt obligations and entered bankruptcy proceedings, this led to a steep decline in demand for commodities such as metals, concrete, and copper used in infrastructure projects.</a:t>
            </a:r>
            <a:endParaRPr lang="en-US" sz="1400" dirty="0">
              <a:latin typeface="Calibri" panose="020F0502020204030204" pitchFamily="34" charset="0"/>
            </a:endParaRPr>
          </a:p>
        </p:txBody>
      </p:sp>
      <p:sp>
        <p:nvSpPr>
          <p:cNvPr id="6" name="Text Placeholder 5">
            <a:extLst>
              <a:ext uri="{FF2B5EF4-FFF2-40B4-BE49-F238E27FC236}">
                <a16:creationId xmlns:a16="http://schemas.microsoft.com/office/drawing/2014/main" id="{2FC9266C-3B90-7EEF-F082-81E5109E9196}"/>
              </a:ext>
            </a:extLst>
          </p:cNvPr>
          <p:cNvSpPr>
            <a:spLocks noGrp="1"/>
          </p:cNvSpPr>
          <p:nvPr>
            <p:ph type="body" sz="quarter" idx="25"/>
          </p:nvPr>
        </p:nvSpPr>
        <p:spPr>
          <a:xfrm>
            <a:off x="233971" y="6215290"/>
            <a:ext cx="5641692" cy="187134"/>
          </a:xfrm>
        </p:spPr>
        <p:txBody>
          <a:bodyPr/>
          <a:lstStyle/>
          <a:p>
            <a:r>
              <a:rPr lang="en-US" dirty="0"/>
              <a:t>ORE PRICES FROM 2012 TO 2022</a:t>
            </a:r>
          </a:p>
        </p:txBody>
      </p:sp>
      <p:sp>
        <p:nvSpPr>
          <p:cNvPr id="13" name="Text Placeholder 12">
            <a:extLst>
              <a:ext uri="{FF2B5EF4-FFF2-40B4-BE49-F238E27FC236}">
                <a16:creationId xmlns:a16="http://schemas.microsoft.com/office/drawing/2014/main" id="{1A5A7C56-1497-1821-2694-85FFDD376931}"/>
              </a:ext>
            </a:extLst>
          </p:cNvPr>
          <p:cNvSpPr>
            <a:spLocks noGrp="1"/>
          </p:cNvSpPr>
          <p:nvPr>
            <p:ph type="body" sz="quarter" idx="26"/>
          </p:nvPr>
        </p:nvSpPr>
        <p:spPr>
          <a:xfrm>
            <a:off x="7673689" y="6031081"/>
            <a:ext cx="4429657" cy="187133"/>
          </a:xfrm>
        </p:spPr>
        <p:txBody>
          <a:bodyPr/>
          <a:lstStyle/>
          <a:p>
            <a:r>
              <a:rPr lang="en-US" dirty="0"/>
              <a:t>Sources: AFR, The Guardian, CNN, National Bureau of Statistics</a:t>
            </a:r>
          </a:p>
        </p:txBody>
      </p:sp>
      <p:sp>
        <p:nvSpPr>
          <p:cNvPr id="12" name="Slide Number Placeholder 6">
            <a:extLst>
              <a:ext uri="{FF2B5EF4-FFF2-40B4-BE49-F238E27FC236}">
                <a16:creationId xmlns:a16="http://schemas.microsoft.com/office/drawing/2014/main" id="{3C3090DC-9B6C-8EB5-A29E-1F168CEB2E2C}"/>
              </a:ext>
            </a:extLst>
          </p:cNvPr>
          <p:cNvSpPr>
            <a:spLocks noGrp="1"/>
          </p:cNvSpPr>
          <p:nvPr>
            <p:ph type="sldNum" sz="quarter" idx="12"/>
          </p:nvPr>
        </p:nvSpPr>
        <p:spPr/>
        <p:txBody>
          <a:bodyPr/>
          <a:lstStyle/>
          <a:p>
            <a:fld id="{FE3B7937-5ADA-FC4C-8C41-1CCDFF8CFC49}" type="slidenum">
              <a:rPr lang="en-US" smtClean="0">
                <a:solidFill>
                  <a:schemeClr val="tx1"/>
                </a:solidFill>
              </a:rPr>
              <a:pPr/>
              <a:t>12</a:t>
            </a:fld>
            <a:endParaRPr lang="en-US">
              <a:solidFill>
                <a:schemeClr val="tx1"/>
              </a:solidFill>
            </a:endParaRPr>
          </a:p>
        </p:txBody>
      </p:sp>
      <p:graphicFrame>
        <p:nvGraphicFramePr>
          <p:cNvPr id="15" name="Content Placeholder 19">
            <a:extLst>
              <a:ext uri="{FF2B5EF4-FFF2-40B4-BE49-F238E27FC236}">
                <a16:creationId xmlns:a16="http://schemas.microsoft.com/office/drawing/2014/main" id="{D972B5A9-DF06-F37A-6707-6D899D22D3E0}"/>
              </a:ext>
            </a:extLst>
          </p:cNvPr>
          <p:cNvGraphicFramePr>
            <a:graphicFrameLocks/>
          </p:cNvGraphicFramePr>
          <p:nvPr>
            <p:extLst>
              <p:ext uri="{D42A27DB-BD31-4B8C-83A1-F6EECF244321}">
                <p14:modId xmlns:p14="http://schemas.microsoft.com/office/powerpoint/2010/main" val="2030369702"/>
              </p:ext>
            </p:extLst>
          </p:nvPr>
        </p:nvGraphicFramePr>
        <p:xfrm>
          <a:off x="6311408" y="4560673"/>
          <a:ext cx="4230688" cy="189111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11FC2CFE-FA57-27B0-B160-51E24F112519}"/>
              </a:ext>
            </a:extLst>
          </p:cNvPr>
          <p:cNvSpPr txBox="1"/>
          <p:nvPr/>
        </p:nvSpPr>
        <p:spPr>
          <a:xfrm>
            <a:off x="6311408" y="4347540"/>
            <a:ext cx="385210" cy="187134"/>
          </a:xfrm>
          <a:prstGeom prst="rect">
            <a:avLst/>
          </a:prstGeom>
          <a:ln w="9525">
            <a:noFill/>
          </a:ln>
        </p:spPr>
        <p:txBody>
          <a:bodyPr vert="horz" wrap="none" lIns="0" tIns="46800" rIns="0" bIns="46800" rtlCol="0">
            <a:noAutofit/>
          </a:bodyPr>
          <a:lstStyle/>
          <a:p>
            <a:pPr algn="just">
              <a:buClr>
                <a:schemeClr val="accent2"/>
              </a:buClr>
            </a:pPr>
            <a:r>
              <a:rPr lang="en-US" sz="1000" i="1"/>
              <a:t>USD per dry metric to unit</a:t>
            </a:r>
          </a:p>
        </p:txBody>
      </p:sp>
      <p:grpSp>
        <p:nvGrpSpPr>
          <p:cNvPr id="25" name="Group 24">
            <a:extLst>
              <a:ext uri="{FF2B5EF4-FFF2-40B4-BE49-F238E27FC236}">
                <a16:creationId xmlns:a16="http://schemas.microsoft.com/office/drawing/2014/main" id="{70D02CD2-BD17-D7EB-AB9F-BFD50E614B26}"/>
              </a:ext>
            </a:extLst>
          </p:cNvPr>
          <p:cNvGrpSpPr/>
          <p:nvPr/>
        </p:nvGrpSpPr>
        <p:grpSpPr>
          <a:xfrm>
            <a:off x="6311408" y="1998752"/>
            <a:ext cx="4326244" cy="2088956"/>
            <a:chOff x="175478" y="4362831"/>
            <a:chExt cx="4326244" cy="2088956"/>
          </a:xfrm>
        </p:grpSpPr>
        <p:graphicFrame>
          <p:nvGraphicFramePr>
            <p:cNvPr id="22" name="Content Placeholder 19">
              <a:extLst>
                <a:ext uri="{FF2B5EF4-FFF2-40B4-BE49-F238E27FC236}">
                  <a16:creationId xmlns:a16="http://schemas.microsoft.com/office/drawing/2014/main" id="{E4BA7860-221E-8884-ED94-9572B5BEC783}"/>
                </a:ext>
              </a:extLst>
            </p:cNvPr>
            <p:cNvGraphicFramePr>
              <a:graphicFrameLocks/>
            </p:cNvGraphicFramePr>
            <p:nvPr>
              <p:extLst>
                <p:ext uri="{D42A27DB-BD31-4B8C-83A1-F6EECF244321}">
                  <p14:modId xmlns:p14="http://schemas.microsoft.com/office/powerpoint/2010/main" val="2160942835"/>
                </p:ext>
              </p:extLst>
            </p:nvPr>
          </p:nvGraphicFramePr>
          <p:xfrm>
            <a:off x="239468" y="4537750"/>
            <a:ext cx="4230688" cy="8801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ontent Placeholder 19">
              <a:extLst>
                <a:ext uri="{FF2B5EF4-FFF2-40B4-BE49-F238E27FC236}">
                  <a16:creationId xmlns:a16="http://schemas.microsoft.com/office/drawing/2014/main" id="{AA223605-7A34-AD4A-6259-43C5ABF9871D}"/>
                </a:ext>
              </a:extLst>
            </p:cNvPr>
            <p:cNvGraphicFramePr>
              <a:graphicFrameLocks/>
            </p:cNvGraphicFramePr>
            <p:nvPr>
              <p:extLst>
                <p:ext uri="{D42A27DB-BD31-4B8C-83A1-F6EECF244321}">
                  <p14:modId xmlns:p14="http://schemas.microsoft.com/office/powerpoint/2010/main" val="768222469"/>
                </p:ext>
              </p:extLst>
            </p:nvPr>
          </p:nvGraphicFramePr>
          <p:xfrm>
            <a:off x="271034" y="5571620"/>
            <a:ext cx="4230688" cy="880167"/>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a:extLst>
                <a:ext uri="{FF2B5EF4-FFF2-40B4-BE49-F238E27FC236}">
                  <a16:creationId xmlns:a16="http://schemas.microsoft.com/office/drawing/2014/main" id="{A53029EB-E6B7-4045-EF38-6C2EA7B83C8C}"/>
                </a:ext>
              </a:extLst>
            </p:cNvPr>
            <p:cNvSpPr txBox="1"/>
            <p:nvPr/>
          </p:nvSpPr>
          <p:spPr>
            <a:xfrm>
              <a:off x="175478" y="4362831"/>
              <a:ext cx="1970168" cy="276999"/>
            </a:xfrm>
            <a:prstGeom prst="rect">
              <a:avLst/>
            </a:prstGeom>
            <a:ln w="9525">
              <a:noFill/>
            </a:ln>
          </p:spPr>
          <p:txBody>
            <a:bodyPr vert="horz" wrap="none" lIns="0" tIns="46800" rIns="0" bIns="46800" rtlCol="0">
              <a:noAutofit/>
            </a:bodyPr>
            <a:lstStyle/>
            <a:p>
              <a:pPr algn="just">
                <a:buClr>
                  <a:schemeClr val="accent2"/>
                </a:buClr>
              </a:pPr>
              <a:r>
                <a:rPr lang="en-US" sz="1000" i="1"/>
                <a:t>Construction Sector Growth Rate</a:t>
              </a:r>
            </a:p>
          </p:txBody>
        </p:sp>
        <p:sp>
          <p:nvSpPr>
            <p:cNvPr id="28" name="TextBox 27">
              <a:extLst>
                <a:ext uri="{FF2B5EF4-FFF2-40B4-BE49-F238E27FC236}">
                  <a16:creationId xmlns:a16="http://schemas.microsoft.com/office/drawing/2014/main" id="{9BBAAE93-B6A2-DA0A-7BB1-2945D120C31F}"/>
                </a:ext>
              </a:extLst>
            </p:cNvPr>
            <p:cNvSpPr txBox="1"/>
            <p:nvPr/>
          </p:nvSpPr>
          <p:spPr>
            <a:xfrm>
              <a:off x="175478" y="5397997"/>
              <a:ext cx="1970168" cy="276999"/>
            </a:xfrm>
            <a:prstGeom prst="rect">
              <a:avLst/>
            </a:prstGeom>
            <a:ln w="9525">
              <a:noFill/>
            </a:ln>
          </p:spPr>
          <p:txBody>
            <a:bodyPr vert="horz" wrap="none" lIns="0" tIns="46800" rIns="0" bIns="46800" rtlCol="0">
              <a:noAutofit/>
            </a:bodyPr>
            <a:lstStyle/>
            <a:p>
              <a:pPr algn="just">
                <a:buClr>
                  <a:schemeClr val="accent2"/>
                </a:buClr>
              </a:pPr>
              <a:r>
                <a:rPr lang="en-US" sz="1000" i="1"/>
                <a:t>Real-Estate Sector Growth Rate</a:t>
              </a:r>
            </a:p>
          </p:txBody>
        </p:sp>
      </p:grpSp>
      <p:sp>
        <p:nvSpPr>
          <p:cNvPr id="34" name="TextBox 33">
            <a:extLst>
              <a:ext uri="{FF2B5EF4-FFF2-40B4-BE49-F238E27FC236}">
                <a16:creationId xmlns:a16="http://schemas.microsoft.com/office/drawing/2014/main" id="{F43BA457-F24B-8B4C-225D-5F3A8975EADE}"/>
              </a:ext>
            </a:extLst>
          </p:cNvPr>
          <p:cNvSpPr txBox="1"/>
          <p:nvPr/>
        </p:nvSpPr>
        <p:spPr>
          <a:xfrm>
            <a:off x="9810353" y="4746765"/>
            <a:ext cx="580161" cy="253045"/>
          </a:xfrm>
          <a:prstGeom prst="rect">
            <a:avLst/>
          </a:prstGeom>
          <a:ln w="9525">
            <a:noFill/>
          </a:ln>
        </p:spPr>
        <p:txBody>
          <a:bodyPr vert="horz" wrap="none" lIns="0" tIns="46800" rIns="0" bIns="46800" rtlCol="0">
            <a:noAutofit/>
          </a:bodyPr>
          <a:lstStyle/>
          <a:p>
            <a:pPr algn="just">
              <a:buClr>
                <a:schemeClr val="accent2"/>
              </a:buClr>
            </a:pPr>
            <a:r>
              <a:rPr lang="en-US" sz="1400" b="1" dirty="0">
                <a:solidFill>
                  <a:srgbClr val="FF0000"/>
                </a:solidFill>
                <a:latin typeface="Calibri" panose="020F0502020204030204" pitchFamily="34" charset="0"/>
                <a:cs typeface="Calibri" panose="020F0502020204030204" pitchFamily="34" charset="0"/>
              </a:rPr>
              <a:t>- 25%</a:t>
            </a:r>
          </a:p>
        </p:txBody>
      </p:sp>
      <p:pic>
        <p:nvPicPr>
          <p:cNvPr id="8" name="Content Placeholder 18" descr="Chart&#10;&#10;Description automatically generated">
            <a:extLst>
              <a:ext uri="{FF2B5EF4-FFF2-40B4-BE49-F238E27FC236}">
                <a16:creationId xmlns:a16="http://schemas.microsoft.com/office/drawing/2014/main" id="{1C0893B4-6BAF-4963-E206-38757667603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3506" t="45481" r="2768" b="4166"/>
          <a:stretch/>
        </p:blipFill>
        <p:spPr>
          <a:xfrm>
            <a:off x="1355515" y="4596814"/>
            <a:ext cx="4085558" cy="1771025"/>
          </a:xfrm>
          <a:prstGeom prst="rect">
            <a:avLst/>
          </a:prstGeom>
        </p:spPr>
      </p:pic>
      <p:sp>
        <p:nvSpPr>
          <p:cNvPr id="9" name="TextBox 8">
            <a:extLst>
              <a:ext uri="{FF2B5EF4-FFF2-40B4-BE49-F238E27FC236}">
                <a16:creationId xmlns:a16="http://schemas.microsoft.com/office/drawing/2014/main" id="{4356C4B5-E7A4-DF57-FCB9-5489DB5A7C81}"/>
              </a:ext>
            </a:extLst>
          </p:cNvPr>
          <p:cNvSpPr txBox="1"/>
          <p:nvPr/>
        </p:nvSpPr>
        <p:spPr>
          <a:xfrm>
            <a:off x="1801486" y="4295371"/>
            <a:ext cx="759211" cy="266858"/>
          </a:xfrm>
          <a:prstGeom prst="rect">
            <a:avLst/>
          </a:prstGeom>
          <a:ln w="9525">
            <a:noFill/>
          </a:ln>
        </p:spPr>
        <p:txBody>
          <a:bodyPr vert="horz" wrap="none" lIns="0" tIns="46800" rIns="0" bIns="46800" rtlCol="0">
            <a:noAutofit/>
          </a:bodyPr>
          <a:lstStyle/>
          <a:p>
            <a:pPr algn="just">
              <a:buClr>
                <a:schemeClr val="accent2"/>
              </a:buClr>
            </a:pPr>
            <a:r>
              <a:rPr lang="en-US" sz="1000" dirty="0">
                <a:solidFill>
                  <a:srgbClr val="FF0000"/>
                </a:solidFill>
              </a:rPr>
              <a:t>Decreased by 18% compared to the previous year</a:t>
            </a:r>
          </a:p>
        </p:txBody>
      </p:sp>
      <p:cxnSp>
        <p:nvCxnSpPr>
          <p:cNvPr id="10" name="Straight Arrow Connector 9">
            <a:extLst>
              <a:ext uri="{FF2B5EF4-FFF2-40B4-BE49-F238E27FC236}">
                <a16:creationId xmlns:a16="http://schemas.microsoft.com/office/drawing/2014/main" id="{1BBC0180-C509-8617-F494-D3E1B846095D}"/>
              </a:ext>
            </a:extLst>
          </p:cNvPr>
          <p:cNvCxnSpPr/>
          <p:nvPr/>
        </p:nvCxnSpPr>
        <p:spPr>
          <a:xfrm>
            <a:off x="1801486" y="4618882"/>
            <a:ext cx="0" cy="508812"/>
          </a:xfrm>
          <a:prstGeom prst="straightConnector1">
            <a:avLst/>
          </a:prstGeom>
          <a:ln w="12700">
            <a:solidFill>
              <a:srgbClr val="FF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08145B1-7E87-2F79-8824-897201F90795}"/>
              </a:ext>
            </a:extLst>
          </p:cNvPr>
          <p:cNvCxnSpPr/>
          <p:nvPr/>
        </p:nvCxnSpPr>
        <p:spPr>
          <a:xfrm>
            <a:off x="5325674" y="4481494"/>
            <a:ext cx="0" cy="508812"/>
          </a:xfrm>
          <a:prstGeom prst="straightConnector1">
            <a:avLst/>
          </a:prstGeom>
          <a:ln w="12700">
            <a:solidFill>
              <a:srgbClr val="FF000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8FFFF7A-0770-91D3-5A39-0CE6850F45D0}"/>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20" name="Rectangle 19">
            <a:extLst>
              <a:ext uri="{FF2B5EF4-FFF2-40B4-BE49-F238E27FC236}">
                <a16:creationId xmlns:a16="http://schemas.microsoft.com/office/drawing/2014/main" id="{FB0B5186-9C7F-576A-98F9-EC4C7F476EAB}"/>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21" name="Rectangle 20">
            <a:extLst>
              <a:ext uri="{FF2B5EF4-FFF2-40B4-BE49-F238E27FC236}">
                <a16:creationId xmlns:a16="http://schemas.microsoft.com/office/drawing/2014/main" id="{85F311A6-89B3-4EE3-0ABE-8BEF6FCD0114}"/>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6" name="Rectangle 25">
            <a:extLst>
              <a:ext uri="{FF2B5EF4-FFF2-40B4-BE49-F238E27FC236}">
                <a16:creationId xmlns:a16="http://schemas.microsoft.com/office/drawing/2014/main" id="{B39FC6C4-9872-EBBD-6C1B-F3EE554A6399}"/>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9" name="Rectangle 28">
            <a:extLst>
              <a:ext uri="{FF2B5EF4-FFF2-40B4-BE49-F238E27FC236}">
                <a16:creationId xmlns:a16="http://schemas.microsoft.com/office/drawing/2014/main" id="{D8013351-259C-3368-BF72-67763DC9D7F3}"/>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0" name="Rectangle 29">
            <a:extLst>
              <a:ext uri="{FF2B5EF4-FFF2-40B4-BE49-F238E27FC236}">
                <a16:creationId xmlns:a16="http://schemas.microsoft.com/office/drawing/2014/main" id="{29B4F17F-2454-33B3-671B-322ABAB33E26}"/>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1" name="TextBox 30">
            <a:extLst>
              <a:ext uri="{FF2B5EF4-FFF2-40B4-BE49-F238E27FC236}">
                <a16:creationId xmlns:a16="http://schemas.microsoft.com/office/drawing/2014/main" id="{37585629-0723-CA8B-1E38-0219AF007B7A}"/>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FBACE039-13E9-C5FD-F211-58B0FF122D9E}"/>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3" name="TextBox 32">
            <a:extLst>
              <a:ext uri="{FF2B5EF4-FFF2-40B4-BE49-F238E27FC236}">
                <a16:creationId xmlns:a16="http://schemas.microsoft.com/office/drawing/2014/main" id="{39E32191-FDDB-6709-269D-7F19A93B1E42}"/>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35" name="TextBox 34">
            <a:extLst>
              <a:ext uri="{FF2B5EF4-FFF2-40B4-BE49-F238E27FC236}">
                <a16:creationId xmlns:a16="http://schemas.microsoft.com/office/drawing/2014/main" id="{FE22C6C5-0701-0683-6305-C5601DE825DE}"/>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6" name="TextBox 35">
            <a:extLst>
              <a:ext uri="{FF2B5EF4-FFF2-40B4-BE49-F238E27FC236}">
                <a16:creationId xmlns:a16="http://schemas.microsoft.com/office/drawing/2014/main" id="{10BFBC3A-452D-4012-1A69-96BFD18A872D}"/>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7" name="TextBox 36">
            <a:extLst>
              <a:ext uri="{FF2B5EF4-FFF2-40B4-BE49-F238E27FC236}">
                <a16:creationId xmlns:a16="http://schemas.microsoft.com/office/drawing/2014/main" id="{8F2D90B1-22E7-3AE7-2C3A-9DE709BC98CC}"/>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61825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6B3A-4530-A3EF-D9EB-97B4F073A0AE}"/>
              </a:ext>
            </a:extLst>
          </p:cNvPr>
          <p:cNvSpPr>
            <a:spLocks noGrp="1"/>
          </p:cNvSpPr>
          <p:nvPr>
            <p:ph type="title"/>
          </p:nvPr>
        </p:nvSpPr>
        <p:spPr/>
        <p:txBody>
          <a:bodyPr/>
          <a:lstStyle/>
          <a:p>
            <a:r>
              <a:rPr lang="en-US" sz="2000" dirty="0"/>
              <a:t>Overview of China’s Exports and AU’s relative importance</a:t>
            </a:r>
          </a:p>
        </p:txBody>
      </p:sp>
      <p:sp>
        <p:nvSpPr>
          <p:cNvPr id="3" name="Text Placeholder 2">
            <a:extLst>
              <a:ext uri="{FF2B5EF4-FFF2-40B4-BE49-F238E27FC236}">
                <a16:creationId xmlns:a16="http://schemas.microsoft.com/office/drawing/2014/main" id="{C84396E5-7017-3AD4-CA03-4F6FC7AEB1DB}"/>
              </a:ext>
            </a:extLst>
          </p:cNvPr>
          <p:cNvSpPr>
            <a:spLocks noGrp="1"/>
          </p:cNvSpPr>
          <p:nvPr>
            <p:ph type="body" sz="quarter" idx="16"/>
          </p:nvPr>
        </p:nvSpPr>
        <p:spPr>
          <a:xfrm>
            <a:off x="234951" y="1857813"/>
            <a:ext cx="5641047" cy="307777"/>
          </a:xfrm>
        </p:spPr>
        <p:txBody>
          <a:bodyPr/>
          <a:lstStyle/>
          <a:p>
            <a:r>
              <a:rPr lang="en-US" sz="1400" dirty="0">
                <a:latin typeface="Calibri" panose="020F0502020204030204" pitchFamily="34" charset="0"/>
              </a:rPr>
              <a:t>Natural Resources Mined in China </a:t>
            </a:r>
          </a:p>
        </p:txBody>
      </p:sp>
      <p:sp>
        <p:nvSpPr>
          <p:cNvPr id="4" name="Text Placeholder 3">
            <a:extLst>
              <a:ext uri="{FF2B5EF4-FFF2-40B4-BE49-F238E27FC236}">
                <a16:creationId xmlns:a16="http://schemas.microsoft.com/office/drawing/2014/main" id="{AF84FED7-7E42-3CA1-8AE4-0793F43C143C}"/>
              </a:ext>
            </a:extLst>
          </p:cNvPr>
          <p:cNvSpPr>
            <a:spLocks noGrp="1"/>
          </p:cNvSpPr>
          <p:nvPr>
            <p:ph type="body" sz="quarter" idx="20"/>
          </p:nvPr>
        </p:nvSpPr>
        <p:spPr>
          <a:xfrm>
            <a:off x="6383547" y="1857813"/>
            <a:ext cx="5641047" cy="307777"/>
          </a:xfrm>
        </p:spPr>
        <p:txBody>
          <a:bodyPr/>
          <a:lstStyle/>
          <a:p>
            <a:r>
              <a:rPr lang="en-US" sz="1400" dirty="0">
                <a:latin typeface="Calibri" panose="020F0502020204030204" pitchFamily="34" charset="0"/>
              </a:rPr>
              <a:t>China Imports 2022</a:t>
            </a:r>
          </a:p>
        </p:txBody>
      </p:sp>
      <p:sp>
        <p:nvSpPr>
          <p:cNvPr id="6" name="Text Placeholder 5">
            <a:extLst>
              <a:ext uri="{FF2B5EF4-FFF2-40B4-BE49-F238E27FC236}">
                <a16:creationId xmlns:a16="http://schemas.microsoft.com/office/drawing/2014/main" id="{5BBD804F-E474-F208-96A2-5852DC6A4630}"/>
              </a:ext>
            </a:extLst>
          </p:cNvPr>
          <p:cNvSpPr>
            <a:spLocks noGrp="1"/>
          </p:cNvSpPr>
          <p:nvPr>
            <p:ph type="body" sz="quarter" idx="24"/>
          </p:nvPr>
        </p:nvSpPr>
        <p:spPr>
          <a:xfrm>
            <a:off x="6383211" y="4169137"/>
            <a:ext cx="5641047" cy="307777"/>
          </a:xfrm>
        </p:spPr>
        <p:txBody>
          <a:bodyPr/>
          <a:lstStyle/>
          <a:p>
            <a:r>
              <a:rPr lang="en-US" sz="1400" dirty="0">
                <a:latin typeface="Calibri" panose="020F0502020204030204" pitchFamily="34" charset="0"/>
              </a:rPr>
              <a:t>Countries China import from 2022</a:t>
            </a:r>
          </a:p>
        </p:txBody>
      </p:sp>
      <p:graphicFrame>
        <p:nvGraphicFramePr>
          <p:cNvPr id="16" name="Table 16">
            <a:extLst>
              <a:ext uri="{FF2B5EF4-FFF2-40B4-BE49-F238E27FC236}">
                <a16:creationId xmlns:a16="http://schemas.microsoft.com/office/drawing/2014/main" id="{F8C081D4-B26D-163C-4428-CF967FC0C4B7}"/>
              </a:ext>
            </a:extLst>
          </p:cNvPr>
          <p:cNvGraphicFramePr>
            <a:graphicFrameLocks noGrp="1"/>
          </p:cNvGraphicFramePr>
          <p:nvPr>
            <p:ph sz="quarter" idx="28"/>
            <p:extLst>
              <p:ext uri="{D42A27DB-BD31-4B8C-83A1-F6EECF244321}">
                <p14:modId xmlns:p14="http://schemas.microsoft.com/office/powerpoint/2010/main" val="826014777"/>
              </p:ext>
            </p:extLst>
          </p:nvPr>
        </p:nvGraphicFramePr>
        <p:xfrm>
          <a:off x="234025" y="2209842"/>
          <a:ext cx="5641973" cy="4104640"/>
        </p:xfrm>
        <a:graphic>
          <a:graphicData uri="http://schemas.openxmlformats.org/drawingml/2006/table">
            <a:tbl>
              <a:tblPr firstRow="1" bandRow="1">
                <a:tableStyleId>{5C22544A-7EE6-4342-B048-85BDC9FD1C3A}</a:tableStyleId>
              </a:tblPr>
              <a:tblGrid>
                <a:gridCol w="1324022">
                  <a:extLst>
                    <a:ext uri="{9D8B030D-6E8A-4147-A177-3AD203B41FA5}">
                      <a16:colId xmlns:a16="http://schemas.microsoft.com/office/drawing/2014/main" val="3692347754"/>
                    </a:ext>
                  </a:extLst>
                </a:gridCol>
                <a:gridCol w="3226084">
                  <a:extLst>
                    <a:ext uri="{9D8B030D-6E8A-4147-A177-3AD203B41FA5}">
                      <a16:colId xmlns:a16="http://schemas.microsoft.com/office/drawing/2014/main" val="2908108816"/>
                    </a:ext>
                  </a:extLst>
                </a:gridCol>
                <a:gridCol w="1091867">
                  <a:extLst>
                    <a:ext uri="{9D8B030D-6E8A-4147-A177-3AD203B41FA5}">
                      <a16:colId xmlns:a16="http://schemas.microsoft.com/office/drawing/2014/main" val="1800501031"/>
                    </a:ext>
                  </a:extLst>
                </a:gridCol>
              </a:tblGrid>
              <a:tr h="370840">
                <a:tc>
                  <a:txBody>
                    <a:bodyPr/>
                    <a:lstStyle/>
                    <a:p>
                      <a:r>
                        <a:rPr lang="en-US" sz="1000" b="1">
                          <a:solidFill>
                            <a:schemeClr val="tx1"/>
                          </a:solidFill>
                          <a:latin typeface="Calibri" panose="020F0502020204030204" pitchFamily="34" charset="0"/>
                          <a:cs typeface="Calibri" panose="020F0502020204030204" pitchFamily="34" charset="0"/>
                        </a:rPr>
                        <a:t>Type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a:solidFill>
                            <a:schemeClr val="tx1"/>
                          </a:solidFill>
                          <a:latin typeface="Calibri" panose="020F0502020204030204" pitchFamily="34" charset="0"/>
                          <a:cs typeface="Calibri" panose="020F0502020204030204" pitchFamily="34" charset="0"/>
                        </a:rPr>
                        <a:t>Producer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1">
                          <a:solidFill>
                            <a:schemeClr val="tx1"/>
                          </a:solidFill>
                          <a:latin typeface="Calibri" panose="020F0502020204030204" pitchFamily="34" charset="0"/>
                          <a:cs typeface="Calibri" panose="020F0502020204030204" pitchFamily="34" charset="0"/>
                        </a:rPr>
                        <a:t>Global  Demand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6015369"/>
                  </a:ext>
                </a:extLst>
              </a:tr>
              <a:tr h="370840">
                <a:tc>
                  <a:txBody>
                    <a:bodyPr/>
                    <a:lstStyle/>
                    <a:p>
                      <a:r>
                        <a:rPr lang="en-US" sz="1000" b="0">
                          <a:solidFill>
                            <a:schemeClr val="tx1"/>
                          </a:solidFill>
                          <a:latin typeface="Calibri" panose="020F0502020204030204" pitchFamily="34" charset="0"/>
                          <a:cs typeface="Calibri" panose="020F0502020204030204" pitchFamily="34" charset="0"/>
                        </a:rPr>
                        <a:t>Coal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a:solidFill>
                            <a:schemeClr val="tx1"/>
                          </a:solidFill>
                          <a:latin typeface="Calibri" panose="020F0502020204030204" pitchFamily="34" charset="0"/>
                          <a:cs typeface="Calibri" panose="020F0502020204030204" pitchFamily="34" charset="0"/>
                        </a:rPr>
                        <a:t>Largest producer and consumer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a:solidFill>
                            <a:schemeClr val="tx1"/>
                          </a:solidFill>
                          <a:latin typeface="Calibri" panose="020F0502020204030204" pitchFamily="34" charset="0"/>
                          <a:cs typeface="Calibri" panose="020F0502020204030204" pitchFamily="34" charset="0"/>
                        </a:rPr>
                        <a:t>50%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370840">
                <a:tc>
                  <a:txBody>
                    <a:bodyPr/>
                    <a:lstStyle/>
                    <a:p>
                      <a:r>
                        <a:rPr lang="en-US" sz="1000">
                          <a:solidFill>
                            <a:schemeClr val="tx1"/>
                          </a:solidFill>
                          <a:latin typeface="Calibri" panose="020F0502020204030204" pitchFamily="34" charset="0"/>
                          <a:cs typeface="Calibri" panose="020F0502020204030204" pitchFamily="34" charset="0"/>
                        </a:rPr>
                        <a:t>Iron Ore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a:solidFill>
                            <a:schemeClr val="tx1"/>
                          </a:solidFill>
                          <a:latin typeface="Calibri" panose="020F0502020204030204" pitchFamily="34" charset="0"/>
                          <a:cs typeface="Calibri" panose="020F0502020204030204" pitchFamily="34" charset="0"/>
                        </a:rPr>
                        <a:t>Largest producer and Consumer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a:solidFill>
                            <a:schemeClr val="tx1"/>
                          </a:solidFill>
                          <a:latin typeface="Calibri" panose="020F0502020204030204" pitchFamily="34" charset="0"/>
                          <a:cs typeface="Calibri" panose="020F0502020204030204" pitchFamily="34" charset="0"/>
                        </a:rPr>
                        <a:t>70%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370840">
                <a:tc>
                  <a:txBody>
                    <a:bodyPr/>
                    <a:lstStyle/>
                    <a:p>
                      <a:r>
                        <a:rPr lang="en-US" sz="1000">
                          <a:solidFill>
                            <a:schemeClr val="tx1"/>
                          </a:solidFill>
                          <a:latin typeface="Calibri" panose="020F0502020204030204" pitchFamily="34" charset="0"/>
                          <a:cs typeface="Calibri" panose="020F0502020204030204" pitchFamily="34" charset="0"/>
                        </a:rPr>
                        <a:t>Zinc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latin typeface="Calibri" panose="020F0502020204030204" pitchFamily="34" charset="0"/>
                          <a:cs typeface="Calibri" panose="020F0502020204030204" pitchFamily="34" charset="0"/>
                        </a:rPr>
                        <a:t>Largest producer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a:solidFill>
                            <a:schemeClr val="tx1"/>
                          </a:solidFill>
                          <a:latin typeface="Calibri" panose="020F0502020204030204" pitchFamily="34" charset="0"/>
                          <a:cs typeface="Calibri" panose="020F0502020204030204" pitchFamily="34" charset="0"/>
                        </a:rPr>
                        <a:t>50%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370840">
                <a:tc>
                  <a:txBody>
                    <a:bodyPr/>
                    <a:lstStyle/>
                    <a:p>
                      <a:r>
                        <a:rPr lang="en-US" sz="1000">
                          <a:solidFill>
                            <a:schemeClr val="tx1"/>
                          </a:solidFill>
                          <a:latin typeface="Calibri" panose="020F0502020204030204" pitchFamily="34" charset="0"/>
                          <a:cs typeface="Calibri" panose="020F0502020204030204" pitchFamily="34" charset="0"/>
                        </a:rPr>
                        <a:t>Gold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latin typeface="Calibri" panose="020F0502020204030204" pitchFamily="34" charset="0"/>
                          <a:cs typeface="Calibri" panose="020F0502020204030204" pitchFamily="34" charset="0"/>
                        </a:rPr>
                        <a:t>Largest producer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a:solidFill>
                            <a:schemeClr val="tx1"/>
                          </a:solidFill>
                          <a:latin typeface="Calibri" panose="020F0502020204030204" pitchFamily="34" charset="0"/>
                          <a:cs typeface="Calibri" panose="020F0502020204030204" pitchFamily="34"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93686"/>
                  </a:ext>
                </a:extLst>
              </a:tr>
              <a:tr h="370840">
                <a:tc>
                  <a:txBody>
                    <a:bodyPr/>
                    <a:lstStyle/>
                    <a:p>
                      <a:r>
                        <a:rPr lang="en-US" sz="1000" dirty="0">
                          <a:solidFill>
                            <a:schemeClr val="tx1"/>
                          </a:solidFill>
                          <a:latin typeface="Calibri" panose="020F0502020204030204" pitchFamily="34" charset="0"/>
                          <a:cs typeface="Calibri" panose="020F0502020204030204" pitchFamily="34" charset="0"/>
                        </a:rPr>
                        <a:t>Copper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latin typeface="Calibri" panose="020F0502020204030204" pitchFamily="34" charset="0"/>
                          <a:cs typeface="Calibri" panose="020F0502020204030204" pitchFamily="34" charset="0"/>
                        </a:rPr>
                        <a:t>2</a:t>
                      </a:r>
                      <a:r>
                        <a:rPr lang="en-US" sz="1000" baseline="30000">
                          <a:solidFill>
                            <a:schemeClr val="tx1"/>
                          </a:solidFill>
                          <a:latin typeface="Calibri" panose="020F0502020204030204" pitchFamily="34" charset="0"/>
                          <a:cs typeface="Calibri" panose="020F0502020204030204" pitchFamily="34" charset="0"/>
                        </a:rPr>
                        <a:t>nd</a:t>
                      </a:r>
                      <a:r>
                        <a:rPr lang="en-US" sz="1000">
                          <a:solidFill>
                            <a:schemeClr val="tx1"/>
                          </a:solidFill>
                          <a:latin typeface="Calibri" panose="020F0502020204030204" pitchFamily="34" charset="0"/>
                          <a:cs typeface="Calibri" panose="020F0502020204030204" pitchFamily="34" charset="0"/>
                        </a:rPr>
                        <a:t> largest producer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a:solidFill>
                            <a:schemeClr val="tx1"/>
                          </a:solidFill>
                          <a:latin typeface="Calibri" panose="020F0502020204030204" pitchFamily="34" charset="0"/>
                          <a:cs typeface="Calibri" panose="020F0502020204030204" pitchFamily="34" charset="0"/>
                        </a:rPr>
                        <a:t>50%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103950"/>
                  </a:ext>
                </a:extLst>
              </a:tr>
              <a:tr h="370840">
                <a:tc>
                  <a:txBody>
                    <a:bodyPr/>
                    <a:lstStyle/>
                    <a:p>
                      <a:r>
                        <a:rPr lang="en-US" sz="1000">
                          <a:solidFill>
                            <a:schemeClr val="tx1"/>
                          </a:solidFill>
                          <a:latin typeface="Calibri" panose="020F0502020204030204" pitchFamily="34" charset="0"/>
                          <a:cs typeface="Calibri" panose="020F0502020204030204" pitchFamily="34" charset="0"/>
                        </a:rPr>
                        <a:t>Lead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latin typeface="Calibri" panose="020F0502020204030204" pitchFamily="34" charset="0"/>
                          <a:cs typeface="Calibri" panose="020F0502020204030204" pitchFamily="34" charset="0"/>
                        </a:rPr>
                        <a:t>Largest producer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tx1"/>
                          </a:solidFill>
                          <a:latin typeface="Calibri" panose="020F0502020204030204" pitchFamily="34" charset="0"/>
                          <a:cs typeface="Calibri" panose="020F0502020204030204" pitchFamily="34" charset="0"/>
                        </a:rPr>
                        <a:t>40%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956601"/>
                  </a:ext>
                </a:extLst>
              </a:tr>
              <a:tr h="370840">
                <a:tc>
                  <a:txBody>
                    <a:bodyPr/>
                    <a:lstStyle/>
                    <a:p>
                      <a:r>
                        <a:rPr lang="en-US" sz="1000">
                          <a:solidFill>
                            <a:schemeClr val="tx1"/>
                          </a:solidFill>
                          <a:latin typeface="Calibri" panose="020F0502020204030204" pitchFamily="34" charset="0"/>
                          <a:cs typeface="Calibri" panose="020F0502020204030204" pitchFamily="34" charset="0"/>
                        </a:rPr>
                        <a:t>Tin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latin typeface="Calibri" panose="020F0502020204030204" pitchFamily="34" charset="0"/>
                          <a:cs typeface="Calibri" panose="020F0502020204030204" pitchFamily="34" charset="0"/>
                        </a:rPr>
                        <a:t>Largest Producer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a:solidFill>
                            <a:schemeClr val="tx1"/>
                          </a:solidFill>
                          <a:latin typeface="Calibri" panose="020F0502020204030204" pitchFamily="34" charset="0"/>
                          <a:cs typeface="Calibri" panose="020F0502020204030204" pitchFamily="34"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0928551"/>
                  </a:ext>
                </a:extLst>
              </a:tr>
              <a:tr h="370840">
                <a:tc>
                  <a:txBody>
                    <a:bodyPr/>
                    <a:lstStyle/>
                    <a:p>
                      <a:r>
                        <a:rPr lang="en-US" sz="1000">
                          <a:solidFill>
                            <a:schemeClr val="tx1"/>
                          </a:solidFill>
                          <a:latin typeface="Calibri" panose="020F0502020204030204" pitchFamily="34" charset="0"/>
                          <a:cs typeface="Calibri" panose="020F0502020204030204" pitchFamily="34" charset="0"/>
                        </a:rPr>
                        <a:t>Tungsten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latin typeface="Calibri" panose="020F0502020204030204" pitchFamily="34" charset="0"/>
                          <a:cs typeface="Calibri" panose="020F0502020204030204" pitchFamily="34" charset="0"/>
                        </a:rPr>
                        <a:t>Largest Producer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latin typeface="Calibri" panose="020F0502020204030204" pitchFamily="34" charset="0"/>
                          <a:cs typeface="Calibri" panose="020F0502020204030204" pitchFamily="34"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4166304"/>
                  </a:ext>
                </a:extLst>
              </a:tr>
              <a:tr h="370840">
                <a:tc>
                  <a:txBody>
                    <a:bodyPr/>
                    <a:lstStyle/>
                    <a:p>
                      <a:r>
                        <a:rPr lang="en-US" sz="1000">
                          <a:solidFill>
                            <a:schemeClr val="tx1"/>
                          </a:solidFill>
                          <a:latin typeface="Calibri" panose="020F0502020204030204" pitchFamily="34" charset="0"/>
                          <a:cs typeface="Calibri" panose="020F0502020204030204" pitchFamily="34" charset="0"/>
                        </a:rPr>
                        <a:t>Nickel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latin typeface="Calibri" panose="020F0502020204030204" pitchFamily="34" charset="0"/>
                          <a:cs typeface="Calibri" panose="020F0502020204030204" pitchFamily="34" charset="0"/>
                        </a:rPr>
                        <a:t>Largest Producer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latin typeface="Calibri" panose="020F0502020204030204" pitchFamily="34" charset="0"/>
                          <a:cs typeface="Calibri" panose="020F0502020204030204" pitchFamily="34" charset="0"/>
                        </a:rPr>
                        <a:t>60%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3757317"/>
                  </a:ext>
                </a:extLst>
              </a:tr>
              <a:tr h="370840">
                <a:tc>
                  <a:txBody>
                    <a:bodyPr/>
                    <a:lstStyle/>
                    <a:p>
                      <a:r>
                        <a:rPr lang="en-US" sz="1000">
                          <a:solidFill>
                            <a:schemeClr val="tx1"/>
                          </a:solidFill>
                          <a:latin typeface="Calibri" panose="020F0502020204030204" pitchFamily="34" charset="0"/>
                          <a:cs typeface="Calibri" panose="020F0502020204030204" pitchFamily="34" charset="0"/>
                        </a:rPr>
                        <a:t>Rare Elements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latin typeface="Calibri" panose="020F0502020204030204" pitchFamily="34" charset="0"/>
                          <a:cs typeface="Calibri" panose="020F0502020204030204" pitchFamily="34" charset="0"/>
                        </a:rPr>
                        <a:t>Largest Producer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Calibri" panose="020F0502020204030204" pitchFamily="34" charset="0"/>
                          <a:cs typeface="Calibri" panose="020F0502020204030204" pitchFamily="34" charset="0"/>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514677"/>
                  </a:ext>
                </a:extLst>
              </a:tr>
            </a:tbl>
          </a:graphicData>
        </a:graphic>
      </p:graphicFrame>
      <p:graphicFrame>
        <p:nvGraphicFramePr>
          <p:cNvPr id="20" name="Content Placeholder 19">
            <a:extLst>
              <a:ext uri="{FF2B5EF4-FFF2-40B4-BE49-F238E27FC236}">
                <a16:creationId xmlns:a16="http://schemas.microsoft.com/office/drawing/2014/main" id="{7BE0557A-F5FF-50B2-87F9-5A5B69550485}"/>
              </a:ext>
            </a:extLst>
          </p:cNvPr>
          <p:cNvGraphicFramePr>
            <a:graphicFrameLocks noGrp="1"/>
          </p:cNvGraphicFramePr>
          <p:nvPr>
            <p:ph sz="quarter" idx="29"/>
            <p:extLst>
              <p:ext uri="{D42A27DB-BD31-4B8C-83A1-F6EECF244321}">
                <p14:modId xmlns:p14="http://schemas.microsoft.com/office/powerpoint/2010/main" val="2966860553"/>
              </p:ext>
            </p:extLst>
          </p:nvPr>
        </p:nvGraphicFramePr>
        <p:xfrm>
          <a:off x="6539703" y="2125062"/>
          <a:ext cx="5640387" cy="205382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3E798301-B649-8CB0-7A70-24377E9BB540}"/>
              </a:ext>
            </a:extLst>
          </p:cNvPr>
          <p:cNvSpPr>
            <a:spLocks noGrp="1"/>
          </p:cNvSpPr>
          <p:nvPr>
            <p:ph type="body" sz="quarter" idx="18"/>
          </p:nvPr>
        </p:nvSpPr>
        <p:spPr/>
        <p:txBody>
          <a:bodyPr/>
          <a:lstStyle/>
          <a:p>
            <a:r>
              <a:rPr lang="en-US" b="1">
                <a:latin typeface="Calibri" panose="020F0502020204030204" pitchFamily="34" charset="0"/>
              </a:rPr>
              <a:t>Though China mined its own resources, they still have to import from neighboring countries</a:t>
            </a:r>
          </a:p>
        </p:txBody>
      </p:sp>
      <p:sp>
        <p:nvSpPr>
          <p:cNvPr id="13" name="Text Placeholder 12">
            <a:extLst>
              <a:ext uri="{FF2B5EF4-FFF2-40B4-BE49-F238E27FC236}">
                <a16:creationId xmlns:a16="http://schemas.microsoft.com/office/drawing/2014/main" id="{F316C4CB-BAAF-C158-4443-359836CB3DAC}"/>
              </a:ext>
            </a:extLst>
          </p:cNvPr>
          <p:cNvSpPr>
            <a:spLocks noGrp="1"/>
          </p:cNvSpPr>
          <p:nvPr>
            <p:ph type="body" sz="quarter" idx="26"/>
          </p:nvPr>
        </p:nvSpPr>
        <p:spPr>
          <a:xfrm>
            <a:off x="7594483" y="6239205"/>
            <a:ext cx="4429657" cy="187133"/>
          </a:xfrm>
        </p:spPr>
        <p:txBody>
          <a:bodyPr/>
          <a:lstStyle/>
          <a:p>
            <a:r>
              <a:rPr lang="en-US" dirty="0"/>
              <a:t>Sources: MNR, World-Bank, Commodity </a:t>
            </a:r>
          </a:p>
        </p:txBody>
      </p:sp>
      <p:sp>
        <p:nvSpPr>
          <p:cNvPr id="5" name="Slide Number Placeholder 6">
            <a:extLst>
              <a:ext uri="{FF2B5EF4-FFF2-40B4-BE49-F238E27FC236}">
                <a16:creationId xmlns:a16="http://schemas.microsoft.com/office/drawing/2014/main" id="{916B39F2-D0F7-793C-7749-FB32223B8A95}"/>
              </a:ext>
            </a:extLst>
          </p:cNvPr>
          <p:cNvSpPr>
            <a:spLocks noGrp="1"/>
          </p:cNvSpPr>
          <p:nvPr>
            <p:ph type="sldNum" sz="quarter" idx="12"/>
          </p:nvPr>
        </p:nvSpPr>
        <p:spPr/>
        <p:txBody>
          <a:bodyPr/>
          <a:lstStyle/>
          <a:p>
            <a:fld id="{FE3B7937-5ADA-FC4C-8C41-1CCDFF8CFC49}" type="slidenum">
              <a:rPr lang="en-US" smtClean="0">
                <a:solidFill>
                  <a:schemeClr val="tx1"/>
                </a:solidFill>
              </a:rPr>
              <a:pPr/>
              <a:t>13</a:t>
            </a:fld>
            <a:endParaRPr lang="en-US">
              <a:solidFill>
                <a:schemeClr val="tx1"/>
              </a:solidFill>
            </a:endParaRPr>
          </a:p>
        </p:txBody>
      </p:sp>
      <p:sp>
        <p:nvSpPr>
          <p:cNvPr id="23" name="TextBox 22">
            <a:extLst>
              <a:ext uri="{FF2B5EF4-FFF2-40B4-BE49-F238E27FC236}">
                <a16:creationId xmlns:a16="http://schemas.microsoft.com/office/drawing/2014/main" id="{032BF1C4-5B6F-0927-0B41-B029D10168B5}"/>
              </a:ext>
            </a:extLst>
          </p:cNvPr>
          <p:cNvSpPr txBox="1"/>
          <p:nvPr/>
        </p:nvSpPr>
        <p:spPr>
          <a:xfrm>
            <a:off x="8081059" y="2695586"/>
            <a:ext cx="613458" cy="317890"/>
          </a:xfrm>
          <a:prstGeom prst="rect">
            <a:avLst/>
          </a:prstGeom>
          <a:ln w="9525">
            <a:noFill/>
          </a:ln>
        </p:spPr>
        <p:txBody>
          <a:bodyPr vert="horz" wrap="none" lIns="0" tIns="46800" rIns="0" bIns="46800" rtlCol="0">
            <a:noAutofit/>
          </a:bodyPr>
          <a:lstStyle/>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Total Value of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Commodities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Imported:</a:t>
            </a:r>
          </a:p>
          <a:p>
            <a:pPr algn="ctr">
              <a:buClr>
                <a:schemeClr val="accent2"/>
              </a:buClr>
            </a:pPr>
            <a:r>
              <a:rPr lang="en-US" sz="1200" b="1" dirty="0">
                <a:solidFill>
                  <a:srgbClr val="00235D"/>
                </a:solidFill>
                <a:latin typeface="Calibri" panose="020F0502020204030204" pitchFamily="34" charset="0"/>
                <a:cs typeface="Calibri" panose="020F0502020204030204" pitchFamily="34" charset="0"/>
              </a:rPr>
              <a:t>USD 362B</a:t>
            </a:r>
          </a:p>
          <a:p>
            <a:pPr algn="ctr">
              <a:buClr>
                <a:schemeClr val="accent2"/>
              </a:buClr>
            </a:pPr>
            <a:endParaRPr lang="en-US" sz="1200" dirty="0">
              <a:solidFill>
                <a:srgbClr val="00235D"/>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B50CD27-7088-45D9-BCA8-DDFFEAACE425}"/>
              </a:ext>
            </a:extLst>
          </p:cNvPr>
          <p:cNvSpPr txBox="1"/>
          <p:nvPr/>
        </p:nvSpPr>
        <p:spPr>
          <a:xfrm>
            <a:off x="6709458" y="23149"/>
            <a:ext cx="0" cy="0"/>
          </a:xfrm>
          <a:prstGeom prst="rect">
            <a:avLst/>
          </a:prstGeom>
          <a:ln w="9525">
            <a:noFill/>
          </a:ln>
        </p:spPr>
        <p:txBody>
          <a:bodyPr vert="horz" wrap="none" lIns="0" tIns="46800" rIns="0" bIns="46800" rtlCol="0">
            <a:noAutofit/>
          </a:bodyPr>
          <a:lstStyle/>
          <a:p>
            <a:pPr algn="just">
              <a:buClr>
                <a:schemeClr val="accent2"/>
              </a:buClr>
            </a:pPr>
            <a:endParaRPr lang="en-US" sz="1000" err="1">
              <a:solidFill>
                <a:srgbClr val="00235D"/>
              </a:solidFill>
            </a:endParaRPr>
          </a:p>
        </p:txBody>
      </p:sp>
      <p:sp>
        <p:nvSpPr>
          <p:cNvPr id="26" name="TextBox 25">
            <a:extLst>
              <a:ext uri="{FF2B5EF4-FFF2-40B4-BE49-F238E27FC236}">
                <a16:creationId xmlns:a16="http://schemas.microsoft.com/office/drawing/2014/main" id="{0CA655B3-00FE-DA00-64AE-58F27EFEDA8B}"/>
              </a:ext>
            </a:extLst>
          </p:cNvPr>
          <p:cNvSpPr txBox="1"/>
          <p:nvPr/>
        </p:nvSpPr>
        <p:spPr>
          <a:xfrm>
            <a:off x="8804476" y="-23149"/>
            <a:ext cx="1122744" cy="408164"/>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27" name="TextBox 26">
            <a:extLst>
              <a:ext uri="{FF2B5EF4-FFF2-40B4-BE49-F238E27FC236}">
                <a16:creationId xmlns:a16="http://schemas.microsoft.com/office/drawing/2014/main" id="{32144F8C-71F5-0BCE-B2EC-71BE7F06C0AC}"/>
              </a:ext>
            </a:extLst>
          </p:cNvPr>
          <p:cNvSpPr txBox="1"/>
          <p:nvPr/>
        </p:nvSpPr>
        <p:spPr>
          <a:xfrm>
            <a:off x="8963929" y="2134812"/>
            <a:ext cx="2207653" cy="432765"/>
          </a:xfrm>
          <a:prstGeom prst="rect">
            <a:avLst/>
          </a:prstGeom>
          <a:ln w="9525">
            <a:solidFill>
              <a:srgbClr val="00235D"/>
            </a:solidFill>
          </a:ln>
        </p:spPr>
        <p:txBody>
          <a:bodyPr vert="horz" wrap="none" lIns="36000" tIns="46800" rIns="0" bIns="46800" rtlCol="0">
            <a:noAutofit/>
          </a:bodyPr>
          <a:lstStyle/>
          <a:p>
            <a:pPr>
              <a:buClr>
                <a:schemeClr val="accent2"/>
              </a:buClr>
            </a:pPr>
            <a:r>
              <a:rPr lang="en-US" sz="1200" dirty="0">
                <a:solidFill>
                  <a:srgbClr val="00235D"/>
                </a:solidFill>
                <a:latin typeface="Calibri" panose="020F0502020204030204" pitchFamily="34" charset="0"/>
                <a:cs typeface="Calibri" panose="020F0502020204030204" pitchFamily="34" charset="0"/>
              </a:rPr>
              <a:t>Total China Imports: </a:t>
            </a:r>
            <a:r>
              <a:rPr lang="en-US" sz="1200" b="1" dirty="0">
                <a:solidFill>
                  <a:srgbClr val="00235D"/>
                </a:solidFill>
                <a:latin typeface="Calibri" panose="020F0502020204030204" pitchFamily="34" charset="0"/>
                <a:cs typeface="Calibri" panose="020F0502020204030204" pitchFamily="34" charset="0"/>
              </a:rPr>
              <a:t>USD 2.72t</a:t>
            </a:r>
          </a:p>
          <a:p>
            <a:pPr>
              <a:buClr>
                <a:schemeClr val="accent2"/>
              </a:buClr>
            </a:pPr>
            <a:r>
              <a:rPr lang="en-US" sz="1200" dirty="0">
                <a:solidFill>
                  <a:srgbClr val="00235D"/>
                </a:solidFill>
                <a:latin typeface="Calibri" panose="020F0502020204030204" pitchFamily="34" charset="0"/>
                <a:cs typeface="Calibri" panose="020F0502020204030204" pitchFamily="34" charset="0"/>
              </a:rPr>
              <a:t>Commodities % of imports: </a:t>
            </a:r>
            <a:r>
              <a:rPr lang="en-US" sz="1200" b="1" dirty="0">
                <a:solidFill>
                  <a:srgbClr val="00235D"/>
                </a:solidFill>
                <a:latin typeface="Calibri" panose="020F0502020204030204" pitchFamily="34" charset="0"/>
                <a:cs typeface="Calibri" panose="020F0502020204030204" pitchFamily="34" charset="0"/>
              </a:rPr>
              <a:t>13.3%</a:t>
            </a:r>
          </a:p>
        </p:txBody>
      </p:sp>
      <p:graphicFrame>
        <p:nvGraphicFramePr>
          <p:cNvPr id="31" name="Content Placeholder 19">
            <a:extLst>
              <a:ext uri="{FF2B5EF4-FFF2-40B4-BE49-F238E27FC236}">
                <a16:creationId xmlns:a16="http://schemas.microsoft.com/office/drawing/2014/main" id="{1DCD8A1E-D721-6C55-8C26-277079EF67A5}"/>
              </a:ext>
            </a:extLst>
          </p:cNvPr>
          <p:cNvGraphicFramePr>
            <a:graphicFrameLocks/>
          </p:cNvGraphicFramePr>
          <p:nvPr>
            <p:extLst>
              <p:ext uri="{D42A27DB-BD31-4B8C-83A1-F6EECF244321}">
                <p14:modId xmlns:p14="http://schemas.microsoft.com/office/powerpoint/2010/main" val="3321089419"/>
              </p:ext>
            </p:extLst>
          </p:nvPr>
        </p:nvGraphicFramePr>
        <p:xfrm>
          <a:off x="6288796" y="4498471"/>
          <a:ext cx="2390431" cy="1993222"/>
        </p:xfrm>
        <a:graphic>
          <a:graphicData uri="http://schemas.openxmlformats.org/drawingml/2006/chart">
            <c:chart xmlns:c="http://schemas.openxmlformats.org/drawingml/2006/chart" xmlns:r="http://schemas.openxmlformats.org/officeDocument/2006/relationships" r:id="rId4"/>
          </a:graphicData>
        </a:graphic>
      </p:graphicFrame>
      <p:sp>
        <p:nvSpPr>
          <p:cNvPr id="32" name="TextBox 31">
            <a:extLst>
              <a:ext uri="{FF2B5EF4-FFF2-40B4-BE49-F238E27FC236}">
                <a16:creationId xmlns:a16="http://schemas.microsoft.com/office/drawing/2014/main" id="{3451A35E-5626-0B35-0596-ECE205CF1EFB}"/>
              </a:ext>
            </a:extLst>
          </p:cNvPr>
          <p:cNvSpPr txBox="1"/>
          <p:nvPr/>
        </p:nvSpPr>
        <p:spPr>
          <a:xfrm>
            <a:off x="7115277" y="5147542"/>
            <a:ext cx="737467" cy="717584"/>
          </a:xfrm>
          <a:prstGeom prst="rect">
            <a:avLst/>
          </a:prstGeom>
          <a:ln w="9525">
            <a:noFill/>
          </a:ln>
        </p:spPr>
        <p:txBody>
          <a:bodyPr vert="horz" wrap="none" lIns="0" tIns="46800" rIns="0" bIns="46800" rtlCol="0">
            <a:noAutofit/>
          </a:bodyPr>
          <a:lstStyle/>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Top 3 Countries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Imported from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for Iron Ore</a:t>
            </a:r>
          </a:p>
        </p:txBody>
      </p:sp>
      <p:graphicFrame>
        <p:nvGraphicFramePr>
          <p:cNvPr id="33" name="Content Placeholder 19">
            <a:extLst>
              <a:ext uri="{FF2B5EF4-FFF2-40B4-BE49-F238E27FC236}">
                <a16:creationId xmlns:a16="http://schemas.microsoft.com/office/drawing/2014/main" id="{2D9B628F-0E30-CCC4-28BC-04278B461B8E}"/>
              </a:ext>
            </a:extLst>
          </p:cNvPr>
          <p:cNvGraphicFramePr>
            <a:graphicFrameLocks/>
          </p:cNvGraphicFramePr>
          <p:nvPr>
            <p:extLst>
              <p:ext uri="{D42A27DB-BD31-4B8C-83A1-F6EECF244321}">
                <p14:modId xmlns:p14="http://schemas.microsoft.com/office/powerpoint/2010/main" val="1871691450"/>
              </p:ext>
            </p:extLst>
          </p:nvPr>
        </p:nvGraphicFramePr>
        <p:xfrm>
          <a:off x="8804476" y="4514608"/>
          <a:ext cx="2390431" cy="1993222"/>
        </p:xfrm>
        <a:graphic>
          <a:graphicData uri="http://schemas.openxmlformats.org/drawingml/2006/chart">
            <c:chart xmlns:c="http://schemas.openxmlformats.org/drawingml/2006/chart" xmlns:r="http://schemas.openxmlformats.org/officeDocument/2006/relationships" r:id="rId5"/>
          </a:graphicData>
        </a:graphic>
      </p:graphicFrame>
      <p:sp>
        <p:nvSpPr>
          <p:cNvPr id="34" name="TextBox 33">
            <a:extLst>
              <a:ext uri="{FF2B5EF4-FFF2-40B4-BE49-F238E27FC236}">
                <a16:creationId xmlns:a16="http://schemas.microsoft.com/office/drawing/2014/main" id="{2304248D-107C-4C5D-4406-6A452D67F696}"/>
              </a:ext>
            </a:extLst>
          </p:cNvPr>
          <p:cNvSpPr txBox="1"/>
          <p:nvPr/>
        </p:nvSpPr>
        <p:spPr>
          <a:xfrm>
            <a:off x="9630957" y="5151162"/>
            <a:ext cx="737467" cy="717584"/>
          </a:xfrm>
          <a:prstGeom prst="rect">
            <a:avLst/>
          </a:prstGeom>
          <a:ln w="9525">
            <a:noFill/>
          </a:ln>
        </p:spPr>
        <p:txBody>
          <a:bodyPr vert="horz" wrap="none" lIns="0" tIns="46800" rIns="0" bIns="46800" rtlCol="0">
            <a:noAutofit/>
          </a:bodyPr>
          <a:lstStyle/>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Top 3 Countries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Imported from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for Minerals</a:t>
            </a:r>
          </a:p>
        </p:txBody>
      </p:sp>
      <p:sp>
        <p:nvSpPr>
          <p:cNvPr id="35" name="TextBox 34">
            <a:extLst>
              <a:ext uri="{FF2B5EF4-FFF2-40B4-BE49-F238E27FC236}">
                <a16:creationId xmlns:a16="http://schemas.microsoft.com/office/drawing/2014/main" id="{A16F15B4-87E0-6142-7809-714E57AA388C}"/>
              </a:ext>
            </a:extLst>
          </p:cNvPr>
          <p:cNvSpPr txBox="1"/>
          <p:nvPr/>
        </p:nvSpPr>
        <p:spPr>
          <a:xfrm>
            <a:off x="7796402" y="4583632"/>
            <a:ext cx="833378" cy="219919"/>
          </a:xfrm>
          <a:prstGeom prst="rect">
            <a:avLst/>
          </a:prstGeom>
          <a:ln w="9525">
            <a:noFill/>
          </a:ln>
        </p:spPr>
        <p:txBody>
          <a:bodyPr vert="horz" wrap="none" lIns="0" tIns="46800" rIns="0" bIns="46800" rtlCol="0">
            <a:noAutofit/>
          </a:bodyPr>
          <a:lstStyle/>
          <a:p>
            <a:pPr algn="just">
              <a:buClr>
                <a:schemeClr val="accent2"/>
              </a:buClr>
            </a:pPr>
            <a:r>
              <a:rPr lang="en-US" sz="1000" dirty="0">
                <a:solidFill>
                  <a:srgbClr val="00235D"/>
                </a:solidFill>
                <a:latin typeface="Calibri" panose="020F0502020204030204" pitchFamily="34" charset="0"/>
                <a:cs typeface="Calibri" panose="020F0502020204030204" pitchFamily="34" charset="0"/>
              </a:rPr>
              <a:t>Asia - Pacific</a:t>
            </a:r>
          </a:p>
        </p:txBody>
      </p:sp>
      <p:sp>
        <p:nvSpPr>
          <p:cNvPr id="36" name="TextBox 35">
            <a:extLst>
              <a:ext uri="{FF2B5EF4-FFF2-40B4-BE49-F238E27FC236}">
                <a16:creationId xmlns:a16="http://schemas.microsoft.com/office/drawing/2014/main" id="{8DAB6A57-B396-1C6C-C26A-7CAF29798EBB}"/>
              </a:ext>
            </a:extLst>
          </p:cNvPr>
          <p:cNvSpPr txBox="1"/>
          <p:nvPr/>
        </p:nvSpPr>
        <p:spPr>
          <a:xfrm>
            <a:off x="6338483" y="6088233"/>
            <a:ext cx="833378" cy="219919"/>
          </a:xfrm>
          <a:prstGeom prst="rect">
            <a:avLst/>
          </a:prstGeom>
          <a:ln w="9525">
            <a:noFill/>
          </a:ln>
        </p:spPr>
        <p:txBody>
          <a:bodyPr vert="horz" wrap="none" lIns="0" tIns="46800" rIns="0" bIns="46800" rtlCol="0">
            <a:noAutofit/>
          </a:bodyPr>
          <a:lstStyle/>
          <a:p>
            <a:pPr algn="just">
              <a:buClr>
                <a:schemeClr val="accent2"/>
              </a:buClr>
            </a:pPr>
            <a:r>
              <a:rPr lang="en-US" sz="1000" dirty="0">
                <a:solidFill>
                  <a:srgbClr val="00235D"/>
                </a:solidFill>
                <a:latin typeface="Calibri" panose="020F0502020204030204" pitchFamily="34" charset="0"/>
                <a:cs typeface="Calibri" panose="020F0502020204030204" pitchFamily="34" charset="0"/>
              </a:rPr>
              <a:t>Australia</a:t>
            </a:r>
          </a:p>
        </p:txBody>
      </p:sp>
      <p:sp>
        <p:nvSpPr>
          <p:cNvPr id="37" name="TextBox 36">
            <a:extLst>
              <a:ext uri="{FF2B5EF4-FFF2-40B4-BE49-F238E27FC236}">
                <a16:creationId xmlns:a16="http://schemas.microsoft.com/office/drawing/2014/main" id="{D68AF180-562D-7445-2544-DF3D22C1FC83}"/>
              </a:ext>
            </a:extLst>
          </p:cNvPr>
          <p:cNvSpPr txBox="1"/>
          <p:nvPr/>
        </p:nvSpPr>
        <p:spPr>
          <a:xfrm>
            <a:off x="6338483" y="4448238"/>
            <a:ext cx="833378" cy="219919"/>
          </a:xfrm>
          <a:prstGeom prst="rect">
            <a:avLst/>
          </a:prstGeom>
          <a:ln w="9525">
            <a:noFill/>
          </a:ln>
        </p:spPr>
        <p:txBody>
          <a:bodyPr vert="horz" wrap="none" lIns="0" tIns="46800" rIns="0" bIns="46800" rtlCol="0">
            <a:noAutofit/>
          </a:bodyPr>
          <a:lstStyle/>
          <a:p>
            <a:pPr algn="just">
              <a:buClr>
                <a:schemeClr val="accent2"/>
              </a:buClr>
            </a:pPr>
            <a:r>
              <a:rPr lang="en-US" sz="1200" dirty="0">
                <a:solidFill>
                  <a:srgbClr val="00235D"/>
                </a:solidFill>
                <a:latin typeface="Calibri" panose="020F0502020204030204" pitchFamily="34" charset="0"/>
                <a:cs typeface="Calibri" panose="020F0502020204030204" pitchFamily="34" charset="0"/>
              </a:rPr>
              <a:t>LAMEA</a:t>
            </a:r>
          </a:p>
        </p:txBody>
      </p:sp>
      <p:sp>
        <p:nvSpPr>
          <p:cNvPr id="38" name="TextBox 37">
            <a:extLst>
              <a:ext uri="{FF2B5EF4-FFF2-40B4-BE49-F238E27FC236}">
                <a16:creationId xmlns:a16="http://schemas.microsoft.com/office/drawing/2014/main" id="{85CCE63D-CB5A-838F-CD86-687BDF6A7B04}"/>
              </a:ext>
            </a:extLst>
          </p:cNvPr>
          <p:cNvSpPr txBox="1"/>
          <p:nvPr/>
        </p:nvSpPr>
        <p:spPr>
          <a:xfrm>
            <a:off x="10586236" y="5950262"/>
            <a:ext cx="833378" cy="219919"/>
          </a:xfrm>
          <a:prstGeom prst="rect">
            <a:avLst/>
          </a:prstGeom>
          <a:ln w="9525">
            <a:noFill/>
          </a:ln>
        </p:spPr>
        <p:txBody>
          <a:bodyPr vert="horz" wrap="none" lIns="0" tIns="46800" rIns="0" bIns="46800" rtlCol="0">
            <a:noAutofit/>
          </a:bodyPr>
          <a:lstStyle/>
          <a:p>
            <a:pPr algn="just">
              <a:buClr>
                <a:schemeClr val="accent2"/>
              </a:buClr>
            </a:pPr>
            <a:r>
              <a:rPr lang="en-US" sz="1000" dirty="0">
                <a:solidFill>
                  <a:srgbClr val="00235D"/>
                </a:solidFill>
                <a:latin typeface="Calibri" panose="020F0502020204030204" pitchFamily="34" charset="0"/>
                <a:cs typeface="Calibri" panose="020F0502020204030204" pitchFamily="34" charset="0"/>
              </a:rPr>
              <a:t>Australia</a:t>
            </a:r>
          </a:p>
        </p:txBody>
      </p:sp>
      <p:sp>
        <p:nvSpPr>
          <p:cNvPr id="39" name="TextBox 38">
            <a:extLst>
              <a:ext uri="{FF2B5EF4-FFF2-40B4-BE49-F238E27FC236}">
                <a16:creationId xmlns:a16="http://schemas.microsoft.com/office/drawing/2014/main" id="{E288EDB1-E303-1FDE-37F1-87BFFDAF129E}"/>
              </a:ext>
            </a:extLst>
          </p:cNvPr>
          <p:cNvSpPr txBox="1"/>
          <p:nvPr/>
        </p:nvSpPr>
        <p:spPr>
          <a:xfrm>
            <a:off x="8195242" y="5724618"/>
            <a:ext cx="833378" cy="219919"/>
          </a:xfrm>
          <a:prstGeom prst="rect">
            <a:avLst/>
          </a:prstGeom>
          <a:ln w="9525">
            <a:noFill/>
          </a:ln>
        </p:spPr>
        <p:txBody>
          <a:bodyPr vert="horz" wrap="none" lIns="0" tIns="46800" rIns="0" bIns="46800" rtlCol="0">
            <a:noAutofit/>
          </a:bodyPr>
          <a:lstStyle/>
          <a:p>
            <a:pPr algn="just">
              <a:buClr>
                <a:schemeClr val="accent2"/>
              </a:buClr>
            </a:pPr>
            <a:r>
              <a:rPr lang="en-US" sz="1000">
                <a:solidFill>
                  <a:srgbClr val="00235D"/>
                </a:solidFill>
                <a:latin typeface="Calibri" panose="020F0502020204030204" pitchFamily="34" charset="0"/>
                <a:cs typeface="Calibri" panose="020F0502020204030204" pitchFamily="34" charset="0"/>
              </a:rPr>
              <a:t>Brazil</a:t>
            </a:r>
          </a:p>
        </p:txBody>
      </p:sp>
      <p:sp>
        <p:nvSpPr>
          <p:cNvPr id="40" name="TextBox 39">
            <a:extLst>
              <a:ext uri="{FF2B5EF4-FFF2-40B4-BE49-F238E27FC236}">
                <a16:creationId xmlns:a16="http://schemas.microsoft.com/office/drawing/2014/main" id="{49CBE757-E70F-1550-AB64-D31DE6675BED}"/>
              </a:ext>
            </a:extLst>
          </p:cNvPr>
          <p:cNvSpPr txBox="1"/>
          <p:nvPr/>
        </p:nvSpPr>
        <p:spPr>
          <a:xfrm>
            <a:off x="9028620" y="4451054"/>
            <a:ext cx="833378" cy="219919"/>
          </a:xfrm>
          <a:prstGeom prst="rect">
            <a:avLst/>
          </a:prstGeom>
          <a:ln w="9525">
            <a:noFill/>
          </a:ln>
        </p:spPr>
        <p:txBody>
          <a:bodyPr vert="horz" wrap="none" lIns="0" tIns="46800" rIns="0" bIns="46800" rtlCol="0">
            <a:noAutofit/>
          </a:bodyPr>
          <a:lstStyle/>
          <a:p>
            <a:pPr algn="just">
              <a:buClr>
                <a:schemeClr val="accent2"/>
              </a:buClr>
            </a:pPr>
            <a:r>
              <a:rPr lang="en-US" sz="1200" dirty="0">
                <a:solidFill>
                  <a:srgbClr val="00235D"/>
                </a:solidFill>
                <a:latin typeface="Calibri" panose="020F0502020204030204" pitchFamily="34" charset="0"/>
                <a:cs typeface="Calibri" panose="020F0502020204030204" pitchFamily="34" charset="0"/>
              </a:rPr>
              <a:t>Chile</a:t>
            </a:r>
          </a:p>
        </p:txBody>
      </p:sp>
      <p:sp>
        <p:nvSpPr>
          <p:cNvPr id="17" name="Rectangle 16">
            <a:extLst>
              <a:ext uri="{FF2B5EF4-FFF2-40B4-BE49-F238E27FC236}">
                <a16:creationId xmlns:a16="http://schemas.microsoft.com/office/drawing/2014/main" id="{C06742F4-D861-27BF-90AA-B267E53FC208}"/>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8" name="Rectangle 17">
            <a:extLst>
              <a:ext uri="{FF2B5EF4-FFF2-40B4-BE49-F238E27FC236}">
                <a16:creationId xmlns:a16="http://schemas.microsoft.com/office/drawing/2014/main" id="{D9A21EC0-E7A2-9353-6572-53AC4D1F3839}"/>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9" name="Rectangle 18">
            <a:extLst>
              <a:ext uri="{FF2B5EF4-FFF2-40B4-BE49-F238E27FC236}">
                <a16:creationId xmlns:a16="http://schemas.microsoft.com/office/drawing/2014/main" id="{5964A9C6-B55D-DFA2-5CAC-08B68F1470C8}"/>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Rectangle 20">
            <a:extLst>
              <a:ext uri="{FF2B5EF4-FFF2-40B4-BE49-F238E27FC236}">
                <a16:creationId xmlns:a16="http://schemas.microsoft.com/office/drawing/2014/main" id="{1B07A8FB-8834-8D1F-A3BF-FB9B4CF547E4}"/>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Rectangle 21">
            <a:extLst>
              <a:ext uri="{FF2B5EF4-FFF2-40B4-BE49-F238E27FC236}">
                <a16:creationId xmlns:a16="http://schemas.microsoft.com/office/drawing/2014/main" id="{2EC56BEB-8921-0C85-5AB7-61FD834AAD7B}"/>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4" name="Rectangle 23">
            <a:extLst>
              <a:ext uri="{FF2B5EF4-FFF2-40B4-BE49-F238E27FC236}">
                <a16:creationId xmlns:a16="http://schemas.microsoft.com/office/drawing/2014/main" id="{554393D5-E623-B394-49C8-809F80483A4B}"/>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8" name="TextBox 27">
            <a:extLst>
              <a:ext uri="{FF2B5EF4-FFF2-40B4-BE49-F238E27FC236}">
                <a16:creationId xmlns:a16="http://schemas.microsoft.com/office/drawing/2014/main" id="{12B338F9-6ECF-3D33-9B93-C2D9E83CB1DC}"/>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F1B81723-A7E3-F8CE-473C-FB2645FC79CC}"/>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0" name="TextBox 29">
            <a:extLst>
              <a:ext uri="{FF2B5EF4-FFF2-40B4-BE49-F238E27FC236}">
                <a16:creationId xmlns:a16="http://schemas.microsoft.com/office/drawing/2014/main" id="{C97D9185-CDA4-BC47-B9DA-0F815C38287E}"/>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41" name="TextBox 40">
            <a:extLst>
              <a:ext uri="{FF2B5EF4-FFF2-40B4-BE49-F238E27FC236}">
                <a16:creationId xmlns:a16="http://schemas.microsoft.com/office/drawing/2014/main" id="{D9B6C6D1-07E2-1633-4577-B1E043C174FA}"/>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42" name="TextBox 41">
            <a:extLst>
              <a:ext uri="{FF2B5EF4-FFF2-40B4-BE49-F238E27FC236}">
                <a16:creationId xmlns:a16="http://schemas.microsoft.com/office/drawing/2014/main" id="{AA5F35EE-27CB-77DB-F964-F1F7E17928CD}"/>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43" name="TextBox 42">
            <a:extLst>
              <a:ext uri="{FF2B5EF4-FFF2-40B4-BE49-F238E27FC236}">
                <a16:creationId xmlns:a16="http://schemas.microsoft.com/office/drawing/2014/main" id="{D4117856-B9ED-B0ED-9EBD-E2D94EA6162B}"/>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05093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4B06-6875-EC62-F4AE-5EE779B76F7C}"/>
              </a:ext>
            </a:extLst>
          </p:cNvPr>
          <p:cNvSpPr>
            <a:spLocks noGrp="1"/>
          </p:cNvSpPr>
          <p:nvPr>
            <p:ph type="title"/>
          </p:nvPr>
        </p:nvSpPr>
        <p:spPr/>
        <p:txBody>
          <a:bodyPr/>
          <a:lstStyle/>
          <a:p>
            <a:r>
              <a:rPr lang="en-US" sz="2000"/>
              <a:t>China’s Demands for Natural Resources</a:t>
            </a:r>
          </a:p>
        </p:txBody>
      </p:sp>
      <p:sp>
        <p:nvSpPr>
          <p:cNvPr id="3" name="Text Placeholder 2">
            <a:extLst>
              <a:ext uri="{FF2B5EF4-FFF2-40B4-BE49-F238E27FC236}">
                <a16:creationId xmlns:a16="http://schemas.microsoft.com/office/drawing/2014/main" id="{354E74B5-8D02-EF29-2B8E-B0B311D89604}"/>
              </a:ext>
            </a:extLst>
          </p:cNvPr>
          <p:cNvSpPr>
            <a:spLocks noGrp="1"/>
          </p:cNvSpPr>
          <p:nvPr>
            <p:ph type="body" sz="quarter" idx="16"/>
          </p:nvPr>
        </p:nvSpPr>
        <p:spPr>
          <a:xfrm>
            <a:off x="234951" y="1857813"/>
            <a:ext cx="5641047" cy="307777"/>
          </a:xfrm>
        </p:spPr>
        <p:txBody>
          <a:bodyPr/>
          <a:lstStyle/>
          <a:p>
            <a:r>
              <a:rPr lang="en-US" sz="1400" dirty="0">
                <a:latin typeface="Calibri" panose="020F0502020204030204" pitchFamily="34" charset="0"/>
              </a:rPr>
              <a:t>GDP Segments by Industry</a:t>
            </a:r>
          </a:p>
        </p:txBody>
      </p:sp>
      <p:sp>
        <p:nvSpPr>
          <p:cNvPr id="4" name="Text Placeholder 3">
            <a:extLst>
              <a:ext uri="{FF2B5EF4-FFF2-40B4-BE49-F238E27FC236}">
                <a16:creationId xmlns:a16="http://schemas.microsoft.com/office/drawing/2014/main" id="{FA381F81-E627-DAC1-F55B-3548CE4A5962}"/>
              </a:ext>
            </a:extLst>
          </p:cNvPr>
          <p:cNvSpPr>
            <a:spLocks noGrp="1"/>
          </p:cNvSpPr>
          <p:nvPr>
            <p:ph type="body" sz="quarter" idx="20"/>
          </p:nvPr>
        </p:nvSpPr>
        <p:spPr>
          <a:xfrm>
            <a:off x="6383547" y="1857813"/>
            <a:ext cx="5641047" cy="307777"/>
          </a:xfrm>
        </p:spPr>
        <p:txBody>
          <a:bodyPr/>
          <a:lstStyle/>
          <a:p>
            <a:r>
              <a:rPr lang="en-US" sz="1400" dirty="0">
                <a:latin typeface="Calibri" panose="020F0502020204030204" pitchFamily="34" charset="0"/>
              </a:rPr>
              <a:t>Largest Segments that require Resources</a:t>
            </a:r>
          </a:p>
        </p:txBody>
      </p:sp>
      <p:sp>
        <p:nvSpPr>
          <p:cNvPr id="5" name="Text Placeholder 4">
            <a:extLst>
              <a:ext uri="{FF2B5EF4-FFF2-40B4-BE49-F238E27FC236}">
                <a16:creationId xmlns:a16="http://schemas.microsoft.com/office/drawing/2014/main" id="{3C95918C-E836-7C18-7A9F-9AC89C429B02}"/>
              </a:ext>
            </a:extLst>
          </p:cNvPr>
          <p:cNvSpPr>
            <a:spLocks noGrp="1"/>
          </p:cNvSpPr>
          <p:nvPr>
            <p:ph type="body" sz="quarter" idx="22"/>
          </p:nvPr>
        </p:nvSpPr>
        <p:spPr>
          <a:xfrm>
            <a:off x="234615" y="4169137"/>
            <a:ext cx="5641047" cy="307777"/>
          </a:xfrm>
        </p:spPr>
        <p:txBody>
          <a:bodyPr/>
          <a:lstStyle/>
          <a:p>
            <a:r>
              <a:rPr lang="en-US" sz="1400" dirty="0">
                <a:latin typeface="Calibri" panose="020F0502020204030204" pitchFamily="34" charset="0"/>
              </a:rPr>
              <a:t>Breakdown on the type of Resource each Industry require</a:t>
            </a:r>
          </a:p>
        </p:txBody>
      </p:sp>
      <p:graphicFrame>
        <p:nvGraphicFramePr>
          <p:cNvPr id="16" name="Content Placeholder 15">
            <a:extLst>
              <a:ext uri="{FF2B5EF4-FFF2-40B4-BE49-F238E27FC236}">
                <a16:creationId xmlns:a16="http://schemas.microsoft.com/office/drawing/2014/main" id="{6D33B8D7-5F2D-CFC1-EBA2-8D2FE8B59583}"/>
              </a:ext>
            </a:extLst>
          </p:cNvPr>
          <p:cNvGraphicFramePr>
            <a:graphicFrameLocks noGrp="1"/>
          </p:cNvGraphicFramePr>
          <p:nvPr>
            <p:ph sz="quarter" idx="28"/>
            <p:extLst>
              <p:ext uri="{D42A27DB-BD31-4B8C-83A1-F6EECF244321}">
                <p14:modId xmlns:p14="http://schemas.microsoft.com/office/powerpoint/2010/main" val="1657305773"/>
              </p:ext>
            </p:extLst>
          </p:nvPr>
        </p:nvGraphicFramePr>
        <p:xfrm>
          <a:off x="233363" y="2151063"/>
          <a:ext cx="5641975" cy="1937416"/>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6">
            <a:extLst>
              <a:ext uri="{FF2B5EF4-FFF2-40B4-BE49-F238E27FC236}">
                <a16:creationId xmlns:a16="http://schemas.microsoft.com/office/drawing/2014/main" id="{256006A3-C83A-8686-2BE0-A99698F2675F}"/>
              </a:ext>
            </a:extLst>
          </p:cNvPr>
          <p:cNvSpPr>
            <a:spLocks noGrp="1"/>
          </p:cNvSpPr>
          <p:nvPr>
            <p:ph sz="quarter" idx="29"/>
          </p:nvPr>
        </p:nvSpPr>
        <p:spPr>
          <a:xfrm>
            <a:off x="6382565" y="2150316"/>
            <a:ext cx="5641691" cy="1918474"/>
          </a:xfrm>
        </p:spPr>
        <p:txBody>
          <a:bodyPr/>
          <a:lstStyle/>
          <a:p>
            <a:pPr>
              <a:buFont typeface="+mj-lt"/>
              <a:buAutoNum type="arabicPeriod"/>
            </a:pPr>
            <a:r>
              <a:rPr lang="en-SG" sz="1400" b="1" dirty="0">
                <a:latin typeface="Calibri" panose="020F0502020204030204" pitchFamily="34" charset="0"/>
              </a:rPr>
              <a:t>Construction: </a:t>
            </a:r>
            <a:r>
              <a:rPr lang="en-SG" sz="1400" dirty="0">
                <a:latin typeface="Calibri" panose="020F0502020204030204" pitchFamily="34" charset="0"/>
              </a:rPr>
              <a:t>China has a large construction industry, requiring large amounts of raw materials such as metals, cement admixtures, concrete, and wood. </a:t>
            </a:r>
          </a:p>
          <a:p>
            <a:pPr>
              <a:buFont typeface="+mj-lt"/>
              <a:buAutoNum type="arabicPeriod"/>
            </a:pPr>
            <a:r>
              <a:rPr lang="en-SG" sz="1400" b="1" dirty="0">
                <a:latin typeface="Calibri" panose="020F0502020204030204" pitchFamily="34" charset="0"/>
              </a:rPr>
              <a:t>Manufacturing: </a:t>
            </a:r>
            <a:r>
              <a:rPr lang="en-SG" sz="1400" dirty="0">
                <a:latin typeface="Calibri" panose="020F0502020204030204" pitchFamily="34" charset="0"/>
              </a:rPr>
              <a:t>China has a large manufacturing industry of goods there is a large requirement for raw materials such as copper, zinc, iron ore, and nickel to produce a wide range of products.</a:t>
            </a:r>
          </a:p>
          <a:p>
            <a:pPr>
              <a:buFont typeface="+mj-lt"/>
              <a:buAutoNum type="arabicPeriod"/>
            </a:pPr>
            <a:r>
              <a:rPr lang="en-SG" sz="1400" b="1" dirty="0">
                <a:latin typeface="Calibri" panose="020F0502020204030204" pitchFamily="34" charset="0"/>
              </a:rPr>
              <a:t>Energy: </a:t>
            </a:r>
            <a:r>
              <a:rPr lang="en-SG" sz="1400" dirty="0">
                <a:latin typeface="Calibri" panose="020F0502020204030204" pitchFamily="34" charset="0"/>
              </a:rPr>
              <a:t>China is the world's largest energy consumer, and it requires raw materials such as LNG, coal, and uranium to fuel its electricity production.</a:t>
            </a:r>
            <a:endParaRPr lang="en-US" sz="1400" dirty="0"/>
          </a:p>
        </p:txBody>
      </p:sp>
      <p:sp>
        <p:nvSpPr>
          <p:cNvPr id="11" name="Text Placeholder 10">
            <a:extLst>
              <a:ext uri="{FF2B5EF4-FFF2-40B4-BE49-F238E27FC236}">
                <a16:creationId xmlns:a16="http://schemas.microsoft.com/office/drawing/2014/main" id="{6AC373AB-75A0-B8E9-1816-83852BEB4A60}"/>
              </a:ext>
            </a:extLst>
          </p:cNvPr>
          <p:cNvSpPr>
            <a:spLocks noGrp="1"/>
          </p:cNvSpPr>
          <p:nvPr>
            <p:ph type="body" sz="quarter" idx="18"/>
          </p:nvPr>
        </p:nvSpPr>
        <p:spPr/>
        <p:txBody>
          <a:bodyPr/>
          <a:lstStyle/>
          <a:p>
            <a:r>
              <a:rPr lang="en-US" b="1">
                <a:latin typeface="Calibri" panose="020F0502020204030204" pitchFamily="34" charset="0"/>
              </a:rPr>
              <a:t>There is a large demand for metals, energy, and steel for the top 3 largest sectors in China</a:t>
            </a:r>
          </a:p>
        </p:txBody>
      </p:sp>
      <p:sp>
        <p:nvSpPr>
          <p:cNvPr id="13" name="Text Placeholder 12">
            <a:extLst>
              <a:ext uri="{FF2B5EF4-FFF2-40B4-BE49-F238E27FC236}">
                <a16:creationId xmlns:a16="http://schemas.microsoft.com/office/drawing/2014/main" id="{B1967098-49FD-9748-2522-63B1C045C753}"/>
              </a:ext>
            </a:extLst>
          </p:cNvPr>
          <p:cNvSpPr>
            <a:spLocks noGrp="1"/>
          </p:cNvSpPr>
          <p:nvPr>
            <p:ph type="body" sz="quarter" idx="26"/>
          </p:nvPr>
        </p:nvSpPr>
        <p:spPr>
          <a:xfrm>
            <a:off x="7594483" y="6242861"/>
            <a:ext cx="4429657" cy="187133"/>
          </a:xfrm>
        </p:spPr>
        <p:txBody>
          <a:bodyPr/>
          <a:lstStyle/>
          <a:p>
            <a:r>
              <a:rPr lang="en-US"/>
              <a:t>Sources: Statista, Australia Bureau of Statistics</a:t>
            </a:r>
          </a:p>
        </p:txBody>
      </p:sp>
      <p:sp>
        <p:nvSpPr>
          <p:cNvPr id="6" name="Slide Number Placeholder 6">
            <a:extLst>
              <a:ext uri="{FF2B5EF4-FFF2-40B4-BE49-F238E27FC236}">
                <a16:creationId xmlns:a16="http://schemas.microsoft.com/office/drawing/2014/main" id="{D352B880-DFD7-A5E8-6EEE-C4A2B317B808}"/>
              </a:ext>
            </a:extLst>
          </p:cNvPr>
          <p:cNvSpPr>
            <a:spLocks noGrp="1"/>
          </p:cNvSpPr>
          <p:nvPr>
            <p:ph type="sldNum" sz="quarter" idx="12"/>
          </p:nvPr>
        </p:nvSpPr>
        <p:spPr/>
        <p:txBody>
          <a:bodyPr/>
          <a:lstStyle/>
          <a:p>
            <a:fld id="{FE3B7937-5ADA-FC4C-8C41-1CCDFF8CFC49}" type="slidenum">
              <a:rPr lang="en-US" smtClean="0">
                <a:solidFill>
                  <a:schemeClr val="tx1"/>
                </a:solidFill>
              </a:rPr>
              <a:pPr/>
              <a:t>14</a:t>
            </a:fld>
            <a:endParaRPr lang="en-US">
              <a:solidFill>
                <a:schemeClr val="tx1"/>
              </a:solidFill>
            </a:endParaRPr>
          </a:p>
        </p:txBody>
      </p:sp>
      <p:graphicFrame>
        <p:nvGraphicFramePr>
          <p:cNvPr id="20" name="Table 16">
            <a:extLst>
              <a:ext uri="{FF2B5EF4-FFF2-40B4-BE49-F238E27FC236}">
                <a16:creationId xmlns:a16="http://schemas.microsoft.com/office/drawing/2014/main" id="{575681F5-EE94-FF5F-9B7C-E3B1AD8570F7}"/>
              </a:ext>
            </a:extLst>
          </p:cNvPr>
          <p:cNvGraphicFramePr>
            <a:graphicFrameLocks/>
          </p:cNvGraphicFramePr>
          <p:nvPr>
            <p:extLst>
              <p:ext uri="{D42A27DB-BD31-4B8C-83A1-F6EECF244321}">
                <p14:modId xmlns:p14="http://schemas.microsoft.com/office/powerpoint/2010/main" val="1720596119"/>
              </p:ext>
            </p:extLst>
          </p:nvPr>
        </p:nvGraphicFramePr>
        <p:xfrm>
          <a:off x="560528" y="4530980"/>
          <a:ext cx="3453776" cy="1723164"/>
        </p:xfrm>
        <a:graphic>
          <a:graphicData uri="http://schemas.openxmlformats.org/drawingml/2006/table">
            <a:tbl>
              <a:tblPr firstRow="1" bandRow="1">
                <a:tableStyleId>{5C22544A-7EE6-4342-B048-85BDC9FD1C3A}</a:tableStyleId>
              </a:tblPr>
              <a:tblGrid>
                <a:gridCol w="1811593">
                  <a:extLst>
                    <a:ext uri="{9D8B030D-6E8A-4147-A177-3AD203B41FA5}">
                      <a16:colId xmlns:a16="http://schemas.microsoft.com/office/drawing/2014/main" val="3692347754"/>
                    </a:ext>
                  </a:extLst>
                </a:gridCol>
                <a:gridCol w="1642183">
                  <a:extLst>
                    <a:ext uri="{9D8B030D-6E8A-4147-A177-3AD203B41FA5}">
                      <a16:colId xmlns:a16="http://schemas.microsoft.com/office/drawing/2014/main" val="2908108816"/>
                    </a:ext>
                  </a:extLst>
                </a:gridCol>
              </a:tblGrid>
              <a:tr h="287194">
                <a:tc>
                  <a:txBody>
                    <a:bodyPr/>
                    <a:lstStyle/>
                    <a:p>
                      <a:r>
                        <a:rPr lang="en-US" sz="1200" b="1" dirty="0">
                          <a:solidFill>
                            <a:schemeClr val="tx1"/>
                          </a:solidFill>
                          <a:latin typeface="Calibri" panose="020F0502020204030204" pitchFamily="34" charset="0"/>
                          <a:cs typeface="Calibri" panose="020F0502020204030204" pitchFamily="34" charset="0"/>
                        </a:rPr>
                        <a:t>Manufacturing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a:solidFill>
                            <a:schemeClr val="tx1"/>
                          </a:solidFill>
                          <a:latin typeface="Calibri" panose="020F0502020204030204" pitchFamily="34" charset="0"/>
                          <a:cs typeface="Calibri" panose="020F0502020204030204" pitchFamily="34" charset="0"/>
                        </a:rPr>
                        <a:t>% Resource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287194">
                <a:tc>
                  <a:txBody>
                    <a:bodyPr/>
                    <a:lstStyle/>
                    <a:p>
                      <a:r>
                        <a:rPr lang="en-US" sz="1200" b="0" u="sng">
                          <a:solidFill>
                            <a:schemeClr val="tx1"/>
                          </a:solidFill>
                          <a:latin typeface="Calibri" panose="020F0502020204030204" pitchFamily="34" charset="0"/>
                          <a:cs typeface="Calibri" panose="020F0502020204030204" pitchFamily="34" charset="0"/>
                        </a:rPr>
                        <a:t>Metals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a:solidFill>
                            <a:schemeClr val="tx1"/>
                          </a:solidFill>
                          <a:latin typeface="Calibri" panose="020F0502020204030204" pitchFamily="34" charset="0"/>
                          <a:cs typeface="Calibri" panose="020F0502020204030204" pitchFamily="34" charset="0"/>
                        </a:rPr>
                        <a:t>30 – 40%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287194">
                <a:tc>
                  <a:txBody>
                    <a:bodyPr/>
                    <a:lstStyle/>
                    <a:p>
                      <a:r>
                        <a:rPr lang="en-US" sz="1200" u="sng">
                          <a:solidFill>
                            <a:schemeClr val="tx1"/>
                          </a:solidFill>
                          <a:latin typeface="Calibri" panose="020F0502020204030204" pitchFamily="34" charset="0"/>
                          <a:cs typeface="Calibri" panose="020F0502020204030204" pitchFamily="34" charset="0"/>
                        </a:rPr>
                        <a:t>Energy Resources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Calibri" panose="020F0502020204030204" pitchFamily="34" charset="0"/>
                          <a:cs typeface="Calibri" panose="020F0502020204030204" pitchFamily="34" charset="0"/>
                        </a:rPr>
                        <a:t>20 – 30%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287194">
                <a:tc>
                  <a:txBody>
                    <a:bodyPr/>
                    <a:lstStyle/>
                    <a:p>
                      <a:r>
                        <a:rPr lang="en-US" sz="1200">
                          <a:solidFill>
                            <a:schemeClr val="tx1"/>
                          </a:solidFill>
                          <a:latin typeface="Calibri" panose="020F0502020204030204" pitchFamily="34" charset="0"/>
                          <a:cs typeface="Calibri" panose="020F0502020204030204" pitchFamily="34" charset="0"/>
                        </a:rPr>
                        <a:t>Chemicals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Calibri" panose="020F0502020204030204" pitchFamily="34" charset="0"/>
                          <a:cs typeface="Calibri" panose="020F0502020204030204" pitchFamily="34" charset="0"/>
                        </a:rPr>
                        <a:t>10-20%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287194">
                <a:tc>
                  <a:txBody>
                    <a:bodyPr/>
                    <a:lstStyle/>
                    <a:p>
                      <a:r>
                        <a:rPr lang="en-US" sz="1200">
                          <a:solidFill>
                            <a:schemeClr val="tx1"/>
                          </a:solidFill>
                          <a:latin typeface="Calibri" panose="020F0502020204030204" pitchFamily="34" charset="0"/>
                          <a:cs typeface="Calibri" panose="020F0502020204030204" pitchFamily="34" charset="0"/>
                        </a:rPr>
                        <a:t>Agricultural Products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Calibri" panose="020F0502020204030204" pitchFamily="34" charset="0"/>
                          <a:cs typeface="Calibri" panose="020F0502020204030204" pitchFamily="34" charset="0"/>
                        </a:rPr>
                        <a:t>5-10%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93686"/>
                  </a:ext>
                </a:extLst>
              </a:tr>
              <a:tr h="287194">
                <a:tc>
                  <a:txBody>
                    <a:bodyPr/>
                    <a:lstStyle/>
                    <a:p>
                      <a:r>
                        <a:rPr lang="en-US" sz="1200">
                          <a:solidFill>
                            <a:schemeClr val="tx1"/>
                          </a:solidFill>
                          <a:latin typeface="Calibri" panose="020F0502020204030204" pitchFamily="34" charset="0"/>
                          <a:cs typeface="Calibri" panose="020F0502020204030204" pitchFamily="34" charset="0"/>
                        </a:rPr>
                        <a:t>Wood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Calibri" panose="020F0502020204030204" pitchFamily="34" charset="0"/>
                          <a:cs typeface="Calibri" panose="020F0502020204030204" pitchFamily="34" charset="0"/>
                        </a:rPr>
                        <a:t>5-10%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103950"/>
                  </a:ext>
                </a:extLst>
              </a:tr>
            </a:tbl>
          </a:graphicData>
        </a:graphic>
      </p:graphicFrame>
      <p:graphicFrame>
        <p:nvGraphicFramePr>
          <p:cNvPr id="24" name="Table 16">
            <a:extLst>
              <a:ext uri="{FF2B5EF4-FFF2-40B4-BE49-F238E27FC236}">
                <a16:creationId xmlns:a16="http://schemas.microsoft.com/office/drawing/2014/main" id="{22C80F2C-E476-7EB2-75A6-423F8CCFC070}"/>
              </a:ext>
            </a:extLst>
          </p:cNvPr>
          <p:cNvGraphicFramePr>
            <a:graphicFrameLocks/>
          </p:cNvGraphicFramePr>
          <p:nvPr>
            <p:extLst>
              <p:ext uri="{D42A27DB-BD31-4B8C-83A1-F6EECF244321}">
                <p14:modId xmlns:p14="http://schemas.microsoft.com/office/powerpoint/2010/main" val="3482868700"/>
              </p:ext>
            </p:extLst>
          </p:nvPr>
        </p:nvGraphicFramePr>
        <p:xfrm>
          <a:off x="4367352" y="4526794"/>
          <a:ext cx="3453776" cy="1723165"/>
        </p:xfrm>
        <a:graphic>
          <a:graphicData uri="http://schemas.openxmlformats.org/drawingml/2006/table">
            <a:tbl>
              <a:tblPr firstRow="1" bandRow="1">
                <a:tableStyleId>{5C22544A-7EE6-4342-B048-85BDC9FD1C3A}</a:tableStyleId>
              </a:tblPr>
              <a:tblGrid>
                <a:gridCol w="1811593">
                  <a:extLst>
                    <a:ext uri="{9D8B030D-6E8A-4147-A177-3AD203B41FA5}">
                      <a16:colId xmlns:a16="http://schemas.microsoft.com/office/drawing/2014/main" val="3692347754"/>
                    </a:ext>
                  </a:extLst>
                </a:gridCol>
                <a:gridCol w="1642183">
                  <a:extLst>
                    <a:ext uri="{9D8B030D-6E8A-4147-A177-3AD203B41FA5}">
                      <a16:colId xmlns:a16="http://schemas.microsoft.com/office/drawing/2014/main" val="2908108816"/>
                    </a:ext>
                  </a:extLst>
                </a:gridCol>
              </a:tblGrid>
              <a:tr h="354265">
                <a:tc>
                  <a:txBody>
                    <a:bodyPr/>
                    <a:lstStyle/>
                    <a:p>
                      <a:r>
                        <a:rPr lang="en-US" sz="1200" b="1">
                          <a:solidFill>
                            <a:schemeClr val="tx1"/>
                          </a:solidFill>
                          <a:latin typeface="Calibri" panose="020F0502020204030204" pitchFamily="34" charset="0"/>
                          <a:cs typeface="Calibri" panose="020F0502020204030204" pitchFamily="34" charset="0"/>
                        </a:rPr>
                        <a:t>Industrials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a:solidFill>
                            <a:schemeClr val="tx1"/>
                          </a:solidFill>
                          <a:latin typeface="Calibri" panose="020F0502020204030204" pitchFamily="34" charset="0"/>
                          <a:cs typeface="Calibri" panose="020F0502020204030204" pitchFamily="34" charset="0"/>
                        </a:rPr>
                        <a:t>% Resource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354265">
                <a:tc>
                  <a:txBody>
                    <a:bodyPr/>
                    <a:lstStyle/>
                    <a:p>
                      <a:r>
                        <a:rPr lang="en-US" sz="1200" b="0">
                          <a:solidFill>
                            <a:schemeClr val="tx1"/>
                          </a:solidFill>
                          <a:latin typeface="Calibri" panose="020F0502020204030204" pitchFamily="34" charset="0"/>
                          <a:cs typeface="Calibri" panose="020F0502020204030204" pitchFamily="34" charset="0"/>
                        </a:rPr>
                        <a:t>Cement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Calibri" panose="020F0502020204030204" pitchFamily="34" charset="0"/>
                          <a:cs typeface="Calibri" panose="020F0502020204030204" pitchFamily="34" charset="0"/>
                        </a:rPr>
                        <a:t>60 – 70%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354265">
                <a:tc>
                  <a:txBody>
                    <a:bodyPr/>
                    <a:lstStyle/>
                    <a:p>
                      <a:r>
                        <a:rPr lang="en-US" sz="1200" u="sng">
                          <a:solidFill>
                            <a:schemeClr val="tx1"/>
                          </a:solidFill>
                          <a:latin typeface="Calibri" panose="020F0502020204030204" pitchFamily="34" charset="0"/>
                          <a:cs typeface="Calibri" panose="020F0502020204030204" pitchFamily="34" charset="0"/>
                        </a:rPr>
                        <a:t>Steel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a:solidFill>
                            <a:schemeClr val="tx1"/>
                          </a:solidFill>
                          <a:latin typeface="Calibri" panose="020F0502020204030204" pitchFamily="34" charset="0"/>
                          <a:cs typeface="Calibri" panose="020F0502020204030204" pitchFamily="34" charset="0"/>
                        </a:rPr>
                        <a:t>20 – 30%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354265">
                <a:tc>
                  <a:txBody>
                    <a:bodyPr/>
                    <a:lstStyle/>
                    <a:p>
                      <a:r>
                        <a:rPr lang="en-US" sz="1200">
                          <a:solidFill>
                            <a:schemeClr val="tx1"/>
                          </a:solidFill>
                          <a:latin typeface="Calibri" panose="020F0502020204030204" pitchFamily="34" charset="0"/>
                          <a:cs typeface="Calibri" panose="020F0502020204030204" pitchFamily="34" charset="0"/>
                        </a:rPr>
                        <a:t>Sand and Gravel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Calibri" panose="020F0502020204030204" pitchFamily="34" charset="0"/>
                          <a:cs typeface="Calibri" panose="020F0502020204030204" pitchFamily="34" charset="0"/>
                        </a:rPr>
                        <a:t>5 – 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306105">
                <a:tc>
                  <a:txBody>
                    <a:bodyPr/>
                    <a:lstStyle/>
                    <a:p>
                      <a:r>
                        <a:rPr lang="en-US" sz="1200">
                          <a:solidFill>
                            <a:schemeClr val="tx1"/>
                          </a:solidFill>
                          <a:latin typeface="Calibri" panose="020F0502020204030204" pitchFamily="34" charset="0"/>
                          <a:cs typeface="Calibri" panose="020F0502020204030204" pitchFamily="34" charset="0"/>
                        </a:rPr>
                        <a:t>Wood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Calibri" panose="020F0502020204030204" pitchFamily="34" charset="0"/>
                          <a:cs typeface="Calibri" panose="020F0502020204030204" pitchFamily="34" charset="0"/>
                        </a:rPr>
                        <a:t>1 – 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93686"/>
                  </a:ext>
                </a:extLst>
              </a:tr>
            </a:tbl>
          </a:graphicData>
        </a:graphic>
      </p:graphicFrame>
      <p:graphicFrame>
        <p:nvGraphicFramePr>
          <p:cNvPr id="25" name="Table 16">
            <a:extLst>
              <a:ext uri="{FF2B5EF4-FFF2-40B4-BE49-F238E27FC236}">
                <a16:creationId xmlns:a16="http://schemas.microsoft.com/office/drawing/2014/main" id="{1327C241-0B6E-23C9-67AF-B28AD6AAE312}"/>
              </a:ext>
            </a:extLst>
          </p:cNvPr>
          <p:cNvGraphicFramePr>
            <a:graphicFrameLocks/>
          </p:cNvGraphicFramePr>
          <p:nvPr>
            <p:extLst>
              <p:ext uri="{D42A27DB-BD31-4B8C-83A1-F6EECF244321}">
                <p14:modId xmlns:p14="http://schemas.microsoft.com/office/powerpoint/2010/main" val="1666596423"/>
              </p:ext>
            </p:extLst>
          </p:nvPr>
        </p:nvGraphicFramePr>
        <p:xfrm>
          <a:off x="8174176" y="4526793"/>
          <a:ext cx="3453776" cy="1723162"/>
        </p:xfrm>
        <a:graphic>
          <a:graphicData uri="http://schemas.openxmlformats.org/drawingml/2006/table">
            <a:tbl>
              <a:tblPr firstRow="1" bandRow="1">
                <a:tableStyleId>{5C22544A-7EE6-4342-B048-85BDC9FD1C3A}</a:tableStyleId>
              </a:tblPr>
              <a:tblGrid>
                <a:gridCol w="1811593">
                  <a:extLst>
                    <a:ext uri="{9D8B030D-6E8A-4147-A177-3AD203B41FA5}">
                      <a16:colId xmlns:a16="http://schemas.microsoft.com/office/drawing/2014/main" val="3692347754"/>
                    </a:ext>
                  </a:extLst>
                </a:gridCol>
                <a:gridCol w="1642183">
                  <a:extLst>
                    <a:ext uri="{9D8B030D-6E8A-4147-A177-3AD203B41FA5}">
                      <a16:colId xmlns:a16="http://schemas.microsoft.com/office/drawing/2014/main" val="2908108816"/>
                    </a:ext>
                  </a:extLst>
                </a:gridCol>
              </a:tblGrid>
              <a:tr h="490562">
                <a:tc>
                  <a:txBody>
                    <a:bodyPr/>
                    <a:lstStyle/>
                    <a:p>
                      <a:r>
                        <a:rPr lang="en-US" sz="1200" b="1">
                          <a:solidFill>
                            <a:schemeClr val="tx1"/>
                          </a:solidFill>
                          <a:latin typeface="Calibri" panose="020F0502020204030204" pitchFamily="34" charset="0"/>
                          <a:cs typeface="Calibri" panose="020F0502020204030204" pitchFamily="34" charset="0"/>
                        </a:rPr>
                        <a:t>Real-Estate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a:solidFill>
                            <a:schemeClr val="tx1"/>
                          </a:solidFill>
                          <a:latin typeface="Calibri" panose="020F0502020204030204" pitchFamily="34" charset="0"/>
                          <a:cs typeface="Calibri" panose="020F0502020204030204" pitchFamily="34" charset="0"/>
                        </a:rPr>
                        <a:t>% Resource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308150">
                <a:tc>
                  <a:txBody>
                    <a:bodyPr/>
                    <a:lstStyle/>
                    <a:p>
                      <a:r>
                        <a:rPr lang="en-US" sz="1200" b="0" dirty="0">
                          <a:solidFill>
                            <a:schemeClr val="tx1"/>
                          </a:solidFill>
                          <a:latin typeface="Calibri" panose="020F0502020204030204" pitchFamily="34" charset="0"/>
                          <a:cs typeface="Calibri" panose="020F0502020204030204" pitchFamily="34" charset="0"/>
                        </a:rPr>
                        <a:t>Cement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a:solidFill>
                            <a:schemeClr val="tx1"/>
                          </a:solidFill>
                          <a:latin typeface="Calibri" panose="020F0502020204030204" pitchFamily="34" charset="0"/>
                          <a:cs typeface="Calibri" panose="020F0502020204030204" pitchFamily="34" charset="0"/>
                        </a:rPr>
                        <a:t>50 – 60%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308150">
                <a:tc>
                  <a:txBody>
                    <a:bodyPr/>
                    <a:lstStyle/>
                    <a:p>
                      <a:r>
                        <a:rPr lang="en-US" sz="1200" u="sng">
                          <a:solidFill>
                            <a:schemeClr val="tx1"/>
                          </a:solidFill>
                          <a:latin typeface="Calibri" panose="020F0502020204030204" pitchFamily="34" charset="0"/>
                          <a:cs typeface="Calibri" panose="020F0502020204030204" pitchFamily="34" charset="0"/>
                        </a:rPr>
                        <a:t>Steel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a:solidFill>
                            <a:schemeClr val="tx1"/>
                          </a:solidFill>
                          <a:latin typeface="Calibri" panose="020F0502020204030204" pitchFamily="34" charset="0"/>
                          <a:cs typeface="Calibri" panose="020F0502020204030204" pitchFamily="34" charset="0"/>
                        </a:rPr>
                        <a:t>20 – 30%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308150">
                <a:tc>
                  <a:txBody>
                    <a:bodyPr/>
                    <a:lstStyle/>
                    <a:p>
                      <a:r>
                        <a:rPr lang="en-US" sz="1200">
                          <a:solidFill>
                            <a:schemeClr val="tx1"/>
                          </a:solidFill>
                          <a:latin typeface="Calibri" panose="020F0502020204030204" pitchFamily="34" charset="0"/>
                          <a:cs typeface="Calibri" panose="020F0502020204030204" pitchFamily="34" charset="0"/>
                        </a:rPr>
                        <a:t>Sand and Gravel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Calibri" panose="020F0502020204030204" pitchFamily="34" charset="0"/>
                          <a:cs typeface="Calibri" panose="020F0502020204030204" pitchFamily="34" charset="0"/>
                        </a:rPr>
                        <a:t>5 – 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308150">
                <a:tc>
                  <a:txBody>
                    <a:bodyPr/>
                    <a:lstStyle/>
                    <a:p>
                      <a:r>
                        <a:rPr lang="en-US" sz="1200">
                          <a:solidFill>
                            <a:schemeClr val="tx1"/>
                          </a:solidFill>
                          <a:latin typeface="Calibri" panose="020F0502020204030204" pitchFamily="34" charset="0"/>
                          <a:cs typeface="Calibri" panose="020F0502020204030204" pitchFamily="34" charset="0"/>
                        </a:rPr>
                        <a:t>Wood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Calibri" panose="020F0502020204030204" pitchFamily="34" charset="0"/>
                          <a:cs typeface="Calibri" panose="020F0502020204030204" pitchFamily="34" charset="0"/>
                        </a:rPr>
                        <a:t>5-10%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103950"/>
                  </a:ext>
                </a:extLst>
              </a:tr>
            </a:tbl>
          </a:graphicData>
        </a:graphic>
      </p:graphicFrame>
      <p:sp>
        <p:nvSpPr>
          <p:cNvPr id="18" name="Rectangle 17">
            <a:extLst>
              <a:ext uri="{FF2B5EF4-FFF2-40B4-BE49-F238E27FC236}">
                <a16:creationId xmlns:a16="http://schemas.microsoft.com/office/drawing/2014/main" id="{C0E36222-6071-4B9F-3E2C-FC5A712E8781}"/>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9" name="Rectangle 18">
            <a:extLst>
              <a:ext uri="{FF2B5EF4-FFF2-40B4-BE49-F238E27FC236}">
                <a16:creationId xmlns:a16="http://schemas.microsoft.com/office/drawing/2014/main" id="{DB7A54C9-2197-1000-8911-1161F3FA807B}"/>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21" name="Rectangle 20">
            <a:extLst>
              <a:ext uri="{FF2B5EF4-FFF2-40B4-BE49-F238E27FC236}">
                <a16:creationId xmlns:a16="http://schemas.microsoft.com/office/drawing/2014/main" id="{7F24925A-0B1A-59FB-B90E-48ABA405F0A2}"/>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Rectangle 21">
            <a:extLst>
              <a:ext uri="{FF2B5EF4-FFF2-40B4-BE49-F238E27FC236}">
                <a16:creationId xmlns:a16="http://schemas.microsoft.com/office/drawing/2014/main" id="{F8C1D00B-A0D3-D473-1FEE-7F55004D385A}"/>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3" name="Rectangle 22">
            <a:extLst>
              <a:ext uri="{FF2B5EF4-FFF2-40B4-BE49-F238E27FC236}">
                <a16:creationId xmlns:a16="http://schemas.microsoft.com/office/drawing/2014/main" id="{077FC1F5-1FD2-F25A-D4C0-627178C57D85}"/>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6" name="Rectangle 25">
            <a:extLst>
              <a:ext uri="{FF2B5EF4-FFF2-40B4-BE49-F238E27FC236}">
                <a16:creationId xmlns:a16="http://schemas.microsoft.com/office/drawing/2014/main" id="{1CBBD6B4-9798-165B-F13E-08E87A21B43E}"/>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7" name="TextBox 26">
            <a:extLst>
              <a:ext uri="{FF2B5EF4-FFF2-40B4-BE49-F238E27FC236}">
                <a16:creationId xmlns:a16="http://schemas.microsoft.com/office/drawing/2014/main" id="{C24E6EE7-A60E-3BBD-99A1-906E7D3199F8}"/>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8" name="TextBox 27">
            <a:extLst>
              <a:ext uri="{FF2B5EF4-FFF2-40B4-BE49-F238E27FC236}">
                <a16:creationId xmlns:a16="http://schemas.microsoft.com/office/drawing/2014/main" id="{FB831B14-CA70-BE74-720D-7FA210E15CB5}"/>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9" name="TextBox 28">
            <a:extLst>
              <a:ext uri="{FF2B5EF4-FFF2-40B4-BE49-F238E27FC236}">
                <a16:creationId xmlns:a16="http://schemas.microsoft.com/office/drawing/2014/main" id="{C3C0AC97-827A-C935-23A5-20DDC244E6CA}"/>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30" name="TextBox 29">
            <a:extLst>
              <a:ext uri="{FF2B5EF4-FFF2-40B4-BE49-F238E27FC236}">
                <a16:creationId xmlns:a16="http://schemas.microsoft.com/office/drawing/2014/main" id="{22EE47F0-8F21-CA4E-057A-353C96683C27}"/>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1" name="TextBox 30">
            <a:extLst>
              <a:ext uri="{FF2B5EF4-FFF2-40B4-BE49-F238E27FC236}">
                <a16:creationId xmlns:a16="http://schemas.microsoft.com/office/drawing/2014/main" id="{9663D999-65BA-D405-8331-F09459250578}"/>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2" name="TextBox 31">
            <a:extLst>
              <a:ext uri="{FF2B5EF4-FFF2-40B4-BE49-F238E27FC236}">
                <a16:creationId xmlns:a16="http://schemas.microsoft.com/office/drawing/2014/main" id="{46204EE2-88B6-D002-F563-ED219BFC3FCE}"/>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95502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3815-AA70-8D3A-8B24-2C0A0191A8FA}"/>
              </a:ext>
            </a:extLst>
          </p:cNvPr>
          <p:cNvSpPr>
            <a:spLocks noGrp="1"/>
          </p:cNvSpPr>
          <p:nvPr>
            <p:ph type="title"/>
          </p:nvPr>
        </p:nvSpPr>
        <p:spPr/>
        <p:txBody>
          <a:bodyPr/>
          <a:lstStyle/>
          <a:p>
            <a:r>
              <a:rPr lang="en-US" sz="2000" dirty="0"/>
              <a:t>How Does The China Market Relate to The Australian Market </a:t>
            </a:r>
          </a:p>
        </p:txBody>
      </p:sp>
      <p:sp>
        <p:nvSpPr>
          <p:cNvPr id="3" name="Text Placeholder 2">
            <a:extLst>
              <a:ext uri="{FF2B5EF4-FFF2-40B4-BE49-F238E27FC236}">
                <a16:creationId xmlns:a16="http://schemas.microsoft.com/office/drawing/2014/main" id="{A27845BD-F33C-C5E7-3000-50AB1E677516}"/>
              </a:ext>
            </a:extLst>
          </p:cNvPr>
          <p:cNvSpPr>
            <a:spLocks noGrp="1"/>
          </p:cNvSpPr>
          <p:nvPr>
            <p:ph type="body" sz="quarter" idx="16"/>
          </p:nvPr>
        </p:nvSpPr>
        <p:spPr>
          <a:xfrm>
            <a:off x="234951" y="1857813"/>
            <a:ext cx="5641047" cy="307777"/>
          </a:xfrm>
        </p:spPr>
        <p:txBody>
          <a:bodyPr/>
          <a:lstStyle/>
          <a:p>
            <a:r>
              <a:rPr lang="en-US" sz="1400" dirty="0">
                <a:latin typeface="Calibri" panose="020F0502020204030204" pitchFamily="34" charset="0"/>
              </a:rPr>
              <a:t>Value of AUS Exports to China’s Growth</a:t>
            </a:r>
          </a:p>
        </p:txBody>
      </p:sp>
      <p:sp>
        <p:nvSpPr>
          <p:cNvPr id="4" name="Text Placeholder 3">
            <a:extLst>
              <a:ext uri="{FF2B5EF4-FFF2-40B4-BE49-F238E27FC236}">
                <a16:creationId xmlns:a16="http://schemas.microsoft.com/office/drawing/2014/main" id="{04ED2471-7751-7A6B-6010-EDE64BFAF63B}"/>
              </a:ext>
            </a:extLst>
          </p:cNvPr>
          <p:cNvSpPr>
            <a:spLocks noGrp="1"/>
          </p:cNvSpPr>
          <p:nvPr>
            <p:ph type="body" sz="quarter" idx="20"/>
          </p:nvPr>
        </p:nvSpPr>
        <p:spPr>
          <a:xfrm>
            <a:off x="6383547" y="1857813"/>
            <a:ext cx="5641047" cy="307777"/>
          </a:xfrm>
        </p:spPr>
        <p:txBody>
          <a:bodyPr/>
          <a:lstStyle/>
          <a:p>
            <a:r>
              <a:rPr lang="en-US" sz="1400" dirty="0">
                <a:latin typeface="Calibri" panose="020F0502020204030204" pitchFamily="34" charset="0"/>
              </a:rPr>
              <a:t>Strong Import – Export Partners 2020</a:t>
            </a:r>
          </a:p>
        </p:txBody>
      </p:sp>
      <p:graphicFrame>
        <p:nvGraphicFramePr>
          <p:cNvPr id="17" name="Content Placeholder 16">
            <a:extLst>
              <a:ext uri="{FF2B5EF4-FFF2-40B4-BE49-F238E27FC236}">
                <a16:creationId xmlns:a16="http://schemas.microsoft.com/office/drawing/2014/main" id="{04204D91-8D09-D91E-5541-F77286AA01FB}"/>
              </a:ext>
            </a:extLst>
          </p:cNvPr>
          <p:cNvGraphicFramePr>
            <a:graphicFrameLocks noGrp="1"/>
          </p:cNvGraphicFramePr>
          <p:nvPr>
            <p:ph sz="quarter" idx="28"/>
            <p:extLst>
              <p:ext uri="{D42A27DB-BD31-4B8C-83A1-F6EECF244321}">
                <p14:modId xmlns:p14="http://schemas.microsoft.com/office/powerpoint/2010/main" val="2229223056"/>
              </p:ext>
            </p:extLst>
          </p:nvPr>
        </p:nvGraphicFramePr>
        <p:xfrm>
          <a:off x="234023" y="2362199"/>
          <a:ext cx="5641975" cy="14458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ontent Placeholder 20">
            <a:extLst>
              <a:ext uri="{FF2B5EF4-FFF2-40B4-BE49-F238E27FC236}">
                <a16:creationId xmlns:a16="http://schemas.microsoft.com/office/drawing/2014/main" id="{087F7C98-BBE1-6FD9-9A96-7DC2B96EDE68}"/>
              </a:ext>
            </a:extLst>
          </p:cNvPr>
          <p:cNvGraphicFramePr>
            <a:graphicFrameLocks noGrp="1"/>
          </p:cNvGraphicFramePr>
          <p:nvPr>
            <p:ph sz="quarter" idx="29"/>
            <p:extLst>
              <p:ext uri="{D42A27DB-BD31-4B8C-83A1-F6EECF244321}">
                <p14:modId xmlns:p14="http://schemas.microsoft.com/office/powerpoint/2010/main" val="2972213454"/>
              </p:ext>
            </p:extLst>
          </p:nvPr>
        </p:nvGraphicFramePr>
        <p:xfrm>
          <a:off x="5327373" y="2148599"/>
          <a:ext cx="6629675" cy="210190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10">
            <a:extLst>
              <a:ext uri="{FF2B5EF4-FFF2-40B4-BE49-F238E27FC236}">
                <a16:creationId xmlns:a16="http://schemas.microsoft.com/office/drawing/2014/main" id="{BEC4498A-BA01-45A4-4294-89CDC6881A06}"/>
              </a:ext>
            </a:extLst>
          </p:cNvPr>
          <p:cNvSpPr>
            <a:spLocks noGrp="1"/>
          </p:cNvSpPr>
          <p:nvPr>
            <p:ph type="body" sz="quarter" idx="18"/>
          </p:nvPr>
        </p:nvSpPr>
        <p:spPr/>
        <p:txBody>
          <a:bodyPr/>
          <a:lstStyle/>
          <a:p>
            <a:r>
              <a:rPr lang="en-US" b="1">
                <a:latin typeface="Calibri" panose="020F0502020204030204" pitchFamily="34" charset="0"/>
              </a:rPr>
              <a:t>China and Australia are strong trading partners that mostly trade on natural resources  </a:t>
            </a:r>
          </a:p>
        </p:txBody>
      </p:sp>
      <p:sp>
        <p:nvSpPr>
          <p:cNvPr id="13" name="Text Placeholder 12">
            <a:extLst>
              <a:ext uri="{FF2B5EF4-FFF2-40B4-BE49-F238E27FC236}">
                <a16:creationId xmlns:a16="http://schemas.microsoft.com/office/drawing/2014/main" id="{6BA7557C-6590-68F9-A312-050F676199C7}"/>
              </a:ext>
            </a:extLst>
          </p:cNvPr>
          <p:cNvSpPr>
            <a:spLocks noGrp="1"/>
          </p:cNvSpPr>
          <p:nvPr>
            <p:ph type="body" sz="quarter" idx="26"/>
          </p:nvPr>
        </p:nvSpPr>
        <p:spPr>
          <a:xfrm>
            <a:off x="7594483" y="6238702"/>
            <a:ext cx="4429657" cy="187133"/>
          </a:xfrm>
        </p:spPr>
        <p:txBody>
          <a:bodyPr/>
          <a:lstStyle/>
          <a:p>
            <a:r>
              <a:rPr lang="en-US" dirty="0"/>
              <a:t>Sources: Australia Bureau of Statistics, OEC, VIU, The Guardian</a:t>
            </a:r>
          </a:p>
        </p:txBody>
      </p:sp>
      <p:sp>
        <p:nvSpPr>
          <p:cNvPr id="18" name="Content Placeholder 7">
            <a:extLst>
              <a:ext uri="{FF2B5EF4-FFF2-40B4-BE49-F238E27FC236}">
                <a16:creationId xmlns:a16="http://schemas.microsoft.com/office/drawing/2014/main" id="{1F34D950-C6A7-EFAC-5D04-BD6FBFE7CD05}"/>
              </a:ext>
            </a:extLst>
          </p:cNvPr>
          <p:cNvSpPr txBox="1">
            <a:spLocks/>
          </p:cNvSpPr>
          <p:nvPr/>
        </p:nvSpPr>
        <p:spPr>
          <a:xfrm>
            <a:off x="234023" y="3881548"/>
            <a:ext cx="4231268" cy="307777"/>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a:latin typeface="Calibri" panose="020F0502020204030204" pitchFamily="34" charset="0"/>
                <a:cs typeface="Calibri" panose="020F0502020204030204" pitchFamily="34" charset="0"/>
              </a:rPr>
              <a:t>Consistent YOY growth rate in Australian exports to China</a:t>
            </a:r>
          </a:p>
        </p:txBody>
      </p:sp>
      <p:sp>
        <p:nvSpPr>
          <p:cNvPr id="22" name="TextBox 21">
            <a:extLst>
              <a:ext uri="{FF2B5EF4-FFF2-40B4-BE49-F238E27FC236}">
                <a16:creationId xmlns:a16="http://schemas.microsoft.com/office/drawing/2014/main" id="{E9AF3F45-C9F6-8E15-FDC7-29D155BEFABF}"/>
              </a:ext>
            </a:extLst>
          </p:cNvPr>
          <p:cNvSpPr txBox="1"/>
          <p:nvPr/>
        </p:nvSpPr>
        <p:spPr>
          <a:xfrm>
            <a:off x="7890058" y="2801619"/>
            <a:ext cx="1314012" cy="694428"/>
          </a:xfrm>
          <a:prstGeom prst="rect">
            <a:avLst/>
          </a:prstGeom>
          <a:ln w="9525">
            <a:noFill/>
          </a:ln>
        </p:spPr>
        <p:txBody>
          <a:bodyPr vert="horz" wrap="none" lIns="0" tIns="46800" rIns="0" bIns="46800" rtlCol="0">
            <a:noAutofit/>
          </a:bodyPr>
          <a:lstStyle/>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Total Value of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Exports to China:</a:t>
            </a:r>
          </a:p>
          <a:p>
            <a:pPr algn="ctr">
              <a:buClr>
                <a:schemeClr val="accent2"/>
              </a:buClr>
            </a:pPr>
            <a:r>
              <a:rPr lang="en-US" sz="1200" b="1" dirty="0">
                <a:solidFill>
                  <a:srgbClr val="00235D"/>
                </a:solidFill>
                <a:latin typeface="Calibri" panose="020F0502020204030204" pitchFamily="34" charset="0"/>
                <a:cs typeface="Calibri" panose="020F0502020204030204" pitchFamily="34" charset="0"/>
              </a:rPr>
              <a:t>USD 102B</a:t>
            </a:r>
          </a:p>
          <a:p>
            <a:pPr algn="ctr">
              <a:buClr>
                <a:schemeClr val="accent2"/>
              </a:buClr>
            </a:pPr>
            <a:endParaRPr lang="en-US" sz="1200" dirty="0">
              <a:solidFill>
                <a:srgbClr val="00235D"/>
              </a:solidFill>
              <a:latin typeface="Calibri" panose="020F0502020204030204" pitchFamily="34" charset="0"/>
              <a:cs typeface="Calibri" panose="020F0502020204030204" pitchFamily="34" charset="0"/>
            </a:endParaRPr>
          </a:p>
        </p:txBody>
      </p:sp>
      <p:sp>
        <p:nvSpPr>
          <p:cNvPr id="25" name="Content Placeholder 6">
            <a:extLst>
              <a:ext uri="{FF2B5EF4-FFF2-40B4-BE49-F238E27FC236}">
                <a16:creationId xmlns:a16="http://schemas.microsoft.com/office/drawing/2014/main" id="{51DD9144-B417-F912-282C-7C3ED825E089}"/>
              </a:ext>
            </a:extLst>
          </p:cNvPr>
          <p:cNvSpPr txBox="1">
            <a:spLocks/>
          </p:cNvSpPr>
          <p:nvPr/>
        </p:nvSpPr>
        <p:spPr>
          <a:xfrm>
            <a:off x="234023" y="4189325"/>
            <a:ext cx="4231268" cy="2236510"/>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a:pPr>
            <a:r>
              <a:rPr lang="en-SG" sz="1400" dirty="0">
                <a:latin typeface="Calibri" panose="020F0502020204030204" pitchFamily="34" charset="0"/>
                <a:cs typeface="Calibri" panose="020F0502020204030204" pitchFamily="34" charset="0"/>
              </a:rPr>
              <a:t>Current relationship between Australia and China have worsened due to an investigation into the initial spread of the  COVID-19 pandemic</a:t>
            </a:r>
          </a:p>
          <a:p>
            <a:pPr>
              <a:buFont typeface="+mj-lt"/>
              <a:buAutoNum type="arabicPeriod"/>
            </a:pPr>
            <a:endParaRPr lang="en-SG" sz="1400" dirty="0">
              <a:latin typeface="Calibri" panose="020F0502020204030204" pitchFamily="34" charset="0"/>
              <a:cs typeface="Calibri" panose="020F0502020204030204" pitchFamily="34" charset="0"/>
            </a:endParaRPr>
          </a:p>
          <a:p>
            <a:pPr>
              <a:buFont typeface="+mj-lt"/>
              <a:buAutoNum type="arabicPeriod"/>
            </a:pPr>
            <a:r>
              <a:rPr lang="en-SG" sz="1400" dirty="0">
                <a:latin typeface="Calibri" panose="020F0502020204030204" pitchFamily="34" charset="0"/>
                <a:cs typeface="Calibri" panose="020F0502020204030204" pitchFamily="34" charset="0"/>
              </a:rPr>
              <a:t>This has led to tensions and tariffs that  China imposed on Australian agricultural exports.</a:t>
            </a:r>
          </a:p>
          <a:p>
            <a:pPr>
              <a:buFont typeface="+mj-lt"/>
              <a:buAutoNum type="arabicPeriod"/>
            </a:pPr>
            <a:endParaRPr lang="en-SG" sz="1400" dirty="0">
              <a:latin typeface="Calibri" panose="020F0502020204030204" pitchFamily="34" charset="0"/>
              <a:cs typeface="Calibri" panose="020F0502020204030204" pitchFamily="34" charset="0"/>
            </a:endParaRPr>
          </a:p>
          <a:p>
            <a:pPr>
              <a:buFont typeface="+mj-lt"/>
              <a:buAutoNum type="arabicPeriod"/>
            </a:pPr>
            <a:r>
              <a:rPr lang="en-SG" sz="1400" dirty="0">
                <a:latin typeface="Calibri" panose="020F0502020204030204" pitchFamily="34" charset="0"/>
                <a:cs typeface="Calibri" panose="020F0502020204030204" pitchFamily="34" charset="0"/>
              </a:rPr>
              <a:t>This resulted in a slow growth from 2020 to 2022 on average of 1% growth over 3 years.</a:t>
            </a:r>
            <a:endParaRPr lang="en-US" sz="1400" dirty="0">
              <a:latin typeface="Calibri" panose="020F0502020204030204" pitchFamily="34" charset="0"/>
              <a:cs typeface="Calibri" panose="020F0502020204030204" pitchFamily="34" charset="0"/>
            </a:endParaRPr>
          </a:p>
        </p:txBody>
      </p:sp>
      <p:sp>
        <p:nvSpPr>
          <p:cNvPr id="26" name="Content Placeholder 6">
            <a:extLst>
              <a:ext uri="{FF2B5EF4-FFF2-40B4-BE49-F238E27FC236}">
                <a16:creationId xmlns:a16="http://schemas.microsoft.com/office/drawing/2014/main" id="{77A41383-D3B5-91B8-50EC-2E2E46D2F6F4}"/>
              </a:ext>
            </a:extLst>
          </p:cNvPr>
          <p:cNvSpPr txBox="1">
            <a:spLocks/>
          </p:cNvSpPr>
          <p:nvPr/>
        </p:nvSpPr>
        <p:spPr>
          <a:xfrm>
            <a:off x="6370147" y="4173471"/>
            <a:ext cx="4231268" cy="1487587"/>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a:pPr>
            <a:r>
              <a:rPr lang="en-SG" sz="1400" dirty="0">
                <a:latin typeface="Calibri" panose="020F0502020204030204" pitchFamily="34" charset="0"/>
                <a:cs typeface="Calibri" panose="020F0502020204030204" pitchFamily="34" charset="0"/>
              </a:rPr>
              <a:t>Australia is a major supplier of commodities such as iron ore, coal and natural gas to China. </a:t>
            </a:r>
          </a:p>
          <a:p>
            <a:pPr>
              <a:buFont typeface="+mj-lt"/>
              <a:buAutoNum type="arabicPeriod"/>
            </a:pPr>
            <a:endParaRPr lang="en-SG" sz="1400" dirty="0">
              <a:latin typeface="Calibri" panose="020F0502020204030204" pitchFamily="34" charset="0"/>
              <a:cs typeface="Calibri" panose="020F0502020204030204" pitchFamily="34" charset="0"/>
            </a:endParaRPr>
          </a:p>
          <a:p>
            <a:pPr>
              <a:buFont typeface="+mj-lt"/>
              <a:buAutoNum type="arabicPeriod"/>
            </a:pPr>
            <a:r>
              <a:rPr lang="en-SG" sz="1400" dirty="0">
                <a:latin typeface="Calibri" panose="020F0502020204030204" pitchFamily="34" charset="0"/>
                <a:cs typeface="Calibri" panose="020F0502020204030204" pitchFamily="34" charset="0"/>
              </a:rPr>
              <a:t>These commodities are used largely in the construction and manufacturing industries in China, these are key economic drivers of China.</a:t>
            </a:r>
          </a:p>
        </p:txBody>
      </p:sp>
      <p:sp>
        <p:nvSpPr>
          <p:cNvPr id="5" name="Slide Number Placeholder 6">
            <a:extLst>
              <a:ext uri="{FF2B5EF4-FFF2-40B4-BE49-F238E27FC236}">
                <a16:creationId xmlns:a16="http://schemas.microsoft.com/office/drawing/2014/main" id="{9A477C3E-70EE-73A8-3785-7EDA6B406A68}"/>
              </a:ext>
            </a:extLst>
          </p:cNvPr>
          <p:cNvSpPr txBox="1">
            <a:spLocks/>
          </p:cNvSpPr>
          <p:nvPr/>
        </p:nvSpPr>
        <p:spPr>
          <a:xfrm>
            <a:off x="10241111" y="207428"/>
            <a:ext cx="512799" cy="187134"/>
          </a:xfrm>
          <a:prstGeom prst="rect">
            <a:avLst/>
          </a:prstGeom>
        </p:spPr>
        <p:txBody>
          <a:bodyPr/>
          <a:lstStyle>
            <a:defPPr>
              <a:defRPr lang="en-US"/>
            </a:defPPr>
            <a:lvl1pPr marL="0" algn="ct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3B7937-5ADA-FC4C-8C41-1CCDFF8CFC49}" type="slidenum">
              <a:rPr lang="en-US">
                <a:solidFill>
                  <a:schemeClr val="tx1"/>
                </a:solidFill>
              </a:rPr>
              <a:pPr/>
              <a:t>15</a:t>
            </a:fld>
            <a:endParaRPr lang="en-US">
              <a:solidFill>
                <a:schemeClr val="tx1"/>
              </a:solidFill>
            </a:endParaRPr>
          </a:p>
        </p:txBody>
      </p:sp>
      <p:sp>
        <p:nvSpPr>
          <p:cNvPr id="6" name="TextBox 5">
            <a:extLst>
              <a:ext uri="{FF2B5EF4-FFF2-40B4-BE49-F238E27FC236}">
                <a16:creationId xmlns:a16="http://schemas.microsoft.com/office/drawing/2014/main" id="{4D10C2D1-203D-DEBD-1C48-F0D937AA654D}"/>
              </a:ext>
            </a:extLst>
          </p:cNvPr>
          <p:cNvSpPr txBox="1"/>
          <p:nvPr/>
        </p:nvSpPr>
        <p:spPr>
          <a:xfrm>
            <a:off x="9342488" y="2184159"/>
            <a:ext cx="1961616" cy="432765"/>
          </a:xfrm>
          <a:prstGeom prst="rect">
            <a:avLst/>
          </a:prstGeom>
          <a:ln w="9525">
            <a:solidFill>
              <a:srgbClr val="00235D"/>
            </a:solidFill>
          </a:ln>
        </p:spPr>
        <p:txBody>
          <a:bodyPr vert="horz" wrap="none" lIns="36000" tIns="46800" rIns="0" bIns="46800" rtlCol="0">
            <a:noAutofit/>
          </a:bodyPr>
          <a:lstStyle/>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Exports to China is c. 33% of</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 total Australia Exports</a:t>
            </a:r>
            <a:endParaRPr lang="en-US" sz="1200" b="1" dirty="0">
              <a:solidFill>
                <a:srgbClr val="00235D"/>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F7A0D706-662C-1A20-C772-DA8B1CF0929F}"/>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5" name="Rectangle 14">
            <a:extLst>
              <a:ext uri="{FF2B5EF4-FFF2-40B4-BE49-F238E27FC236}">
                <a16:creationId xmlns:a16="http://schemas.microsoft.com/office/drawing/2014/main" id="{CE044100-1220-C8FB-4C83-959BE466E4B5}"/>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6" name="Rectangle 15">
            <a:extLst>
              <a:ext uri="{FF2B5EF4-FFF2-40B4-BE49-F238E27FC236}">
                <a16:creationId xmlns:a16="http://schemas.microsoft.com/office/drawing/2014/main" id="{8C7620B6-5690-5250-40D8-789FEBABA362}"/>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Rectangle 18">
            <a:extLst>
              <a:ext uri="{FF2B5EF4-FFF2-40B4-BE49-F238E27FC236}">
                <a16:creationId xmlns:a16="http://schemas.microsoft.com/office/drawing/2014/main" id="{D407CE86-3B2A-E75C-DABE-047271528ACA}"/>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 name="Rectangle 19">
            <a:extLst>
              <a:ext uri="{FF2B5EF4-FFF2-40B4-BE49-F238E27FC236}">
                <a16:creationId xmlns:a16="http://schemas.microsoft.com/office/drawing/2014/main" id="{0C2FDF5B-BD82-B11B-6FB3-91B652C74CA1}"/>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3" name="Rectangle 22">
            <a:extLst>
              <a:ext uri="{FF2B5EF4-FFF2-40B4-BE49-F238E27FC236}">
                <a16:creationId xmlns:a16="http://schemas.microsoft.com/office/drawing/2014/main" id="{A1C2E242-C0BB-814B-E262-AA96442FB611}"/>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4" name="TextBox 23">
            <a:extLst>
              <a:ext uri="{FF2B5EF4-FFF2-40B4-BE49-F238E27FC236}">
                <a16:creationId xmlns:a16="http://schemas.microsoft.com/office/drawing/2014/main" id="{CE7ADD50-9422-2776-E5FF-FA337DEDA60E}"/>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7" name="TextBox 26">
            <a:extLst>
              <a:ext uri="{FF2B5EF4-FFF2-40B4-BE49-F238E27FC236}">
                <a16:creationId xmlns:a16="http://schemas.microsoft.com/office/drawing/2014/main" id="{031FF87A-D203-849E-71C2-44570C860D8B}"/>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8" name="TextBox 27">
            <a:extLst>
              <a:ext uri="{FF2B5EF4-FFF2-40B4-BE49-F238E27FC236}">
                <a16:creationId xmlns:a16="http://schemas.microsoft.com/office/drawing/2014/main" id="{0CB60C52-461E-CA13-1B89-AFC573450A93}"/>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9" name="TextBox 28">
            <a:extLst>
              <a:ext uri="{FF2B5EF4-FFF2-40B4-BE49-F238E27FC236}">
                <a16:creationId xmlns:a16="http://schemas.microsoft.com/office/drawing/2014/main" id="{E334D2E0-E4CE-C77C-4CCF-3483C6ACF425}"/>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0" name="TextBox 29">
            <a:extLst>
              <a:ext uri="{FF2B5EF4-FFF2-40B4-BE49-F238E27FC236}">
                <a16:creationId xmlns:a16="http://schemas.microsoft.com/office/drawing/2014/main" id="{EB231E12-D5ED-D808-6443-B44831AE21CE}"/>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1" name="TextBox 30">
            <a:extLst>
              <a:ext uri="{FF2B5EF4-FFF2-40B4-BE49-F238E27FC236}">
                <a16:creationId xmlns:a16="http://schemas.microsoft.com/office/drawing/2014/main" id="{3F9439B0-DB7F-B4C6-227F-97EEDC545C98}"/>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24090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0072-0F31-3896-0378-CE9942BD6641}"/>
              </a:ext>
            </a:extLst>
          </p:cNvPr>
          <p:cNvSpPr>
            <a:spLocks noGrp="1"/>
          </p:cNvSpPr>
          <p:nvPr>
            <p:ph type="title"/>
          </p:nvPr>
        </p:nvSpPr>
        <p:spPr/>
        <p:txBody>
          <a:bodyPr/>
          <a:lstStyle/>
          <a:p>
            <a:r>
              <a:rPr lang="en-US" sz="2000" dirty="0"/>
              <a:t>Impact of China on Australia</a:t>
            </a:r>
          </a:p>
        </p:txBody>
      </p:sp>
      <p:sp>
        <p:nvSpPr>
          <p:cNvPr id="3" name="Text Placeholder 2">
            <a:extLst>
              <a:ext uri="{FF2B5EF4-FFF2-40B4-BE49-F238E27FC236}">
                <a16:creationId xmlns:a16="http://schemas.microsoft.com/office/drawing/2014/main" id="{D069548A-6D1B-F03A-B1BC-6806298B9B81}"/>
              </a:ext>
            </a:extLst>
          </p:cNvPr>
          <p:cNvSpPr>
            <a:spLocks noGrp="1"/>
          </p:cNvSpPr>
          <p:nvPr>
            <p:ph type="body" sz="quarter" idx="16"/>
          </p:nvPr>
        </p:nvSpPr>
        <p:spPr>
          <a:xfrm>
            <a:off x="234951" y="1857813"/>
            <a:ext cx="5641047" cy="308867"/>
          </a:xfrm>
        </p:spPr>
        <p:txBody>
          <a:bodyPr vert="horz" lIns="0" tIns="45720" rIns="0" bIns="46800" rtlCol="0">
            <a:spAutoFit/>
          </a:bodyPr>
          <a:lstStyle/>
          <a:p>
            <a:r>
              <a:rPr lang="en-US" sz="1400" dirty="0">
                <a:latin typeface="Calibri" panose="020F0502020204030204" pitchFamily="34" charset="0"/>
              </a:rPr>
              <a:t>Created a larger Mining Market in AUS</a:t>
            </a:r>
          </a:p>
        </p:txBody>
      </p:sp>
      <p:sp>
        <p:nvSpPr>
          <p:cNvPr id="4" name="Text Placeholder 3">
            <a:extLst>
              <a:ext uri="{FF2B5EF4-FFF2-40B4-BE49-F238E27FC236}">
                <a16:creationId xmlns:a16="http://schemas.microsoft.com/office/drawing/2014/main" id="{A7955C48-A644-F2D3-5BBE-DF63DDC51759}"/>
              </a:ext>
            </a:extLst>
          </p:cNvPr>
          <p:cNvSpPr>
            <a:spLocks noGrp="1"/>
          </p:cNvSpPr>
          <p:nvPr>
            <p:ph type="body" sz="quarter" idx="20"/>
          </p:nvPr>
        </p:nvSpPr>
        <p:spPr>
          <a:xfrm>
            <a:off x="6383547" y="1857813"/>
            <a:ext cx="5641047" cy="307777"/>
          </a:xfrm>
        </p:spPr>
        <p:txBody>
          <a:bodyPr/>
          <a:lstStyle/>
          <a:p>
            <a:r>
              <a:rPr lang="en-US" sz="1400">
                <a:latin typeface="Calibri" panose="020F0502020204030204" pitchFamily="34" charset="0"/>
              </a:rPr>
              <a:t>HIGH FDI INTO AUS MINING MARKET</a:t>
            </a:r>
          </a:p>
        </p:txBody>
      </p:sp>
      <p:sp>
        <p:nvSpPr>
          <p:cNvPr id="5" name="Text Placeholder 4">
            <a:extLst>
              <a:ext uri="{FF2B5EF4-FFF2-40B4-BE49-F238E27FC236}">
                <a16:creationId xmlns:a16="http://schemas.microsoft.com/office/drawing/2014/main" id="{E20BCB36-6789-BFE7-2AF0-D8E2382276B5}"/>
              </a:ext>
            </a:extLst>
          </p:cNvPr>
          <p:cNvSpPr>
            <a:spLocks noGrp="1"/>
          </p:cNvSpPr>
          <p:nvPr>
            <p:ph type="body" sz="quarter" idx="22"/>
          </p:nvPr>
        </p:nvSpPr>
        <p:spPr>
          <a:xfrm>
            <a:off x="234615" y="4386112"/>
            <a:ext cx="5641047" cy="307777"/>
          </a:xfrm>
        </p:spPr>
        <p:txBody>
          <a:bodyPr/>
          <a:lstStyle/>
          <a:p>
            <a:r>
              <a:rPr lang="en-US" sz="1400" dirty="0">
                <a:latin typeface="Calibri" panose="020F0502020204030204" pitchFamily="34" charset="0"/>
              </a:rPr>
              <a:t>NON-DIVERSIFIED BUYERS RISK</a:t>
            </a:r>
          </a:p>
        </p:txBody>
      </p:sp>
      <p:sp>
        <p:nvSpPr>
          <p:cNvPr id="6" name="Text Placeholder 5">
            <a:extLst>
              <a:ext uri="{FF2B5EF4-FFF2-40B4-BE49-F238E27FC236}">
                <a16:creationId xmlns:a16="http://schemas.microsoft.com/office/drawing/2014/main" id="{9DF7ED45-2999-AD05-2E1B-E127611F0DE3}"/>
              </a:ext>
            </a:extLst>
          </p:cNvPr>
          <p:cNvSpPr>
            <a:spLocks noGrp="1"/>
          </p:cNvSpPr>
          <p:nvPr>
            <p:ph type="body" sz="quarter" idx="24"/>
          </p:nvPr>
        </p:nvSpPr>
        <p:spPr>
          <a:xfrm>
            <a:off x="6383211" y="4386112"/>
            <a:ext cx="5641047" cy="307777"/>
          </a:xfrm>
        </p:spPr>
        <p:txBody>
          <a:bodyPr/>
          <a:lstStyle/>
          <a:p>
            <a:r>
              <a:rPr lang="en-US" sz="1400">
                <a:latin typeface="Calibri" panose="020F0502020204030204" pitchFamily="34" charset="0"/>
              </a:rPr>
              <a:t>CURRENCY RISK (COMMODITIES FLUCTUATION)</a:t>
            </a:r>
          </a:p>
        </p:txBody>
      </p:sp>
      <p:graphicFrame>
        <p:nvGraphicFramePr>
          <p:cNvPr id="26" name="Content Placeholder 25">
            <a:extLst>
              <a:ext uri="{FF2B5EF4-FFF2-40B4-BE49-F238E27FC236}">
                <a16:creationId xmlns:a16="http://schemas.microsoft.com/office/drawing/2014/main" id="{0A7D65B5-6FA8-EF5C-9B33-34E2106E7653}"/>
              </a:ext>
            </a:extLst>
          </p:cNvPr>
          <p:cNvGraphicFramePr>
            <a:graphicFrameLocks noGrp="1"/>
          </p:cNvGraphicFramePr>
          <p:nvPr>
            <p:ph sz="quarter" idx="29"/>
            <p:extLst>
              <p:ext uri="{D42A27DB-BD31-4B8C-83A1-F6EECF244321}">
                <p14:modId xmlns:p14="http://schemas.microsoft.com/office/powerpoint/2010/main" val="614810093"/>
              </p:ext>
            </p:extLst>
          </p:nvPr>
        </p:nvGraphicFramePr>
        <p:xfrm>
          <a:off x="6383338" y="2337325"/>
          <a:ext cx="5640387" cy="2048787"/>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8">
            <a:extLst>
              <a:ext uri="{FF2B5EF4-FFF2-40B4-BE49-F238E27FC236}">
                <a16:creationId xmlns:a16="http://schemas.microsoft.com/office/drawing/2014/main" id="{41C9C7C7-7D88-4007-CAA4-7B6462D36544}"/>
              </a:ext>
            </a:extLst>
          </p:cNvPr>
          <p:cNvSpPr>
            <a:spLocks noGrp="1"/>
          </p:cNvSpPr>
          <p:nvPr>
            <p:ph sz="quarter" idx="30"/>
          </p:nvPr>
        </p:nvSpPr>
        <p:spPr>
          <a:xfrm>
            <a:off x="234950" y="4656829"/>
            <a:ext cx="5641691" cy="1005403"/>
          </a:xfrm>
        </p:spPr>
        <p:txBody>
          <a:bodyPr/>
          <a:lstStyle/>
          <a:p>
            <a:r>
              <a:rPr lang="en-SG" sz="1400" dirty="0">
                <a:latin typeface="Calibri" panose="020F0502020204030204" pitchFamily="34" charset="0"/>
              </a:rPr>
              <a:t>Australia's heavy reliance on exports to China could pose a significant economic risk. </a:t>
            </a:r>
          </a:p>
          <a:p>
            <a:r>
              <a:rPr lang="en-SG" sz="1400" dirty="0">
                <a:latin typeface="Calibri" panose="020F0502020204030204" pitchFamily="34" charset="0"/>
              </a:rPr>
              <a:t>Many of Australia's exports to China are concentrated in a few key industries, such as iron ore, coal, and LNG.</a:t>
            </a:r>
          </a:p>
        </p:txBody>
      </p:sp>
      <p:sp>
        <p:nvSpPr>
          <p:cNvPr id="10" name="Content Placeholder 9">
            <a:extLst>
              <a:ext uri="{FF2B5EF4-FFF2-40B4-BE49-F238E27FC236}">
                <a16:creationId xmlns:a16="http://schemas.microsoft.com/office/drawing/2014/main" id="{8B49F2E2-4FDC-C0F2-7BF6-3FBDEE687BBA}"/>
              </a:ext>
            </a:extLst>
          </p:cNvPr>
          <p:cNvSpPr>
            <a:spLocks noGrp="1"/>
          </p:cNvSpPr>
          <p:nvPr>
            <p:ph sz="quarter" idx="31"/>
          </p:nvPr>
        </p:nvSpPr>
        <p:spPr>
          <a:xfrm>
            <a:off x="6383211" y="4656829"/>
            <a:ext cx="5641691" cy="523220"/>
          </a:xfrm>
        </p:spPr>
        <p:txBody>
          <a:bodyPr/>
          <a:lstStyle/>
          <a:p>
            <a:r>
              <a:rPr lang="en-SG" sz="1400">
                <a:latin typeface="Calibri" panose="020F0502020204030204" pitchFamily="34" charset="0"/>
              </a:rPr>
              <a:t>The Australian economy is heavily reliant on commodity prices, and fluctuations in these prices can significantly impact the country's currency.</a:t>
            </a:r>
          </a:p>
        </p:txBody>
      </p:sp>
      <p:sp>
        <p:nvSpPr>
          <p:cNvPr id="11" name="Text Placeholder 10">
            <a:extLst>
              <a:ext uri="{FF2B5EF4-FFF2-40B4-BE49-F238E27FC236}">
                <a16:creationId xmlns:a16="http://schemas.microsoft.com/office/drawing/2014/main" id="{4E2EF977-DC38-8913-D10D-AEA00FEF9104}"/>
              </a:ext>
            </a:extLst>
          </p:cNvPr>
          <p:cNvSpPr>
            <a:spLocks noGrp="1"/>
          </p:cNvSpPr>
          <p:nvPr>
            <p:ph type="body" sz="quarter" idx="18"/>
          </p:nvPr>
        </p:nvSpPr>
        <p:spPr/>
        <p:txBody>
          <a:bodyPr/>
          <a:lstStyle/>
          <a:p>
            <a:r>
              <a:rPr lang="en-US" b="1">
                <a:latin typeface="Calibri" panose="020F0502020204030204" pitchFamily="34" charset="0"/>
              </a:rPr>
              <a:t>China has grown the mining market to a point where Australia is highly dependent on its market</a:t>
            </a:r>
          </a:p>
        </p:txBody>
      </p:sp>
      <p:sp>
        <p:nvSpPr>
          <p:cNvPr id="13" name="Text Placeholder 12">
            <a:extLst>
              <a:ext uri="{FF2B5EF4-FFF2-40B4-BE49-F238E27FC236}">
                <a16:creationId xmlns:a16="http://schemas.microsoft.com/office/drawing/2014/main" id="{BF7356D1-56C7-42B3-864B-9B48EFB9B531}"/>
              </a:ext>
            </a:extLst>
          </p:cNvPr>
          <p:cNvSpPr>
            <a:spLocks noGrp="1"/>
          </p:cNvSpPr>
          <p:nvPr>
            <p:ph type="body" sz="quarter" idx="26"/>
          </p:nvPr>
        </p:nvSpPr>
        <p:spPr>
          <a:xfrm>
            <a:off x="7594068" y="6247766"/>
            <a:ext cx="4429657" cy="187133"/>
          </a:xfrm>
        </p:spPr>
        <p:txBody>
          <a:bodyPr/>
          <a:lstStyle/>
          <a:p>
            <a:r>
              <a:rPr lang="en-US" dirty="0"/>
              <a:t>Sources: AFR, Statista</a:t>
            </a:r>
          </a:p>
        </p:txBody>
      </p:sp>
      <p:sp>
        <p:nvSpPr>
          <p:cNvPr id="7" name="Slide Number Placeholder 6">
            <a:extLst>
              <a:ext uri="{FF2B5EF4-FFF2-40B4-BE49-F238E27FC236}">
                <a16:creationId xmlns:a16="http://schemas.microsoft.com/office/drawing/2014/main" id="{E7A15AA9-1D83-2E26-92B5-E57E6B05EDA7}"/>
              </a:ext>
            </a:extLst>
          </p:cNvPr>
          <p:cNvSpPr>
            <a:spLocks noGrp="1"/>
          </p:cNvSpPr>
          <p:nvPr>
            <p:ph type="sldNum" sz="quarter" idx="12"/>
          </p:nvPr>
        </p:nvSpPr>
        <p:spPr/>
        <p:txBody>
          <a:bodyPr/>
          <a:lstStyle/>
          <a:p>
            <a:fld id="{FE3B7937-5ADA-FC4C-8C41-1CCDFF8CFC49}" type="slidenum">
              <a:rPr lang="en-US" smtClean="0">
                <a:solidFill>
                  <a:schemeClr val="tx1"/>
                </a:solidFill>
              </a:rPr>
              <a:pPr/>
              <a:t>16</a:t>
            </a:fld>
            <a:endParaRPr lang="en-US">
              <a:solidFill>
                <a:schemeClr val="tx1"/>
              </a:solidFill>
            </a:endParaRPr>
          </a:p>
        </p:txBody>
      </p:sp>
      <p:graphicFrame>
        <p:nvGraphicFramePr>
          <p:cNvPr id="20" name="Table 16">
            <a:extLst>
              <a:ext uri="{FF2B5EF4-FFF2-40B4-BE49-F238E27FC236}">
                <a16:creationId xmlns:a16="http://schemas.microsoft.com/office/drawing/2014/main" id="{6E56C56E-BCEA-02F0-7AAD-C6CD9DDB7179}"/>
              </a:ext>
            </a:extLst>
          </p:cNvPr>
          <p:cNvGraphicFramePr>
            <a:graphicFrameLocks/>
          </p:cNvGraphicFramePr>
          <p:nvPr>
            <p:extLst>
              <p:ext uri="{D42A27DB-BD31-4B8C-83A1-F6EECF244321}">
                <p14:modId xmlns:p14="http://schemas.microsoft.com/office/powerpoint/2010/main" val="2941326796"/>
              </p:ext>
            </p:extLst>
          </p:nvPr>
        </p:nvGraphicFramePr>
        <p:xfrm>
          <a:off x="226926" y="2151063"/>
          <a:ext cx="3222953" cy="1715040"/>
        </p:xfrm>
        <a:graphic>
          <a:graphicData uri="http://schemas.openxmlformats.org/drawingml/2006/table">
            <a:tbl>
              <a:tblPr firstRow="1" bandRow="1">
                <a:tableStyleId>{5C22544A-7EE6-4342-B048-85BDC9FD1C3A}</a:tableStyleId>
              </a:tblPr>
              <a:tblGrid>
                <a:gridCol w="1690521">
                  <a:extLst>
                    <a:ext uri="{9D8B030D-6E8A-4147-A177-3AD203B41FA5}">
                      <a16:colId xmlns:a16="http://schemas.microsoft.com/office/drawing/2014/main" val="3692347754"/>
                    </a:ext>
                  </a:extLst>
                </a:gridCol>
                <a:gridCol w="1532432">
                  <a:extLst>
                    <a:ext uri="{9D8B030D-6E8A-4147-A177-3AD203B41FA5}">
                      <a16:colId xmlns:a16="http://schemas.microsoft.com/office/drawing/2014/main" val="2908108816"/>
                    </a:ext>
                  </a:extLst>
                </a:gridCol>
              </a:tblGrid>
              <a:tr h="241507">
                <a:tc>
                  <a:txBody>
                    <a:bodyPr/>
                    <a:lstStyle/>
                    <a:p>
                      <a:r>
                        <a:rPr lang="en-US" sz="1200" b="1" dirty="0">
                          <a:solidFill>
                            <a:schemeClr val="tx1"/>
                          </a:solidFill>
                          <a:latin typeface="Calibri" panose="020F0502020204030204" pitchFamily="34" charset="0"/>
                          <a:cs typeface="Calibri" panose="020F0502020204030204" pitchFamily="34" charset="0"/>
                        </a:rPr>
                        <a:t>Exports Share % </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Calibri" panose="020F0502020204030204" pitchFamily="34" charset="0"/>
                          <a:cs typeface="Calibri" panose="020F0502020204030204" pitchFamily="34" charset="0"/>
                        </a:rPr>
                        <a:t>Breakdown</a:t>
                      </a:r>
                    </a:p>
                    <a:p>
                      <a:pPr algn="ctr"/>
                      <a:r>
                        <a:rPr lang="en-US" sz="1200" b="1" dirty="0">
                          <a:solidFill>
                            <a:schemeClr val="tx1"/>
                          </a:solidFill>
                          <a:latin typeface="Calibri" panose="020F0502020204030204" pitchFamily="34" charset="0"/>
                          <a:cs typeface="Calibri" panose="020F0502020204030204" pitchFamily="34" charset="0"/>
                        </a:rPr>
                        <a:t>In 2000</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143827">
                <a:tc>
                  <a:txBody>
                    <a:bodyPr/>
                    <a:lstStyle/>
                    <a:p>
                      <a:r>
                        <a:rPr lang="en-US" sz="1200" b="0" dirty="0">
                          <a:solidFill>
                            <a:schemeClr val="tx1"/>
                          </a:solidFill>
                          <a:latin typeface="Calibri" panose="020F0502020204030204" pitchFamily="34" charset="0"/>
                          <a:cs typeface="Calibri" panose="020F0502020204030204" pitchFamily="34" charset="0"/>
                        </a:rPr>
                        <a:t>China</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1"/>
                          </a:solidFill>
                          <a:latin typeface="Calibri" panose="020F0502020204030204" pitchFamily="34" charset="0"/>
                          <a:cs typeface="Calibri" panose="020F0502020204030204" pitchFamily="34" charset="0"/>
                        </a:rPr>
                        <a:t>5.5%</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143827">
                <a:tc>
                  <a:txBody>
                    <a:bodyPr/>
                    <a:lstStyle/>
                    <a:p>
                      <a:r>
                        <a:rPr lang="en-US" sz="1200" u="none" dirty="0">
                          <a:solidFill>
                            <a:schemeClr val="tx1"/>
                          </a:solidFill>
                          <a:latin typeface="Calibri" panose="020F0502020204030204" pitchFamily="34" charset="0"/>
                          <a:cs typeface="Calibri" panose="020F0502020204030204" pitchFamily="34" charset="0"/>
                        </a:rPr>
                        <a:t>Japan</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1"/>
                          </a:solidFill>
                          <a:latin typeface="Calibri" panose="020F0502020204030204" pitchFamily="34" charset="0"/>
                          <a:cs typeface="Calibri" panose="020F0502020204030204" pitchFamily="34" charset="0"/>
                        </a:rPr>
                        <a:t>39.9%</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143827">
                <a:tc>
                  <a:txBody>
                    <a:bodyPr/>
                    <a:lstStyle/>
                    <a:p>
                      <a:r>
                        <a:rPr lang="en-US" sz="1200">
                          <a:solidFill>
                            <a:schemeClr val="tx1"/>
                          </a:solidFill>
                          <a:latin typeface="Calibri" panose="020F0502020204030204" pitchFamily="34" charset="0"/>
                          <a:cs typeface="Calibri" panose="020F0502020204030204" pitchFamily="34" charset="0"/>
                        </a:rPr>
                        <a:t>South Korea</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latin typeface="Calibri" panose="020F0502020204030204" pitchFamily="34" charset="0"/>
                          <a:cs typeface="Calibri" panose="020F0502020204030204" pitchFamily="34" charset="0"/>
                        </a:rPr>
                        <a:t>15.6%</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143827">
                <a:tc>
                  <a:txBody>
                    <a:bodyPr/>
                    <a:lstStyle/>
                    <a:p>
                      <a:r>
                        <a:rPr lang="en-US" sz="1200">
                          <a:solidFill>
                            <a:schemeClr val="tx1"/>
                          </a:solidFill>
                          <a:latin typeface="Calibri" panose="020F0502020204030204" pitchFamily="34" charset="0"/>
                          <a:cs typeface="Calibri" panose="020F0502020204030204" pitchFamily="34" charset="0"/>
                        </a:rPr>
                        <a:t>Europe</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latin typeface="Calibri" panose="020F0502020204030204" pitchFamily="34" charset="0"/>
                          <a:cs typeface="Calibri" panose="020F0502020204030204" pitchFamily="34" charset="0"/>
                        </a:rPr>
                        <a:t>3.3%</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93686"/>
                  </a:ext>
                </a:extLst>
              </a:tr>
              <a:tr h="143827">
                <a:tc>
                  <a:txBody>
                    <a:bodyPr/>
                    <a:lstStyle/>
                    <a:p>
                      <a:r>
                        <a:rPr lang="en-US" sz="1200">
                          <a:solidFill>
                            <a:schemeClr val="tx1"/>
                          </a:solidFill>
                          <a:latin typeface="Calibri" panose="020F0502020204030204" pitchFamily="34" charset="0"/>
                          <a:cs typeface="Calibri" panose="020F0502020204030204" pitchFamily="34" charset="0"/>
                        </a:rPr>
                        <a:t>USA</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latin typeface="Calibri" panose="020F0502020204030204" pitchFamily="34" charset="0"/>
                          <a:cs typeface="Calibri" panose="020F0502020204030204" pitchFamily="34" charset="0"/>
                        </a:rPr>
                        <a:t>6.1%</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208148"/>
                  </a:ext>
                </a:extLst>
              </a:tr>
              <a:tr h="143827">
                <a:tc>
                  <a:txBody>
                    <a:bodyPr/>
                    <a:lstStyle/>
                    <a:p>
                      <a:r>
                        <a:rPr lang="en-US" sz="1200">
                          <a:solidFill>
                            <a:schemeClr val="tx1"/>
                          </a:solidFill>
                          <a:latin typeface="Calibri" panose="020F0502020204030204" pitchFamily="34" charset="0"/>
                          <a:cs typeface="Calibri" panose="020F0502020204030204" pitchFamily="34" charset="0"/>
                        </a:rPr>
                        <a:t>Others</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latin typeface="Calibri" panose="020F0502020204030204" pitchFamily="34" charset="0"/>
                          <a:cs typeface="Calibri" panose="020F0502020204030204" pitchFamily="34" charset="0"/>
                        </a:rPr>
                        <a:t>25%</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7251648"/>
                  </a:ext>
                </a:extLst>
              </a:tr>
            </a:tbl>
          </a:graphicData>
        </a:graphic>
      </p:graphicFrame>
      <p:graphicFrame>
        <p:nvGraphicFramePr>
          <p:cNvPr id="23" name="Table 16">
            <a:extLst>
              <a:ext uri="{FF2B5EF4-FFF2-40B4-BE49-F238E27FC236}">
                <a16:creationId xmlns:a16="http://schemas.microsoft.com/office/drawing/2014/main" id="{54664770-36A5-774D-CC15-FCE6D4A8D871}"/>
              </a:ext>
            </a:extLst>
          </p:cNvPr>
          <p:cNvGraphicFramePr>
            <a:graphicFrameLocks/>
          </p:cNvGraphicFramePr>
          <p:nvPr>
            <p:extLst>
              <p:ext uri="{D42A27DB-BD31-4B8C-83A1-F6EECF244321}">
                <p14:modId xmlns:p14="http://schemas.microsoft.com/office/powerpoint/2010/main" val="1972176516"/>
              </p:ext>
            </p:extLst>
          </p:nvPr>
        </p:nvGraphicFramePr>
        <p:xfrm>
          <a:off x="3551451" y="2158872"/>
          <a:ext cx="1180751" cy="1715040"/>
        </p:xfrm>
        <a:graphic>
          <a:graphicData uri="http://schemas.openxmlformats.org/drawingml/2006/table">
            <a:tbl>
              <a:tblPr firstRow="1" bandRow="1">
                <a:tableStyleId>{5C22544A-7EE6-4342-B048-85BDC9FD1C3A}</a:tableStyleId>
              </a:tblPr>
              <a:tblGrid>
                <a:gridCol w="1180751">
                  <a:extLst>
                    <a:ext uri="{9D8B030D-6E8A-4147-A177-3AD203B41FA5}">
                      <a16:colId xmlns:a16="http://schemas.microsoft.com/office/drawing/2014/main" val="2908108816"/>
                    </a:ext>
                  </a:extLst>
                </a:gridCol>
              </a:tblGrid>
              <a:tr h="396629">
                <a:tc>
                  <a:txBody>
                    <a:bodyPr/>
                    <a:lstStyle/>
                    <a:p>
                      <a:pPr algn="ctr"/>
                      <a:r>
                        <a:rPr lang="en-US" sz="1200" b="1" dirty="0">
                          <a:solidFill>
                            <a:schemeClr val="tx1"/>
                          </a:solidFill>
                          <a:latin typeface="Calibri" panose="020F0502020204030204" pitchFamily="34" charset="0"/>
                          <a:cs typeface="Calibri" panose="020F0502020204030204" pitchFamily="34" charset="0"/>
                        </a:rPr>
                        <a:t>Breakdown</a:t>
                      </a:r>
                    </a:p>
                    <a:p>
                      <a:pPr algn="ctr"/>
                      <a:r>
                        <a:rPr lang="en-US" sz="1200" b="1" dirty="0">
                          <a:solidFill>
                            <a:schemeClr val="tx1"/>
                          </a:solidFill>
                          <a:latin typeface="Calibri" panose="020F0502020204030204" pitchFamily="34" charset="0"/>
                          <a:cs typeface="Calibri" panose="020F0502020204030204" pitchFamily="34" charset="0"/>
                        </a:rPr>
                        <a:t>In 2020</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216084">
                <a:tc>
                  <a:txBody>
                    <a:bodyPr/>
                    <a:lstStyle/>
                    <a:p>
                      <a:pPr algn="ctr"/>
                      <a:r>
                        <a:rPr lang="en-US" sz="1200" b="0" dirty="0">
                          <a:solidFill>
                            <a:schemeClr val="tx1"/>
                          </a:solidFill>
                          <a:latin typeface="Calibri" panose="020F0502020204030204" pitchFamily="34" charset="0"/>
                          <a:cs typeface="Calibri" panose="020F0502020204030204" pitchFamily="34" charset="0"/>
                        </a:rPr>
                        <a:t>48.4%</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216084">
                <a:tc>
                  <a:txBody>
                    <a:bodyPr/>
                    <a:lstStyle/>
                    <a:p>
                      <a:pPr algn="ctr"/>
                      <a:r>
                        <a:rPr lang="en-US" sz="1200" b="0" dirty="0">
                          <a:solidFill>
                            <a:schemeClr val="tx1"/>
                          </a:solidFill>
                          <a:latin typeface="Calibri" panose="020F0502020204030204" pitchFamily="34" charset="0"/>
                          <a:cs typeface="Calibri" panose="020F0502020204030204" pitchFamily="34" charset="0"/>
                        </a:rPr>
                        <a:t>13.5%</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216084">
                <a:tc>
                  <a:txBody>
                    <a:bodyPr/>
                    <a:lstStyle/>
                    <a:p>
                      <a:pPr algn="ctr"/>
                      <a:r>
                        <a:rPr lang="en-US" sz="1200">
                          <a:solidFill>
                            <a:schemeClr val="tx1"/>
                          </a:solidFill>
                          <a:latin typeface="Calibri" panose="020F0502020204030204" pitchFamily="34" charset="0"/>
                          <a:cs typeface="Calibri" panose="020F0502020204030204" pitchFamily="34" charset="0"/>
                        </a:rPr>
                        <a:t>11.3%</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216084">
                <a:tc>
                  <a:txBody>
                    <a:bodyPr/>
                    <a:lstStyle/>
                    <a:p>
                      <a:pPr algn="ctr"/>
                      <a:r>
                        <a:rPr lang="en-US" sz="1200" dirty="0">
                          <a:solidFill>
                            <a:schemeClr val="tx1"/>
                          </a:solidFill>
                          <a:latin typeface="Calibri" panose="020F0502020204030204" pitchFamily="34" charset="0"/>
                          <a:cs typeface="Calibri" panose="020F0502020204030204" pitchFamily="34" charset="0"/>
                        </a:rPr>
                        <a:t>3.1%</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93686"/>
                  </a:ext>
                </a:extLst>
              </a:tr>
              <a:tr h="216084">
                <a:tc>
                  <a:txBody>
                    <a:bodyPr/>
                    <a:lstStyle/>
                    <a:p>
                      <a:pPr algn="ctr"/>
                      <a:r>
                        <a:rPr lang="en-US" sz="1200" dirty="0">
                          <a:solidFill>
                            <a:schemeClr val="tx1"/>
                          </a:solidFill>
                          <a:latin typeface="Calibri" panose="020F0502020204030204" pitchFamily="34" charset="0"/>
                          <a:cs typeface="Calibri" panose="020F0502020204030204" pitchFamily="34" charset="0"/>
                        </a:rPr>
                        <a:t>-</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208148"/>
                  </a:ext>
                </a:extLst>
              </a:tr>
              <a:tr h="216084">
                <a:tc>
                  <a:txBody>
                    <a:bodyPr/>
                    <a:lstStyle/>
                    <a:p>
                      <a:pPr algn="ctr"/>
                      <a:r>
                        <a:rPr lang="en-US" sz="1200" dirty="0">
                          <a:solidFill>
                            <a:schemeClr val="tx1"/>
                          </a:solidFill>
                          <a:latin typeface="Calibri" panose="020F0502020204030204" pitchFamily="34" charset="0"/>
                          <a:cs typeface="Calibri" panose="020F0502020204030204" pitchFamily="34" charset="0"/>
                        </a:rPr>
                        <a:t>11.9%</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7251648"/>
                  </a:ext>
                </a:extLst>
              </a:tr>
            </a:tbl>
          </a:graphicData>
        </a:graphic>
      </p:graphicFrame>
      <p:graphicFrame>
        <p:nvGraphicFramePr>
          <p:cNvPr id="24" name="Table 16">
            <a:extLst>
              <a:ext uri="{FF2B5EF4-FFF2-40B4-BE49-F238E27FC236}">
                <a16:creationId xmlns:a16="http://schemas.microsoft.com/office/drawing/2014/main" id="{CC1FCFB7-D59E-DAF7-E39D-3D5F19DE4516}"/>
              </a:ext>
            </a:extLst>
          </p:cNvPr>
          <p:cNvGraphicFramePr>
            <a:graphicFrameLocks/>
          </p:cNvGraphicFramePr>
          <p:nvPr>
            <p:extLst>
              <p:ext uri="{D42A27DB-BD31-4B8C-83A1-F6EECF244321}">
                <p14:modId xmlns:p14="http://schemas.microsoft.com/office/powerpoint/2010/main" val="2215066692"/>
              </p:ext>
            </p:extLst>
          </p:nvPr>
        </p:nvGraphicFramePr>
        <p:xfrm>
          <a:off x="4833775" y="2148796"/>
          <a:ext cx="1180751" cy="1703212"/>
        </p:xfrm>
        <a:graphic>
          <a:graphicData uri="http://schemas.openxmlformats.org/drawingml/2006/table">
            <a:tbl>
              <a:tblPr firstRow="1" bandRow="1">
                <a:tableStyleId>{5C22544A-7EE6-4342-B048-85BDC9FD1C3A}</a:tableStyleId>
              </a:tblPr>
              <a:tblGrid>
                <a:gridCol w="1180751">
                  <a:extLst>
                    <a:ext uri="{9D8B030D-6E8A-4147-A177-3AD203B41FA5}">
                      <a16:colId xmlns:a16="http://schemas.microsoft.com/office/drawing/2014/main" val="2908108816"/>
                    </a:ext>
                  </a:extLst>
                </a:gridCol>
              </a:tblGrid>
              <a:tr h="264562">
                <a:tc>
                  <a:txBody>
                    <a:bodyPr/>
                    <a:lstStyle/>
                    <a:p>
                      <a:pPr algn="ctr"/>
                      <a:r>
                        <a:rPr lang="en-US" sz="1200" b="1" dirty="0">
                          <a:solidFill>
                            <a:schemeClr val="tx1"/>
                          </a:solidFill>
                          <a:latin typeface="Calibri" panose="020F0502020204030204" pitchFamily="34" charset="0"/>
                          <a:cs typeface="Calibri" panose="020F0502020204030204" pitchFamily="34" charset="0"/>
                        </a:rPr>
                        <a:t>Growth Rate</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888517"/>
                  </a:ext>
                </a:extLst>
              </a:tr>
              <a:tr h="239775">
                <a:tc>
                  <a:txBody>
                    <a:bodyPr/>
                    <a:lstStyle/>
                    <a:p>
                      <a:pPr algn="ctr"/>
                      <a:r>
                        <a:rPr lang="en-US" sz="1200" b="0" dirty="0">
                          <a:solidFill>
                            <a:srgbClr val="00B050"/>
                          </a:solidFill>
                          <a:latin typeface="Calibri" panose="020F0502020204030204" pitchFamily="34" charset="0"/>
                          <a:cs typeface="Calibri" panose="020F0502020204030204" pitchFamily="34" charset="0"/>
                        </a:rPr>
                        <a:t>+ 42.9%</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5363026"/>
                  </a:ext>
                </a:extLst>
              </a:tr>
              <a:tr h="239775">
                <a:tc>
                  <a:txBody>
                    <a:bodyPr/>
                    <a:lstStyle/>
                    <a:p>
                      <a:pPr algn="ctr"/>
                      <a:r>
                        <a:rPr lang="en-US" sz="1200" b="0" dirty="0">
                          <a:solidFill>
                            <a:srgbClr val="FF0000"/>
                          </a:solidFill>
                          <a:latin typeface="Calibri" panose="020F0502020204030204" pitchFamily="34" charset="0"/>
                          <a:cs typeface="Calibri" panose="020F0502020204030204" pitchFamily="34" charset="0"/>
                        </a:rPr>
                        <a:t>- 26.4%</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377320"/>
                  </a:ext>
                </a:extLst>
              </a:tr>
              <a:tr h="239775">
                <a:tc>
                  <a:txBody>
                    <a:bodyPr/>
                    <a:lstStyle/>
                    <a:p>
                      <a:pPr algn="ctr"/>
                      <a:r>
                        <a:rPr lang="en-US" sz="1200" dirty="0">
                          <a:solidFill>
                            <a:srgbClr val="FF0000"/>
                          </a:solidFill>
                          <a:latin typeface="Calibri" panose="020F0502020204030204" pitchFamily="34" charset="0"/>
                          <a:cs typeface="Calibri" panose="020F0502020204030204" pitchFamily="34" charset="0"/>
                        </a:rPr>
                        <a:t>- 4.3%</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520809"/>
                  </a:ext>
                </a:extLst>
              </a:tr>
              <a:tr h="239775">
                <a:tc>
                  <a:txBody>
                    <a:bodyPr/>
                    <a:lstStyle/>
                    <a:p>
                      <a:pPr algn="ctr"/>
                      <a:r>
                        <a:rPr lang="en-US" sz="1200" dirty="0">
                          <a:solidFill>
                            <a:srgbClr val="FF0000"/>
                          </a:solidFill>
                          <a:latin typeface="Calibri" panose="020F0502020204030204" pitchFamily="34" charset="0"/>
                          <a:cs typeface="Calibri" panose="020F0502020204030204" pitchFamily="34" charset="0"/>
                        </a:rPr>
                        <a:t>- 0.2%</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5193686"/>
                  </a:ext>
                </a:extLst>
              </a:tr>
              <a:tr h="239775">
                <a:tc>
                  <a:txBody>
                    <a:bodyPr/>
                    <a:lstStyle/>
                    <a:p>
                      <a:pPr algn="ctr"/>
                      <a:r>
                        <a:rPr lang="en-US" sz="1200" dirty="0">
                          <a:solidFill>
                            <a:srgbClr val="FF0000"/>
                          </a:solidFill>
                          <a:latin typeface="Calibri" panose="020F0502020204030204" pitchFamily="34" charset="0"/>
                          <a:cs typeface="Calibri" panose="020F0502020204030204" pitchFamily="34" charset="0"/>
                        </a:rPr>
                        <a:t>- 6.1%</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208148"/>
                  </a:ext>
                </a:extLst>
              </a:tr>
              <a:tr h="239775">
                <a:tc>
                  <a:txBody>
                    <a:bodyPr/>
                    <a:lstStyle/>
                    <a:p>
                      <a:pPr algn="ctr"/>
                      <a:r>
                        <a:rPr lang="en-US" sz="1200" dirty="0">
                          <a:solidFill>
                            <a:srgbClr val="FF0000"/>
                          </a:solidFill>
                          <a:latin typeface="Calibri" panose="020F0502020204030204" pitchFamily="34" charset="0"/>
                          <a:cs typeface="Calibri" panose="020F0502020204030204" pitchFamily="34" charset="0"/>
                        </a:rPr>
                        <a:t>- 13.1%</a:t>
                      </a:r>
                    </a:p>
                  </a:txBody>
                  <a:tcPr marT="18000" marB="1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7251648"/>
                  </a:ext>
                </a:extLst>
              </a:tr>
            </a:tbl>
          </a:graphicData>
        </a:graphic>
      </p:graphicFrame>
      <p:sp>
        <p:nvSpPr>
          <p:cNvPr id="25" name="TextBox 24">
            <a:extLst>
              <a:ext uri="{FF2B5EF4-FFF2-40B4-BE49-F238E27FC236}">
                <a16:creationId xmlns:a16="http://schemas.microsoft.com/office/drawing/2014/main" id="{7530606D-0FD3-7FF5-23FA-3D49765D0A45}"/>
              </a:ext>
            </a:extLst>
          </p:cNvPr>
          <p:cNvSpPr txBox="1"/>
          <p:nvPr/>
        </p:nvSpPr>
        <p:spPr>
          <a:xfrm>
            <a:off x="226926" y="3904622"/>
            <a:ext cx="5230853" cy="414061"/>
          </a:xfrm>
          <a:prstGeom prst="rect">
            <a:avLst/>
          </a:prstGeom>
          <a:ln w="9525">
            <a:noFill/>
          </a:ln>
        </p:spPr>
        <p:txBody>
          <a:bodyPr vert="horz" wrap="none" lIns="0" tIns="46800" rIns="0" bIns="46800" rtlCol="0">
            <a:noAutofit/>
          </a:bodyPr>
          <a:lstStyle/>
          <a:p>
            <a:pPr algn="just">
              <a:buClr>
                <a:schemeClr val="accent2"/>
              </a:buClr>
            </a:pPr>
            <a:r>
              <a:rPr lang="en-US" sz="1200" dirty="0">
                <a:latin typeface="Calibri" panose="020F0502020204030204" pitchFamily="34" charset="0"/>
                <a:cs typeface="Calibri" panose="020F0502020204030204" pitchFamily="34" charset="0"/>
              </a:rPr>
              <a:t>Market volume grew from 200 million </a:t>
            </a:r>
            <a:r>
              <a:rPr lang="en-US" sz="1200" dirty="0" err="1">
                <a:latin typeface="Calibri" panose="020F0502020204030204" pitchFamily="34" charset="0"/>
                <a:cs typeface="Calibri" panose="020F0502020204030204" pitchFamily="34" charset="0"/>
              </a:rPr>
              <a:t>tonnes</a:t>
            </a:r>
            <a:r>
              <a:rPr lang="en-US" sz="1200" dirty="0">
                <a:latin typeface="Calibri" panose="020F0502020204030204" pitchFamily="34" charset="0"/>
                <a:cs typeface="Calibri" panose="020F0502020204030204" pitchFamily="34" charset="0"/>
              </a:rPr>
              <a:t> in 2000 to 900 million </a:t>
            </a:r>
            <a:r>
              <a:rPr lang="en-US" sz="1200" dirty="0" err="1">
                <a:latin typeface="Calibri" panose="020F0502020204030204" pitchFamily="34" charset="0"/>
                <a:cs typeface="Calibri" panose="020F0502020204030204" pitchFamily="34" charset="0"/>
              </a:rPr>
              <a:t>tonnes</a:t>
            </a:r>
            <a:r>
              <a:rPr lang="en-US" sz="1200" dirty="0">
                <a:latin typeface="Calibri" panose="020F0502020204030204" pitchFamily="34" charset="0"/>
                <a:cs typeface="Calibri" panose="020F0502020204030204" pitchFamily="34" charset="0"/>
              </a:rPr>
              <a:t> 2020 </a:t>
            </a:r>
          </a:p>
        </p:txBody>
      </p:sp>
      <p:sp>
        <p:nvSpPr>
          <p:cNvPr id="27" name="TextBox 26">
            <a:extLst>
              <a:ext uri="{FF2B5EF4-FFF2-40B4-BE49-F238E27FC236}">
                <a16:creationId xmlns:a16="http://schemas.microsoft.com/office/drawing/2014/main" id="{0214C4FA-02BF-CF2C-A19C-F57CB8C73065}"/>
              </a:ext>
            </a:extLst>
          </p:cNvPr>
          <p:cNvSpPr txBox="1"/>
          <p:nvPr/>
        </p:nvSpPr>
        <p:spPr>
          <a:xfrm>
            <a:off x="6310312" y="2117445"/>
            <a:ext cx="808007" cy="188872"/>
          </a:xfrm>
          <a:prstGeom prst="rect">
            <a:avLst/>
          </a:prstGeom>
          <a:ln w="9525">
            <a:noFill/>
          </a:ln>
        </p:spPr>
        <p:txBody>
          <a:bodyPr vert="horz" wrap="none" lIns="0" tIns="46800" rIns="0" bIns="46800" rtlCol="0">
            <a:noAutofit/>
          </a:bodyPr>
          <a:lstStyle/>
          <a:p>
            <a:pPr algn="just">
              <a:buClr>
                <a:schemeClr val="accent2"/>
              </a:buClr>
            </a:pPr>
            <a:r>
              <a:rPr lang="en-US" sz="1000" i="1">
                <a:latin typeface="Calibri" panose="020F0502020204030204" pitchFamily="34" charset="0"/>
                <a:cs typeface="Calibri" panose="020F0502020204030204" pitchFamily="34" charset="0"/>
              </a:rPr>
              <a:t>AUD million</a:t>
            </a:r>
          </a:p>
        </p:txBody>
      </p:sp>
      <p:sp>
        <p:nvSpPr>
          <p:cNvPr id="30" name="TextBox 29">
            <a:extLst>
              <a:ext uri="{FF2B5EF4-FFF2-40B4-BE49-F238E27FC236}">
                <a16:creationId xmlns:a16="http://schemas.microsoft.com/office/drawing/2014/main" id="{E83C4049-5712-E79C-AD71-CF4F6DF0544E}"/>
              </a:ext>
            </a:extLst>
          </p:cNvPr>
          <p:cNvSpPr txBox="1"/>
          <p:nvPr/>
        </p:nvSpPr>
        <p:spPr>
          <a:xfrm>
            <a:off x="6930582" y="2490402"/>
            <a:ext cx="3229417" cy="530234"/>
          </a:xfrm>
          <a:prstGeom prst="rect">
            <a:avLst/>
          </a:prstGeom>
          <a:ln w="9525">
            <a:solidFill>
              <a:srgbClr val="00235D"/>
            </a:solidFill>
          </a:ln>
        </p:spPr>
        <p:txBody>
          <a:bodyPr vert="horz" wrap="none" lIns="36000" tIns="46800" rIns="0" bIns="46800" rtlCol="0">
            <a:noAutofit/>
          </a:bodyPr>
          <a:lstStyle/>
          <a:p>
            <a:pPr algn="ctr">
              <a:buClr>
                <a:schemeClr val="accent2"/>
              </a:buClr>
            </a:pPr>
            <a:r>
              <a:rPr lang="en-US" sz="1400">
                <a:solidFill>
                  <a:srgbClr val="00235D"/>
                </a:solidFill>
                <a:latin typeface="Calibri" panose="020F0502020204030204" pitchFamily="34" charset="0"/>
                <a:cs typeface="Calibri" panose="020F0502020204030204" pitchFamily="34" charset="0"/>
              </a:rPr>
              <a:t>Total investments into Australia </a:t>
            </a:r>
          </a:p>
          <a:p>
            <a:pPr algn="ctr">
              <a:buClr>
                <a:schemeClr val="accent2"/>
              </a:buClr>
            </a:pPr>
            <a:r>
              <a:rPr lang="en-US" sz="1400">
                <a:solidFill>
                  <a:srgbClr val="00235D"/>
                </a:solidFill>
                <a:latin typeface="Calibri" panose="020F0502020204030204" pitchFamily="34" charset="0"/>
                <a:cs typeface="Calibri" panose="020F0502020204030204" pitchFamily="34" charset="0"/>
              </a:rPr>
              <a:t>between 2008 and 2020 is AUD 21.6b</a:t>
            </a:r>
            <a:endParaRPr lang="en-US" sz="1400" b="1">
              <a:solidFill>
                <a:srgbClr val="00235D"/>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7D8F5221-36DA-A4FA-02C1-FB9939F3AEE7}"/>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7" name="Rectangle 16">
            <a:extLst>
              <a:ext uri="{FF2B5EF4-FFF2-40B4-BE49-F238E27FC236}">
                <a16:creationId xmlns:a16="http://schemas.microsoft.com/office/drawing/2014/main" id="{375E5CCB-95E0-1E15-3DF3-234412334E91}"/>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8" name="Rectangle 17">
            <a:extLst>
              <a:ext uri="{FF2B5EF4-FFF2-40B4-BE49-F238E27FC236}">
                <a16:creationId xmlns:a16="http://schemas.microsoft.com/office/drawing/2014/main" id="{0829E5C4-0541-87FE-B3B9-B71578304397}"/>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Rectangle 18">
            <a:extLst>
              <a:ext uri="{FF2B5EF4-FFF2-40B4-BE49-F238E27FC236}">
                <a16:creationId xmlns:a16="http://schemas.microsoft.com/office/drawing/2014/main" id="{6F7E3A22-94C8-2309-756E-FBC95BA0A102}"/>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Rectangle 20">
            <a:extLst>
              <a:ext uri="{FF2B5EF4-FFF2-40B4-BE49-F238E27FC236}">
                <a16:creationId xmlns:a16="http://schemas.microsoft.com/office/drawing/2014/main" id="{2A2EDA00-DB7C-BE06-4788-BAEB3805B09F}"/>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Rectangle 21">
            <a:extLst>
              <a:ext uri="{FF2B5EF4-FFF2-40B4-BE49-F238E27FC236}">
                <a16:creationId xmlns:a16="http://schemas.microsoft.com/office/drawing/2014/main" id="{E3460756-30B1-F834-F617-3106F2122F30}"/>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8" name="TextBox 27">
            <a:extLst>
              <a:ext uri="{FF2B5EF4-FFF2-40B4-BE49-F238E27FC236}">
                <a16:creationId xmlns:a16="http://schemas.microsoft.com/office/drawing/2014/main" id="{D4492C52-FE9F-F773-934F-AE18C3D1A646}"/>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FD17932A-2C8F-5ED3-3895-8DD6FCDC40F6}"/>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1" name="TextBox 30">
            <a:extLst>
              <a:ext uri="{FF2B5EF4-FFF2-40B4-BE49-F238E27FC236}">
                <a16:creationId xmlns:a16="http://schemas.microsoft.com/office/drawing/2014/main" id="{15903D4C-E1C0-41A9-67BB-3DE0D713D0D3}"/>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32" name="TextBox 31">
            <a:extLst>
              <a:ext uri="{FF2B5EF4-FFF2-40B4-BE49-F238E27FC236}">
                <a16:creationId xmlns:a16="http://schemas.microsoft.com/office/drawing/2014/main" id="{934333F9-F26B-E937-2AA1-900751B64429}"/>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3" name="TextBox 32">
            <a:extLst>
              <a:ext uri="{FF2B5EF4-FFF2-40B4-BE49-F238E27FC236}">
                <a16:creationId xmlns:a16="http://schemas.microsoft.com/office/drawing/2014/main" id="{A3592FC3-1915-ED2C-E8A2-B27D882DF363}"/>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4" name="TextBox 33">
            <a:extLst>
              <a:ext uri="{FF2B5EF4-FFF2-40B4-BE49-F238E27FC236}">
                <a16:creationId xmlns:a16="http://schemas.microsoft.com/office/drawing/2014/main" id="{B4338C28-D2C4-08C0-49A2-E85CE0640B98}"/>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544767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2756-9917-9B80-36DB-8E8FB0E7B795}"/>
              </a:ext>
            </a:extLst>
          </p:cNvPr>
          <p:cNvSpPr>
            <a:spLocks noGrp="1"/>
          </p:cNvSpPr>
          <p:nvPr>
            <p:ph type="title"/>
          </p:nvPr>
        </p:nvSpPr>
        <p:spPr>
          <a:xfrm>
            <a:off x="234307" y="921359"/>
            <a:ext cx="10308138" cy="400110"/>
          </a:xfrm>
        </p:spPr>
        <p:txBody>
          <a:bodyPr/>
          <a:lstStyle/>
          <a:p>
            <a:r>
              <a:rPr lang="en-US" sz="2000"/>
              <a:t>How are Australian Resources-Based Equities affected?</a:t>
            </a:r>
          </a:p>
        </p:txBody>
      </p:sp>
      <p:sp>
        <p:nvSpPr>
          <p:cNvPr id="3" name="Text Placeholder 2">
            <a:extLst>
              <a:ext uri="{FF2B5EF4-FFF2-40B4-BE49-F238E27FC236}">
                <a16:creationId xmlns:a16="http://schemas.microsoft.com/office/drawing/2014/main" id="{945F324F-3516-563B-6A0A-773D6B58564B}"/>
              </a:ext>
            </a:extLst>
          </p:cNvPr>
          <p:cNvSpPr>
            <a:spLocks noGrp="1"/>
          </p:cNvSpPr>
          <p:nvPr>
            <p:ph type="body" sz="quarter" idx="16"/>
          </p:nvPr>
        </p:nvSpPr>
        <p:spPr>
          <a:xfrm>
            <a:off x="234951" y="1857813"/>
            <a:ext cx="5641047" cy="307777"/>
          </a:xfrm>
        </p:spPr>
        <p:txBody>
          <a:bodyPr/>
          <a:lstStyle/>
          <a:p>
            <a:r>
              <a:rPr lang="en-US" sz="1400" dirty="0">
                <a:latin typeface="Calibri" panose="020F0502020204030204" pitchFamily="34" charset="0"/>
              </a:rPr>
              <a:t>Supply Shocks</a:t>
            </a:r>
          </a:p>
        </p:txBody>
      </p:sp>
      <p:sp>
        <p:nvSpPr>
          <p:cNvPr id="4" name="Text Placeholder 3">
            <a:extLst>
              <a:ext uri="{FF2B5EF4-FFF2-40B4-BE49-F238E27FC236}">
                <a16:creationId xmlns:a16="http://schemas.microsoft.com/office/drawing/2014/main" id="{D2DD0870-0433-F58A-5FB1-2AE8205F5A71}"/>
              </a:ext>
            </a:extLst>
          </p:cNvPr>
          <p:cNvSpPr>
            <a:spLocks noGrp="1"/>
          </p:cNvSpPr>
          <p:nvPr>
            <p:ph type="body" sz="quarter" idx="20"/>
          </p:nvPr>
        </p:nvSpPr>
        <p:spPr>
          <a:xfrm>
            <a:off x="6311661" y="1857814"/>
            <a:ext cx="4230785" cy="307777"/>
          </a:xfrm>
        </p:spPr>
        <p:txBody>
          <a:bodyPr/>
          <a:lstStyle/>
          <a:p>
            <a:r>
              <a:rPr lang="en-US" sz="1400" dirty="0">
                <a:latin typeface="Calibri" panose="020F0502020204030204" pitchFamily="34" charset="0"/>
              </a:rPr>
              <a:t>Demand Shocks</a:t>
            </a:r>
          </a:p>
        </p:txBody>
      </p:sp>
      <p:sp>
        <p:nvSpPr>
          <p:cNvPr id="7" name="Content Placeholder 6">
            <a:extLst>
              <a:ext uri="{FF2B5EF4-FFF2-40B4-BE49-F238E27FC236}">
                <a16:creationId xmlns:a16="http://schemas.microsoft.com/office/drawing/2014/main" id="{3E5AA000-A9E7-CC35-7E9C-D7E5F9C8BC7C}"/>
              </a:ext>
            </a:extLst>
          </p:cNvPr>
          <p:cNvSpPr>
            <a:spLocks noGrp="1"/>
          </p:cNvSpPr>
          <p:nvPr>
            <p:ph sz="quarter" idx="28"/>
          </p:nvPr>
        </p:nvSpPr>
        <p:spPr>
          <a:xfrm>
            <a:off x="234307" y="2150315"/>
            <a:ext cx="5696439" cy="2868442"/>
          </a:xfrm>
        </p:spPr>
        <p:txBody>
          <a:bodyPr/>
          <a:lstStyle/>
          <a:p>
            <a:pPr>
              <a:lnSpc>
                <a:spcPct val="150000"/>
              </a:lnSpc>
              <a:buFont typeface="Arial" panose="020B0604020202020204" pitchFamily="34" charset="0"/>
              <a:buChar char="•"/>
            </a:pPr>
            <a:r>
              <a:rPr lang="en-SG" sz="1400" dirty="0">
                <a:latin typeface="Calibri" panose="020F0502020204030204" pitchFamily="34" charset="0"/>
              </a:rPr>
              <a:t>In May 2021, the iron ore price decreased because of a series of supply shocks. </a:t>
            </a:r>
          </a:p>
          <a:p>
            <a:pPr>
              <a:lnSpc>
                <a:spcPct val="150000"/>
              </a:lnSpc>
              <a:buFont typeface="Arial" panose="020B0604020202020204" pitchFamily="34" charset="0"/>
              <a:buChar char="•"/>
            </a:pPr>
            <a:r>
              <a:rPr lang="en-SG" sz="1400" dirty="0">
                <a:latin typeface="Calibri" panose="020F0502020204030204" pitchFamily="34" charset="0"/>
              </a:rPr>
              <a:t>China's restricted steel output to reduce carbon emissions, which led to a reduction in demand for iron ore. </a:t>
            </a:r>
          </a:p>
          <a:p>
            <a:pPr>
              <a:lnSpc>
                <a:spcPct val="150000"/>
              </a:lnSpc>
              <a:buFont typeface="Arial" panose="020B0604020202020204" pitchFamily="34" charset="0"/>
              <a:buChar char="•"/>
            </a:pPr>
            <a:r>
              <a:rPr lang="en-SG" sz="1400" dirty="0">
                <a:latin typeface="Calibri" panose="020F0502020204030204" pitchFamily="34" charset="0"/>
              </a:rPr>
              <a:t>A Covid-19 outbreak in a key region in China that produces iron ore </a:t>
            </a:r>
          </a:p>
          <a:p>
            <a:pPr>
              <a:lnSpc>
                <a:spcPct val="150000"/>
              </a:lnSpc>
              <a:buFont typeface="Arial" panose="020B0604020202020204" pitchFamily="34" charset="0"/>
              <a:buChar char="•"/>
            </a:pPr>
            <a:r>
              <a:rPr lang="en-SG" sz="1400" b="1" dirty="0">
                <a:latin typeface="Calibri" panose="020F0502020204030204" pitchFamily="34" charset="0"/>
              </a:rPr>
              <a:t>This caused supply chain disruptions due to a fall in demand, and coupled with an increase in supply from Brazil had caused the stock prices of BHP, Rio Tinto, and Fortescue Metals Group to decrease.</a:t>
            </a:r>
          </a:p>
        </p:txBody>
      </p:sp>
      <p:sp>
        <p:nvSpPr>
          <p:cNvPr id="11" name="Text Placeholder 10">
            <a:extLst>
              <a:ext uri="{FF2B5EF4-FFF2-40B4-BE49-F238E27FC236}">
                <a16:creationId xmlns:a16="http://schemas.microsoft.com/office/drawing/2014/main" id="{07FB6614-178A-37C4-E5F1-1C6B877538E7}"/>
              </a:ext>
            </a:extLst>
          </p:cNvPr>
          <p:cNvSpPr>
            <a:spLocks noGrp="1"/>
          </p:cNvSpPr>
          <p:nvPr>
            <p:ph type="body" sz="quarter" idx="18"/>
          </p:nvPr>
        </p:nvSpPr>
        <p:spPr/>
        <p:txBody>
          <a:bodyPr/>
          <a:lstStyle/>
          <a:p>
            <a:r>
              <a:rPr lang="en-US" b="1" dirty="0">
                <a:latin typeface="Calibri" panose="020F0502020204030204" pitchFamily="34" charset="0"/>
              </a:rPr>
              <a:t>AUS Equities are sensitive to demand and supply shocks from the commodities market</a:t>
            </a:r>
          </a:p>
          <a:p>
            <a:endParaRPr lang="en-US" b="1" dirty="0">
              <a:latin typeface="Calibri" panose="020F0502020204030204" pitchFamily="34" charset="0"/>
            </a:endParaRPr>
          </a:p>
        </p:txBody>
      </p:sp>
      <p:sp>
        <p:nvSpPr>
          <p:cNvPr id="18" name="Content Placeholder 6">
            <a:extLst>
              <a:ext uri="{FF2B5EF4-FFF2-40B4-BE49-F238E27FC236}">
                <a16:creationId xmlns:a16="http://schemas.microsoft.com/office/drawing/2014/main" id="{8DD4F48D-6A9B-010F-C843-C5A649CC4E2B}"/>
              </a:ext>
            </a:extLst>
          </p:cNvPr>
          <p:cNvSpPr txBox="1">
            <a:spLocks/>
          </p:cNvSpPr>
          <p:nvPr/>
        </p:nvSpPr>
        <p:spPr>
          <a:xfrm>
            <a:off x="6311417" y="2150315"/>
            <a:ext cx="5696439" cy="2100447"/>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Arial" panose="020B0604020202020204" pitchFamily="34" charset="0"/>
              <a:buChar char="•"/>
            </a:pPr>
            <a:r>
              <a:rPr lang="en-SG" sz="1400" dirty="0">
                <a:latin typeface="Calibri" panose="020F0502020204030204" pitchFamily="34" charset="0"/>
                <a:cs typeface="Calibri" panose="020F0502020204030204" pitchFamily="34" charset="0"/>
              </a:rPr>
              <a:t>In 2020, China placed taxes on Australian wine, barley, and beef imports due to political tensions. </a:t>
            </a:r>
          </a:p>
          <a:p>
            <a:pPr>
              <a:lnSpc>
                <a:spcPct val="150000"/>
              </a:lnSpc>
              <a:buFont typeface="Arial" panose="020B0604020202020204" pitchFamily="34" charset="0"/>
              <a:buChar char="•"/>
            </a:pPr>
            <a:r>
              <a:rPr lang="en-SG" sz="1400" dirty="0">
                <a:latin typeface="Calibri" panose="020F0502020204030204" pitchFamily="34" charset="0"/>
                <a:cs typeface="Calibri" panose="020F0502020204030204" pitchFamily="34" charset="0"/>
              </a:rPr>
              <a:t>China started to restrict its imports of Australian liquefied natural gas.</a:t>
            </a:r>
          </a:p>
          <a:p>
            <a:pPr>
              <a:lnSpc>
                <a:spcPct val="150000"/>
              </a:lnSpc>
              <a:buFont typeface="Arial" panose="020B0604020202020204" pitchFamily="34" charset="0"/>
              <a:buChar char="•"/>
            </a:pPr>
            <a:r>
              <a:rPr lang="en-SG" sz="1400" b="1" dirty="0">
                <a:latin typeface="Calibri" panose="020F0502020204030204" pitchFamily="34" charset="0"/>
                <a:cs typeface="Calibri" panose="020F0502020204030204" pitchFamily="34" charset="0"/>
              </a:rPr>
              <a:t>This led to a decline in demand for Australian LNG producers such as Woodside Petroleum and Santos; hence the stock prices of these companies have decreased.</a:t>
            </a:r>
            <a:endParaRPr lang="en-US" sz="1400" b="1" dirty="0">
              <a:latin typeface="Calibri" panose="020F0502020204030204" pitchFamily="34" charset="0"/>
              <a:cs typeface="Calibri" panose="020F0502020204030204" pitchFamily="34" charset="0"/>
            </a:endParaRPr>
          </a:p>
        </p:txBody>
      </p:sp>
      <p:sp>
        <p:nvSpPr>
          <p:cNvPr id="8" name="Slide Number Placeholder 6">
            <a:extLst>
              <a:ext uri="{FF2B5EF4-FFF2-40B4-BE49-F238E27FC236}">
                <a16:creationId xmlns:a16="http://schemas.microsoft.com/office/drawing/2014/main" id="{0B86943C-AAA9-2737-D9E6-309AD1145DBC}"/>
              </a:ext>
            </a:extLst>
          </p:cNvPr>
          <p:cNvSpPr>
            <a:spLocks noGrp="1"/>
          </p:cNvSpPr>
          <p:nvPr>
            <p:ph type="sldNum" sz="quarter" idx="12"/>
          </p:nvPr>
        </p:nvSpPr>
        <p:spPr>
          <a:xfrm>
            <a:off x="10241111" y="207428"/>
            <a:ext cx="512799" cy="187134"/>
          </a:xfrm>
        </p:spPr>
        <p:txBody>
          <a:bodyPr/>
          <a:lstStyle/>
          <a:p>
            <a:fld id="{FE3B7937-5ADA-FC4C-8C41-1CCDFF8CFC49}" type="slidenum">
              <a:rPr lang="en-US" smtClean="0">
                <a:solidFill>
                  <a:schemeClr val="tx1"/>
                </a:solidFill>
              </a:rPr>
              <a:pPr/>
              <a:t>17</a:t>
            </a:fld>
            <a:endParaRPr lang="en-US">
              <a:solidFill>
                <a:schemeClr val="tx1"/>
              </a:solidFill>
            </a:endParaRPr>
          </a:p>
        </p:txBody>
      </p:sp>
      <p:sp>
        <p:nvSpPr>
          <p:cNvPr id="20" name="Text Placeholder 12">
            <a:extLst>
              <a:ext uri="{FF2B5EF4-FFF2-40B4-BE49-F238E27FC236}">
                <a16:creationId xmlns:a16="http://schemas.microsoft.com/office/drawing/2014/main" id="{EF5C8A48-6074-D35E-8A43-3BACC22E5EF3}"/>
              </a:ext>
            </a:extLst>
          </p:cNvPr>
          <p:cNvSpPr txBox="1">
            <a:spLocks/>
          </p:cNvSpPr>
          <p:nvPr/>
        </p:nvSpPr>
        <p:spPr>
          <a:xfrm>
            <a:off x="8685613" y="6214221"/>
            <a:ext cx="3322243" cy="187133"/>
          </a:xfrm>
          <a:prstGeom prst="rect">
            <a:avLst/>
          </a:prstGeom>
        </p:spPr>
        <p:txBody>
          <a:bodyPr vert="horz" lIns="0" tIns="45720" rIns="0" bIns="45720" rtlCol="0">
            <a:noAutofit/>
          </a:bodyPr>
          <a:lstStyle>
            <a:lvl1pPr marL="0" indent="0" algn="r" defTabSz="457200" rtl="0" eaLnBrk="1" latinLnBrk="0" hangingPunct="1">
              <a:spcBef>
                <a:spcPts val="0"/>
              </a:spcBef>
              <a:buClr>
                <a:schemeClr val="accent2"/>
              </a:buClr>
              <a:buFont typeface="Wingdings" panose="05000000000000000000" pitchFamily="2" charset="2"/>
              <a:buNone/>
              <a:defRPr sz="700" b="0" i="1" kern="1200">
                <a:solidFill>
                  <a:schemeClr val="accent1"/>
                </a:solidFill>
                <a:latin typeface="+mj-lt"/>
                <a:ea typeface="+mn-ea"/>
                <a:cs typeface="+mn-cs"/>
              </a:defRPr>
            </a:lvl1pPr>
            <a:lvl2pPr marL="4572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Georgia"/>
              </a:defRPr>
            </a:lvl2pPr>
            <a:lvl3pPr marL="9144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Arial"/>
              </a:defRPr>
            </a:lvl3pPr>
            <a:lvl4pPr marL="1371600" indent="0" algn="l" defTabSz="457200" rtl="0" eaLnBrk="1" latinLnBrk="0" hangingPunct="1">
              <a:spcBef>
                <a:spcPct val="20000"/>
              </a:spcBef>
              <a:buClr>
                <a:schemeClr val="accent2"/>
              </a:buClr>
              <a:buFont typeface="Wingdings" panose="05000000000000000000" pitchFamily="2" charset="2"/>
              <a:buNone/>
              <a:defRPr sz="1200" b="1" i="0" kern="1200">
                <a:solidFill>
                  <a:schemeClr val="bg2"/>
                </a:solidFill>
                <a:latin typeface="+mj-lt"/>
                <a:ea typeface="+mn-ea"/>
                <a:cs typeface="Arial"/>
              </a:defRPr>
            </a:lvl4pPr>
            <a:lvl5pPr marL="1828800" indent="0" algn="l" defTabSz="457200" rtl="0" eaLnBrk="1" latinLnBrk="0" hangingPunct="1">
              <a:spcBef>
                <a:spcPct val="20000"/>
              </a:spcBef>
              <a:buClr>
                <a:schemeClr val="accent2"/>
              </a:buClr>
              <a:buFont typeface="Courier New" panose="02070309020205020404" pitchFamily="49" charset="0"/>
              <a:buNone/>
              <a:defRPr sz="1200" b="1" i="0" kern="1200">
                <a:solidFill>
                  <a:schemeClr val="bg2"/>
                </a:solidFill>
                <a:latin typeface="+mj-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Sources: BBC, ING</a:t>
            </a:r>
          </a:p>
        </p:txBody>
      </p:sp>
      <p:sp>
        <p:nvSpPr>
          <p:cNvPr id="5" name="Rectangle 4">
            <a:extLst>
              <a:ext uri="{FF2B5EF4-FFF2-40B4-BE49-F238E27FC236}">
                <a16:creationId xmlns:a16="http://schemas.microsoft.com/office/drawing/2014/main" id="{5B3D1824-BDFF-A0DB-5FF1-7EFCDB4B6458}"/>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6" name="Rectangle 5">
            <a:extLst>
              <a:ext uri="{FF2B5EF4-FFF2-40B4-BE49-F238E27FC236}">
                <a16:creationId xmlns:a16="http://schemas.microsoft.com/office/drawing/2014/main" id="{8F3ECF28-D8FE-837C-8F54-2B1834F492FE}"/>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9" name="Rectangle 8">
            <a:extLst>
              <a:ext uri="{FF2B5EF4-FFF2-40B4-BE49-F238E27FC236}">
                <a16:creationId xmlns:a16="http://schemas.microsoft.com/office/drawing/2014/main" id="{4E5BB35C-24DF-593A-8693-CBFFD7BD872D}"/>
              </a:ext>
            </a:extLst>
          </p:cNvPr>
          <p:cNvSpPr/>
          <p:nvPr/>
        </p:nvSpPr>
        <p:spPr>
          <a:xfrm>
            <a:off x="4217060" y="6486079"/>
            <a:ext cx="1793276" cy="282431"/>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0" name="Rectangle 9">
            <a:extLst>
              <a:ext uri="{FF2B5EF4-FFF2-40B4-BE49-F238E27FC236}">
                <a16:creationId xmlns:a16="http://schemas.microsoft.com/office/drawing/2014/main" id="{17A36ACD-8F12-F670-E859-EC3DA5B9AC37}"/>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2" name="Rectangle 11">
            <a:extLst>
              <a:ext uri="{FF2B5EF4-FFF2-40B4-BE49-F238E27FC236}">
                <a16:creationId xmlns:a16="http://schemas.microsoft.com/office/drawing/2014/main" id="{3E475CF0-0958-DCCD-FEFB-233C0A25A72D}"/>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3" name="Rectangle 12">
            <a:extLst>
              <a:ext uri="{FF2B5EF4-FFF2-40B4-BE49-F238E27FC236}">
                <a16:creationId xmlns:a16="http://schemas.microsoft.com/office/drawing/2014/main" id="{5BE10548-4B63-6FFD-B050-313F81514B36}"/>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4" name="TextBox 13">
            <a:extLst>
              <a:ext uri="{FF2B5EF4-FFF2-40B4-BE49-F238E27FC236}">
                <a16:creationId xmlns:a16="http://schemas.microsoft.com/office/drawing/2014/main" id="{ACC090D3-A941-6671-614A-79B90AA9885D}"/>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15" name="TextBox 14">
            <a:extLst>
              <a:ext uri="{FF2B5EF4-FFF2-40B4-BE49-F238E27FC236}">
                <a16:creationId xmlns:a16="http://schemas.microsoft.com/office/drawing/2014/main" id="{39F9645E-C2CB-AC22-2332-B554FA1CCC10}"/>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16" name="TextBox 15">
            <a:extLst>
              <a:ext uri="{FF2B5EF4-FFF2-40B4-BE49-F238E27FC236}">
                <a16:creationId xmlns:a16="http://schemas.microsoft.com/office/drawing/2014/main" id="{F7211CD1-AE34-A5EA-B720-F1BA8495E6D4}"/>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17" name="TextBox 16">
            <a:extLst>
              <a:ext uri="{FF2B5EF4-FFF2-40B4-BE49-F238E27FC236}">
                <a16:creationId xmlns:a16="http://schemas.microsoft.com/office/drawing/2014/main" id="{B6F9556E-EC22-7027-E204-3489578DFF62}"/>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19" name="TextBox 18">
            <a:extLst>
              <a:ext uri="{FF2B5EF4-FFF2-40B4-BE49-F238E27FC236}">
                <a16:creationId xmlns:a16="http://schemas.microsoft.com/office/drawing/2014/main" id="{09246218-7A22-DBCE-8120-DFCFD8E684FD}"/>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1" name="TextBox 20">
            <a:extLst>
              <a:ext uri="{FF2B5EF4-FFF2-40B4-BE49-F238E27FC236}">
                <a16:creationId xmlns:a16="http://schemas.microsoft.com/office/drawing/2014/main" id="{F6C36D5C-BE24-00C4-A2BE-91F4D09C2E64}"/>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523344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b="1" dirty="0">
                <a:latin typeface="Calibri"/>
                <a:cs typeface="Calibri"/>
              </a:rPr>
              <a:t>COVID-19</a:t>
            </a:r>
            <a:r>
              <a:rPr lang="en-US" sz="2000" dirty="0">
                <a:latin typeface="Calibri"/>
                <a:cs typeface="Calibri"/>
              </a:rPr>
              <a:t> Pandemic Overview</a:t>
            </a:r>
            <a:endParaRPr lang="en-US" sz="2000" dirty="0"/>
          </a:p>
        </p:txBody>
      </p:sp>
      <p:sp>
        <p:nvSpPr>
          <p:cNvPr id="3" name="Text Placeholder 2">
            <a:extLst>
              <a:ext uri="{FF2B5EF4-FFF2-40B4-BE49-F238E27FC236}">
                <a16:creationId xmlns:a16="http://schemas.microsoft.com/office/drawing/2014/main" id="{3D42ACD2-0A68-C5C9-E539-99B90824045C}"/>
              </a:ext>
            </a:extLst>
          </p:cNvPr>
          <p:cNvSpPr>
            <a:spLocks noGrp="1"/>
          </p:cNvSpPr>
          <p:nvPr>
            <p:ph type="body" sz="quarter" idx="16"/>
          </p:nvPr>
        </p:nvSpPr>
        <p:spPr/>
        <p:txBody>
          <a:bodyPr vert="horz" lIns="0" tIns="45720" rIns="0" bIns="45720" rtlCol="0" anchor="t">
            <a:noAutofit/>
          </a:bodyPr>
          <a:lstStyle/>
          <a:p>
            <a:r>
              <a:rPr lang="en-US" sz="1400" dirty="0">
                <a:latin typeface="Calibri"/>
                <a:cs typeface="Calibri"/>
              </a:rPr>
              <a:t>Overview of the COVID-19 Pandemic</a:t>
            </a:r>
            <a:endParaRPr lang="en-US" sz="1400" dirty="0">
              <a:latin typeface="Calibri" panose="020F0502020204030204" pitchFamily="34" charset="0"/>
            </a:endParaRPr>
          </a:p>
        </p:txBody>
      </p:sp>
      <p:sp>
        <p:nvSpPr>
          <p:cNvPr id="5" name="Content Placeholder 4">
            <a:extLst>
              <a:ext uri="{FF2B5EF4-FFF2-40B4-BE49-F238E27FC236}">
                <a16:creationId xmlns:a16="http://schemas.microsoft.com/office/drawing/2014/main" id="{67843887-7F2B-2C16-165E-B26A3F9DA1D7}"/>
              </a:ext>
            </a:extLst>
          </p:cNvPr>
          <p:cNvSpPr>
            <a:spLocks noGrp="1"/>
          </p:cNvSpPr>
          <p:nvPr>
            <p:ph sz="quarter" idx="17"/>
          </p:nvPr>
        </p:nvSpPr>
        <p:spPr>
          <a:xfrm>
            <a:off x="234308" y="1830074"/>
            <a:ext cx="11789950" cy="1078445"/>
          </a:xfrm>
        </p:spPr>
        <p:txBody>
          <a:bodyPr vert="horz" wrap="square" lIns="0" tIns="45720" rIns="0" bIns="45720" rtlCol="0" anchor="t">
            <a:noAutofit/>
          </a:bodyPr>
          <a:lstStyle/>
          <a:p>
            <a:pPr marL="0" indent="0">
              <a:buNone/>
            </a:pPr>
            <a:r>
              <a:rPr lang="en-GB" sz="1400" dirty="0">
                <a:latin typeface="Calibri"/>
                <a:ea typeface="+mn-lt"/>
                <a:cs typeface="+mn-lt"/>
              </a:rPr>
              <a:t>The outbreak of COVID-19 impacted the global economy to an extent last seen during the Global Financial Crisis of 2008. </a:t>
            </a:r>
            <a:endParaRPr lang="en-US" sz="1400" dirty="0">
              <a:latin typeface="Calibri"/>
              <a:ea typeface="+mn-lt"/>
              <a:cs typeface="+mn-lt"/>
            </a:endParaRPr>
          </a:p>
          <a:p>
            <a:pPr marL="0" indent="0">
              <a:buNone/>
            </a:pPr>
            <a:r>
              <a:rPr lang="en-GB" sz="1400" dirty="0">
                <a:latin typeface="Calibri"/>
                <a:ea typeface="+mn-lt"/>
                <a:cs typeface="+mn-lt"/>
              </a:rPr>
              <a:t>Australia recorded its first COVID-19 case on 25 January, resulting in a nationwide lockdown that would last over 3 months, and regional lockdowns occurred due to outbreaks and the introduction of the Delta and Omicron Variants.</a:t>
            </a: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18</a:t>
            </a:fld>
            <a:endParaRPr lang="en-US"/>
          </a:p>
        </p:txBody>
      </p:sp>
      <p:pic>
        <p:nvPicPr>
          <p:cNvPr id="4" name="Picture 5" descr="Timeline&#10;&#10;Description automatically generated">
            <a:extLst>
              <a:ext uri="{FF2B5EF4-FFF2-40B4-BE49-F238E27FC236}">
                <a16:creationId xmlns:a16="http://schemas.microsoft.com/office/drawing/2014/main" id="{DF27440F-7672-864C-1A9F-2341613F932E}"/>
              </a:ext>
            </a:extLst>
          </p:cNvPr>
          <p:cNvPicPr>
            <a:picLocks noChangeAspect="1"/>
          </p:cNvPicPr>
          <p:nvPr/>
        </p:nvPicPr>
        <p:blipFill>
          <a:blip r:embed="rId2"/>
          <a:stretch>
            <a:fillRect/>
          </a:stretch>
        </p:blipFill>
        <p:spPr>
          <a:xfrm>
            <a:off x="2113507" y="2650505"/>
            <a:ext cx="7524982" cy="3701410"/>
          </a:xfrm>
          <a:prstGeom prst="rect">
            <a:avLst/>
          </a:prstGeom>
        </p:spPr>
      </p:pic>
      <p:sp>
        <p:nvSpPr>
          <p:cNvPr id="6" name="Rectangle 5">
            <a:extLst>
              <a:ext uri="{FF2B5EF4-FFF2-40B4-BE49-F238E27FC236}">
                <a16:creationId xmlns:a16="http://schemas.microsoft.com/office/drawing/2014/main" id="{25E0C1D1-5472-5AA6-AC50-EF889856F6E5}"/>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0" name="Rectangle 9">
            <a:extLst>
              <a:ext uri="{FF2B5EF4-FFF2-40B4-BE49-F238E27FC236}">
                <a16:creationId xmlns:a16="http://schemas.microsoft.com/office/drawing/2014/main" id="{ADB532E9-8263-B699-930B-C2DE7CF15063}"/>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1" name="Rectangle 10">
            <a:extLst>
              <a:ext uri="{FF2B5EF4-FFF2-40B4-BE49-F238E27FC236}">
                <a16:creationId xmlns:a16="http://schemas.microsoft.com/office/drawing/2014/main" id="{B87CEF66-681C-8A1D-7DE2-8CF9D6A90684}"/>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2" name="Rectangle 11">
            <a:extLst>
              <a:ext uri="{FF2B5EF4-FFF2-40B4-BE49-F238E27FC236}">
                <a16:creationId xmlns:a16="http://schemas.microsoft.com/office/drawing/2014/main" id="{9B3470B2-8519-83C3-B1AB-FA47F6604AA7}"/>
              </a:ext>
            </a:extLst>
          </p:cNvPr>
          <p:cNvSpPr/>
          <p:nvPr/>
        </p:nvSpPr>
        <p:spPr>
          <a:xfrm>
            <a:off x="6204281" y="6487288"/>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3" name="Rectangle 12">
            <a:extLst>
              <a:ext uri="{FF2B5EF4-FFF2-40B4-BE49-F238E27FC236}">
                <a16:creationId xmlns:a16="http://schemas.microsoft.com/office/drawing/2014/main" id="{2EDE9DB5-AD63-5686-4C39-5A4351CBEFB6}"/>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4" name="TextBox 13">
            <a:extLst>
              <a:ext uri="{FF2B5EF4-FFF2-40B4-BE49-F238E27FC236}">
                <a16:creationId xmlns:a16="http://schemas.microsoft.com/office/drawing/2014/main" id="{F368DD4A-0FA9-0251-09C2-3E65A0D76D19}"/>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
        <p:nvSpPr>
          <p:cNvPr id="15" name="Rectangle 14">
            <a:extLst>
              <a:ext uri="{FF2B5EF4-FFF2-40B4-BE49-F238E27FC236}">
                <a16:creationId xmlns:a16="http://schemas.microsoft.com/office/drawing/2014/main" id="{5D3E0602-BB34-0324-8791-66249A7AD05E}"/>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6" name="TextBox 15">
            <a:extLst>
              <a:ext uri="{FF2B5EF4-FFF2-40B4-BE49-F238E27FC236}">
                <a16:creationId xmlns:a16="http://schemas.microsoft.com/office/drawing/2014/main" id="{779B1839-3284-2606-8D0C-91A69039CC03}"/>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17" name="TextBox 16">
            <a:extLst>
              <a:ext uri="{FF2B5EF4-FFF2-40B4-BE49-F238E27FC236}">
                <a16:creationId xmlns:a16="http://schemas.microsoft.com/office/drawing/2014/main" id="{26D16B37-D499-F8AD-B206-BE921FE1B48F}"/>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18" name="TextBox 17">
            <a:extLst>
              <a:ext uri="{FF2B5EF4-FFF2-40B4-BE49-F238E27FC236}">
                <a16:creationId xmlns:a16="http://schemas.microsoft.com/office/drawing/2014/main" id="{DB749B92-38A7-0F06-1C14-FB99664A8D2B}"/>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19" name="TextBox 18">
            <a:extLst>
              <a:ext uri="{FF2B5EF4-FFF2-40B4-BE49-F238E27FC236}">
                <a16:creationId xmlns:a16="http://schemas.microsoft.com/office/drawing/2014/main" id="{3AF71C06-541B-5E54-5AE9-F228BF9BCF4C}"/>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0" name="TextBox 19">
            <a:extLst>
              <a:ext uri="{FF2B5EF4-FFF2-40B4-BE49-F238E27FC236}">
                <a16:creationId xmlns:a16="http://schemas.microsoft.com/office/drawing/2014/main" id="{268B20C0-F11A-4736-2867-E875D20C6B6F}"/>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2" name="TextBox 21">
            <a:extLst>
              <a:ext uri="{FF2B5EF4-FFF2-40B4-BE49-F238E27FC236}">
                <a16:creationId xmlns:a16="http://schemas.microsoft.com/office/drawing/2014/main" id="{779CA7D4-9598-851B-085B-3A99A48E8F53}"/>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337834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dirty="0">
                <a:latin typeface="Calibri"/>
                <a:cs typeface="Calibri"/>
              </a:rPr>
              <a:t>COVID-19 Pandemic Economic Impacts</a:t>
            </a:r>
            <a:endParaRPr lang="en-US" sz="2000" dirty="0"/>
          </a:p>
        </p:txBody>
      </p:sp>
      <p:sp>
        <p:nvSpPr>
          <p:cNvPr id="3" name="Text Placeholder 2">
            <a:extLst>
              <a:ext uri="{FF2B5EF4-FFF2-40B4-BE49-F238E27FC236}">
                <a16:creationId xmlns:a16="http://schemas.microsoft.com/office/drawing/2014/main" id="{3D42ACD2-0A68-C5C9-E539-99B90824045C}"/>
              </a:ext>
            </a:extLst>
          </p:cNvPr>
          <p:cNvSpPr>
            <a:spLocks noGrp="1"/>
          </p:cNvSpPr>
          <p:nvPr>
            <p:ph type="body" sz="quarter" idx="16"/>
          </p:nvPr>
        </p:nvSpPr>
        <p:spPr/>
        <p:txBody>
          <a:bodyPr vert="horz" lIns="0" tIns="45720" rIns="0" bIns="45720" rtlCol="0" anchor="t">
            <a:noAutofit/>
          </a:bodyPr>
          <a:lstStyle/>
          <a:p>
            <a:r>
              <a:rPr lang="en-US" sz="1400">
                <a:latin typeface="Calibri"/>
                <a:cs typeface="Calibri"/>
              </a:rPr>
              <a:t>GDP</a:t>
            </a:r>
            <a:endParaRPr lang="en-US" sz="1400">
              <a:latin typeface="Calibri" panose="020F0502020204030204" pitchFamily="34" charset="0"/>
            </a:endParaRPr>
          </a:p>
        </p:txBody>
      </p:sp>
      <p:sp>
        <p:nvSpPr>
          <p:cNvPr id="5" name="Content Placeholder 4">
            <a:extLst>
              <a:ext uri="{FF2B5EF4-FFF2-40B4-BE49-F238E27FC236}">
                <a16:creationId xmlns:a16="http://schemas.microsoft.com/office/drawing/2014/main" id="{67843887-7F2B-2C16-165E-B26A3F9DA1D7}"/>
              </a:ext>
            </a:extLst>
          </p:cNvPr>
          <p:cNvSpPr>
            <a:spLocks noGrp="1"/>
          </p:cNvSpPr>
          <p:nvPr>
            <p:ph sz="quarter" idx="17"/>
          </p:nvPr>
        </p:nvSpPr>
        <p:spPr>
          <a:xfrm>
            <a:off x="233458" y="1824300"/>
            <a:ext cx="7161255" cy="952084"/>
          </a:xfrm>
        </p:spPr>
        <p:txBody>
          <a:bodyPr vert="horz" wrap="square" lIns="0" tIns="45720" rIns="0" bIns="45720" rtlCol="0" anchor="t">
            <a:noAutofit/>
          </a:bodyPr>
          <a:lstStyle/>
          <a:p>
            <a:pPr marL="285750" indent="-285750"/>
            <a:r>
              <a:rPr lang="en-GB" sz="1400" dirty="0">
                <a:latin typeface="Calibri"/>
                <a:ea typeface="+mn-lt"/>
                <a:cs typeface="+mn-lt"/>
              </a:rPr>
              <a:t>GDP decreased by about 7% while consumption expenditure dropped by 12.5% during the quarter of June 2020.</a:t>
            </a:r>
            <a:endParaRPr lang="en-US" dirty="0"/>
          </a:p>
          <a:p>
            <a:pPr marL="285750" indent="-285750"/>
            <a:r>
              <a:rPr lang="en-GB" sz="1400" dirty="0">
                <a:latin typeface="Calibri"/>
                <a:ea typeface="+mn-lt"/>
                <a:cs typeface="+mn-lt"/>
              </a:rPr>
              <a:t>Various sectors including trading, tourism and hospitality sectors took major hits that affected Australian GDP.</a:t>
            </a:r>
          </a:p>
          <a:p>
            <a:pPr marL="285750" indent="-285750"/>
            <a:r>
              <a:rPr lang="en-GB" sz="1400" dirty="0">
                <a:latin typeface="Calibri"/>
                <a:ea typeface="+mn-lt"/>
                <a:cs typeface="+mn-lt"/>
              </a:rPr>
              <a:t>Government Policies dampened the impact compared to other countries.</a:t>
            </a:r>
          </a:p>
          <a:p>
            <a:pPr marL="0" indent="0">
              <a:buNone/>
            </a:pPr>
            <a:endParaRPr lang="en-GB" sz="1400" dirty="0">
              <a:latin typeface="Calibri"/>
              <a:ea typeface="+mn-lt"/>
              <a:cs typeface="+mn-lt"/>
            </a:endParaRPr>
          </a:p>
          <a:p>
            <a:pPr marL="0" indent="0">
              <a:buNone/>
            </a:pPr>
            <a:endParaRPr lang="en-GB" sz="1400" dirty="0">
              <a:latin typeface="Calibri"/>
              <a:ea typeface="+mn-lt"/>
              <a:cs typeface="+mn-lt"/>
            </a:endParaRPr>
          </a:p>
          <a:p>
            <a:pPr marL="0" indent="0">
              <a:buNone/>
            </a:pPr>
            <a:endParaRPr lang="en-GB" sz="1400" dirty="0">
              <a:latin typeface="Calibri"/>
              <a:ea typeface="+mn-lt"/>
              <a:cs typeface="+mn-lt"/>
            </a:endParaRP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19</a:t>
            </a:fld>
            <a:endParaRPr lang="en-US"/>
          </a:p>
        </p:txBody>
      </p:sp>
      <p:pic>
        <p:nvPicPr>
          <p:cNvPr id="14" name="Picture 14" descr="Chart, line chart&#10;&#10;Description automatically generated">
            <a:extLst>
              <a:ext uri="{FF2B5EF4-FFF2-40B4-BE49-F238E27FC236}">
                <a16:creationId xmlns:a16="http://schemas.microsoft.com/office/drawing/2014/main" id="{DF67BE7D-04F8-C75D-A275-3632D1428E7D}"/>
              </a:ext>
            </a:extLst>
          </p:cNvPr>
          <p:cNvPicPr>
            <a:picLocks noChangeAspect="1"/>
          </p:cNvPicPr>
          <p:nvPr/>
        </p:nvPicPr>
        <p:blipFill rotWithShape="1">
          <a:blip r:embed="rId2"/>
          <a:srcRect b="5703"/>
          <a:stretch/>
        </p:blipFill>
        <p:spPr>
          <a:xfrm>
            <a:off x="901243" y="3429000"/>
            <a:ext cx="3332018" cy="2864880"/>
          </a:xfrm>
          <a:prstGeom prst="rect">
            <a:avLst/>
          </a:prstGeom>
        </p:spPr>
      </p:pic>
      <p:pic>
        <p:nvPicPr>
          <p:cNvPr id="15" name="Picture 15" descr="Chart, line chart&#10;&#10;Description automatically generated">
            <a:extLst>
              <a:ext uri="{FF2B5EF4-FFF2-40B4-BE49-F238E27FC236}">
                <a16:creationId xmlns:a16="http://schemas.microsoft.com/office/drawing/2014/main" id="{09E7B400-A86B-5472-E38C-D57B3A3FA46F}"/>
              </a:ext>
            </a:extLst>
          </p:cNvPr>
          <p:cNvPicPr>
            <a:picLocks noChangeAspect="1"/>
          </p:cNvPicPr>
          <p:nvPr/>
        </p:nvPicPr>
        <p:blipFill rotWithShape="1">
          <a:blip r:embed="rId3"/>
          <a:srcRect r="175" b="6186"/>
          <a:stretch/>
        </p:blipFill>
        <p:spPr>
          <a:xfrm>
            <a:off x="8405535" y="3417435"/>
            <a:ext cx="3482118" cy="2800207"/>
          </a:xfrm>
          <a:prstGeom prst="rect">
            <a:avLst/>
          </a:prstGeom>
        </p:spPr>
      </p:pic>
      <p:pic>
        <p:nvPicPr>
          <p:cNvPr id="16" name="Picture 16" descr="Chart&#10;&#10;Description automatically generated">
            <a:extLst>
              <a:ext uri="{FF2B5EF4-FFF2-40B4-BE49-F238E27FC236}">
                <a16:creationId xmlns:a16="http://schemas.microsoft.com/office/drawing/2014/main" id="{34A55667-1EDF-5495-983A-49197FC074CC}"/>
              </a:ext>
            </a:extLst>
          </p:cNvPr>
          <p:cNvPicPr>
            <a:picLocks noChangeAspect="1"/>
          </p:cNvPicPr>
          <p:nvPr/>
        </p:nvPicPr>
        <p:blipFill>
          <a:blip r:embed="rId4"/>
          <a:stretch>
            <a:fillRect/>
          </a:stretch>
        </p:blipFill>
        <p:spPr>
          <a:xfrm>
            <a:off x="4704067" y="3489667"/>
            <a:ext cx="3285836" cy="2801949"/>
          </a:xfrm>
          <a:prstGeom prst="rect">
            <a:avLst/>
          </a:prstGeom>
        </p:spPr>
      </p:pic>
      <p:pic>
        <p:nvPicPr>
          <p:cNvPr id="18" name="Picture 18" descr="Chart, histogram&#10;&#10;Description automatically generated">
            <a:extLst>
              <a:ext uri="{FF2B5EF4-FFF2-40B4-BE49-F238E27FC236}">
                <a16:creationId xmlns:a16="http://schemas.microsoft.com/office/drawing/2014/main" id="{3F835BCA-2557-86EA-403C-76C1562E2054}"/>
              </a:ext>
            </a:extLst>
          </p:cNvPr>
          <p:cNvPicPr>
            <a:picLocks noChangeAspect="1"/>
          </p:cNvPicPr>
          <p:nvPr/>
        </p:nvPicPr>
        <p:blipFill>
          <a:blip r:embed="rId5"/>
          <a:stretch>
            <a:fillRect/>
          </a:stretch>
        </p:blipFill>
        <p:spPr>
          <a:xfrm>
            <a:off x="4186046" y="3485217"/>
            <a:ext cx="3471432" cy="2664644"/>
          </a:xfrm>
          <a:prstGeom prst="rect">
            <a:avLst/>
          </a:prstGeom>
        </p:spPr>
      </p:pic>
      <p:sp>
        <p:nvSpPr>
          <p:cNvPr id="6" name="Oval 5">
            <a:extLst>
              <a:ext uri="{FF2B5EF4-FFF2-40B4-BE49-F238E27FC236}">
                <a16:creationId xmlns:a16="http://schemas.microsoft.com/office/drawing/2014/main" id="{6EAF9BB8-2A31-97A1-9558-A4F0EE8056F0}"/>
              </a:ext>
            </a:extLst>
          </p:cNvPr>
          <p:cNvSpPr/>
          <p:nvPr/>
        </p:nvSpPr>
        <p:spPr>
          <a:xfrm>
            <a:off x="1769372" y="5273649"/>
            <a:ext cx="325663" cy="436483"/>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0" name="Oval 9">
            <a:extLst>
              <a:ext uri="{FF2B5EF4-FFF2-40B4-BE49-F238E27FC236}">
                <a16:creationId xmlns:a16="http://schemas.microsoft.com/office/drawing/2014/main" id="{C4E2DE05-0CA4-DE86-A283-6C006B951D34}"/>
              </a:ext>
            </a:extLst>
          </p:cNvPr>
          <p:cNvSpPr/>
          <p:nvPr/>
        </p:nvSpPr>
        <p:spPr>
          <a:xfrm>
            <a:off x="5139542" y="5317510"/>
            <a:ext cx="325663" cy="436483"/>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1" name="Oval 10">
            <a:extLst>
              <a:ext uri="{FF2B5EF4-FFF2-40B4-BE49-F238E27FC236}">
                <a16:creationId xmlns:a16="http://schemas.microsoft.com/office/drawing/2014/main" id="{32E4CE76-4CEF-6834-CC48-7E467E5B04BE}"/>
              </a:ext>
            </a:extLst>
          </p:cNvPr>
          <p:cNvSpPr/>
          <p:nvPr/>
        </p:nvSpPr>
        <p:spPr>
          <a:xfrm>
            <a:off x="9123085" y="3931200"/>
            <a:ext cx="394588" cy="735155"/>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4" name="Rectangle 3">
            <a:extLst>
              <a:ext uri="{FF2B5EF4-FFF2-40B4-BE49-F238E27FC236}">
                <a16:creationId xmlns:a16="http://schemas.microsoft.com/office/drawing/2014/main" id="{9211418B-4DB9-7B94-330F-E75667719FF3}"/>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2" name="Rectangle 11">
            <a:extLst>
              <a:ext uri="{FF2B5EF4-FFF2-40B4-BE49-F238E27FC236}">
                <a16:creationId xmlns:a16="http://schemas.microsoft.com/office/drawing/2014/main" id="{80C6415F-5C99-ACEF-EAB9-20FBC5BA65B6}"/>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7" name="Rectangle 16">
            <a:extLst>
              <a:ext uri="{FF2B5EF4-FFF2-40B4-BE49-F238E27FC236}">
                <a16:creationId xmlns:a16="http://schemas.microsoft.com/office/drawing/2014/main" id="{854490C9-A517-2EFD-A4C3-B0B6985192C3}"/>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Rectangle 18">
            <a:extLst>
              <a:ext uri="{FF2B5EF4-FFF2-40B4-BE49-F238E27FC236}">
                <a16:creationId xmlns:a16="http://schemas.microsoft.com/office/drawing/2014/main" id="{0CA540B1-D81E-0D0D-29DB-7EE85F0970B3}"/>
              </a:ext>
            </a:extLst>
          </p:cNvPr>
          <p:cNvSpPr/>
          <p:nvPr/>
        </p:nvSpPr>
        <p:spPr>
          <a:xfrm>
            <a:off x="6204281" y="6487288"/>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 name="Rectangle 19">
            <a:extLst>
              <a:ext uri="{FF2B5EF4-FFF2-40B4-BE49-F238E27FC236}">
                <a16:creationId xmlns:a16="http://schemas.microsoft.com/office/drawing/2014/main" id="{9C3BE467-B190-025B-0102-973B44B68B96}"/>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Rectangle 20">
            <a:extLst>
              <a:ext uri="{FF2B5EF4-FFF2-40B4-BE49-F238E27FC236}">
                <a16:creationId xmlns:a16="http://schemas.microsoft.com/office/drawing/2014/main" id="{87EEBE19-781F-2BF1-8DCD-AC56D8CEB122}"/>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TextBox 21">
            <a:extLst>
              <a:ext uri="{FF2B5EF4-FFF2-40B4-BE49-F238E27FC236}">
                <a16:creationId xmlns:a16="http://schemas.microsoft.com/office/drawing/2014/main" id="{B74E592A-5BA1-031C-AD46-26DEF49BDEC2}"/>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3" name="TextBox 22">
            <a:extLst>
              <a:ext uri="{FF2B5EF4-FFF2-40B4-BE49-F238E27FC236}">
                <a16:creationId xmlns:a16="http://schemas.microsoft.com/office/drawing/2014/main" id="{8867761E-C053-F123-28EB-91B7C978F36C}"/>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4" name="TextBox 23">
            <a:extLst>
              <a:ext uri="{FF2B5EF4-FFF2-40B4-BE49-F238E27FC236}">
                <a16:creationId xmlns:a16="http://schemas.microsoft.com/office/drawing/2014/main" id="{F3C68BB4-F07E-7669-6FD4-667BC3577A45}"/>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5" name="TextBox 24">
            <a:extLst>
              <a:ext uri="{FF2B5EF4-FFF2-40B4-BE49-F238E27FC236}">
                <a16:creationId xmlns:a16="http://schemas.microsoft.com/office/drawing/2014/main" id="{6A730C01-CF10-6286-606B-CF35D6FE4B62}"/>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6" name="TextBox 25">
            <a:extLst>
              <a:ext uri="{FF2B5EF4-FFF2-40B4-BE49-F238E27FC236}">
                <a16:creationId xmlns:a16="http://schemas.microsoft.com/office/drawing/2014/main" id="{6CE1BD75-9643-E74F-FAB1-F37C86CA64AC}"/>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7" name="TextBox 26">
            <a:extLst>
              <a:ext uri="{FF2B5EF4-FFF2-40B4-BE49-F238E27FC236}">
                <a16:creationId xmlns:a16="http://schemas.microsoft.com/office/drawing/2014/main" id="{4778A4BD-C660-58E9-3E70-A9C8FA053DAA}"/>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10906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4586-209A-E3B9-1952-9F2AB5D8338F}"/>
              </a:ext>
            </a:extLst>
          </p:cNvPr>
          <p:cNvSpPr>
            <a:spLocks noGrp="1"/>
          </p:cNvSpPr>
          <p:nvPr>
            <p:ph type="title"/>
          </p:nvPr>
        </p:nvSpPr>
        <p:spPr>
          <a:xfrm>
            <a:off x="245426" y="1021998"/>
            <a:ext cx="8842714" cy="541635"/>
          </a:xfrm>
        </p:spPr>
        <p:txBody>
          <a:bodyPr anchor="ctr"/>
          <a:lstStyle/>
          <a:p>
            <a:r>
              <a:rPr lang="en-US" sz="2000" dirty="0"/>
              <a:t>Introduction to Australia Securities Exchange (ASX)</a:t>
            </a:r>
            <a:br>
              <a:rPr lang="en-US" sz="2000" dirty="0"/>
            </a:br>
            <a:endParaRPr lang="en-US" sz="2000" dirty="0"/>
          </a:p>
        </p:txBody>
      </p:sp>
      <p:sp>
        <p:nvSpPr>
          <p:cNvPr id="13" name="Text Placeholder 12">
            <a:extLst>
              <a:ext uri="{FF2B5EF4-FFF2-40B4-BE49-F238E27FC236}">
                <a16:creationId xmlns:a16="http://schemas.microsoft.com/office/drawing/2014/main" id="{69377911-0E14-AB65-58D9-013199236572}"/>
              </a:ext>
            </a:extLst>
          </p:cNvPr>
          <p:cNvSpPr>
            <a:spLocks noGrp="1"/>
          </p:cNvSpPr>
          <p:nvPr>
            <p:ph type="body" sz="quarter" idx="26"/>
          </p:nvPr>
        </p:nvSpPr>
        <p:spPr>
          <a:xfrm>
            <a:off x="7460319" y="6220776"/>
            <a:ext cx="4429657" cy="187133"/>
          </a:xfrm>
        </p:spPr>
        <p:txBody>
          <a:bodyPr/>
          <a:lstStyle/>
          <a:p>
            <a:r>
              <a:rPr lang="en-US" dirty="0"/>
              <a:t>Source: ASX</a:t>
            </a:r>
          </a:p>
        </p:txBody>
      </p:sp>
      <p:sp>
        <p:nvSpPr>
          <p:cNvPr id="14" name="Slide Number Placeholder 13">
            <a:extLst>
              <a:ext uri="{FF2B5EF4-FFF2-40B4-BE49-F238E27FC236}">
                <a16:creationId xmlns:a16="http://schemas.microsoft.com/office/drawing/2014/main" id="{C366BC17-868F-BF8D-348D-8760DD239B9F}"/>
              </a:ext>
            </a:extLst>
          </p:cNvPr>
          <p:cNvSpPr>
            <a:spLocks noGrp="1"/>
          </p:cNvSpPr>
          <p:nvPr>
            <p:ph type="sldNum" sz="quarter" idx="12"/>
          </p:nvPr>
        </p:nvSpPr>
        <p:spPr/>
        <p:txBody>
          <a:bodyPr/>
          <a:lstStyle/>
          <a:p>
            <a:fld id="{FE3B7937-5ADA-FC4C-8C41-1CCDFF8CFC49}" type="slidenum">
              <a:rPr lang="en-US" smtClean="0"/>
              <a:pPr/>
              <a:t>2</a:t>
            </a:fld>
            <a:endParaRPr lang="en-US"/>
          </a:p>
        </p:txBody>
      </p:sp>
      <p:sp>
        <p:nvSpPr>
          <p:cNvPr id="15" name="TextBox 14">
            <a:extLst>
              <a:ext uri="{FF2B5EF4-FFF2-40B4-BE49-F238E27FC236}">
                <a16:creationId xmlns:a16="http://schemas.microsoft.com/office/drawing/2014/main" id="{EE79203A-B268-6F41-6EB6-C463C1A9492F}"/>
              </a:ext>
            </a:extLst>
          </p:cNvPr>
          <p:cNvSpPr txBox="1"/>
          <p:nvPr/>
        </p:nvSpPr>
        <p:spPr>
          <a:xfrm>
            <a:off x="3084222" y="4274760"/>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400" err="1">
              <a:solidFill>
                <a:srgbClr val="00235D"/>
              </a:solidFill>
            </a:endParaRPr>
          </a:p>
        </p:txBody>
      </p:sp>
      <p:sp>
        <p:nvSpPr>
          <p:cNvPr id="16" name="TextBox 15">
            <a:extLst>
              <a:ext uri="{FF2B5EF4-FFF2-40B4-BE49-F238E27FC236}">
                <a16:creationId xmlns:a16="http://schemas.microsoft.com/office/drawing/2014/main" id="{58A16EF6-A6E0-35B2-A3D8-859D846818CF}"/>
              </a:ext>
            </a:extLst>
          </p:cNvPr>
          <p:cNvSpPr txBox="1"/>
          <p:nvPr/>
        </p:nvSpPr>
        <p:spPr>
          <a:xfrm>
            <a:off x="-1843314" y="1088571"/>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pic>
        <p:nvPicPr>
          <p:cNvPr id="1026" name="Picture 2" descr="Australian Securities Exchange - Wikipedia">
            <a:extLst>
              <a:ext uri="{FF2B5EF4-FFF2-40B4-BE49-F238E27FC236}">
                <a16:creationId xmlns:a16="http://schemas.microsoft.com/office/drawing/2014/main" id="{DEB1D24D-1058-CA64-57D4-3FBEF652BD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9917" y1="27667" x2="36833" y2="35333"/>
                        <a14:foregroundMark x1="36833" y1="35333" x2="43667" y2="28583"/>
                        <a14:foregroundMark x1="43667" y1="28583" x2="38167" y2="27333"/>
                        <a14:foregroundMark x1="46667" y1="30000" x2="46667" y2="30000"/>
                        <a14:foregroundMark x1="51750" y1="30167" x2="51750" y2="30167"/>
                        <a14:foregroundMark x1="56167" y1="30167" x2="56167" y2="30167"/>
                        <a14:foregroundMark x1="53583" y1="28833" x2="53583" y2="28833"/>
                        <a14:foregroundMark x1="54000" y1="29417" x2="55083" y2="29583"/>
                        <a14:foregroundMark x1="59083" y1="29083" x2="59083" y2="29083"/>
                        <a14:foregroundMark x1="58333" y1="48250" x2="58750" y2="46417"/>
                        <a14:foregroundMark x1="54583" y1="47083" x2="54583" y2="44750"/>
                        <a14:foregroundMark x1="51167" y1="45750" x2="50667" y2="42500"/>
                        <a14:foregroundMark x1="48083" y1="43583" x2="47500" y2="35250"/>
                        <a14:foregroundMark x1="43500" y1="47583" x2="43500" y2="41917"/>
                        <a14:foregroundMark x1="39500" y1="49750" x2="39500" y2="45750"/>
                        <a14:foregroundMark x1="34083" y1="67417" x2="31750" y2="73250"/>
                        <a14:foregroundMark x1="46167" y1="69417" x2="53250" y2="73583"/>
                        <a14:foregroundMark x1="61083" y1="68500" x2="64833" y2="74333"/>
                        <a14:foregroundMark x1="64833" y1="74333" x2="64833" y2="74333"/>
                        <a14:foregroundMark x1="43833" y1="30750" x2="43833" y2="33417"/>
                        <a14:foregroundMark x1="51000" y1="35583" x2="51000" y2="40583"/>
                        <a14:foregroundMark x1="54917" y1="40750" x2="55167" y2="47667"/>
                        <a14:foregroundMark x1="55167" y1="47667" x2="55167" y2="47667"/>
                        <a14:foregroundMark x1="54583" y1="27667" x2="54667" y2="32333"/>
                        <a14:foregroundMark x1="58417" y1="27250" x2="58417" y2="29917"/>
                        <a14:foregroundMark x1="51500" y1="29667" x2="51500" y2="30750"/>
                        <a14:foregroundMark x1="46083" y1="29500" x2="46083" y2="31083"/>
                      </a14:backgroundRemoval>
                    </a14:imgEffect>
                  </a14:imgLayer>
                </a14:imgProps>
              </a:ext>
              <a:ext uri="{28A0092B-C50C-407E-A947-70E740481C1C}">
                <a14:useLocalDpi xmlns:a14="http://schemas.microsoft.com/office/drawing/2010/main" val="0"/>
              </a:ext>
            </a:extLst>
          </a:blip>
          <a:srcRect/>
          <a:stretch>
            <a:fillRect/>
          </a:stretch>
        </p:blipFill>
        <p:spPr bwMode="auto">
          <a:xfrm>
            <a:off x="11075361" y="614228"/>
            <a:ext cx="1036151" cy="10361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hart, pie chart&#10;&#10;Description automatically generated">
            <a:extLst>
              <a:ext uri="{FF2B5EF4-FFF2-40B4-BE49-F238E27FC236}">
                <a16:creationId xmlns:a16="http://schemas.microsoft.com/office/drawing/2014/main" id="{607015E2-7083-6088-E228-9C3AA7B3A6E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667" r="11407"/>
          <a:stretch/>
        </p:blipFill>
        <p:spPr>
          <a:xfrm>
            <a:off x="6798156" y="1565638"/>
            <a:ext cx="4429656" cy="4775781"/>
          </a:xfrm>
          <a:prstGeom prst="rect">
            <a:avLst/>
          </a:prstGeom>
        </p:spPr>
      </p:pic>
      <p:sp>
        <p:nvSpPr>
          <p:cNvPr id="19" name="TextBox 18">
            <a:extLst>
              <a:ext uri="{FF2B5EF4-FFF2-40B4-BE49-F238E27FC236}">
                <a16:creationId xmlns:a16="http://schemas.microsoft.com/office/drawing/2014/main" id="{129A5715-BD98-A9AD-F74D-1634E7E647A7}"/>
              </a:ext>
            </a:extLst>
          </p:cNvPr>
          <p:cNvSpPr txBox="1"/>
          <p:nvPr/>
        </p:nvSpPr>
        <p:spPr>
          <a:xfrm>
            <a:off x="12622037" y="5191526"/>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29" name="TextBox 28">
            <a:extLst>
              <a:ext uri="{FF2B5EF4-FFF2-40B4-BE49-F238E27FC236}">
                <a16:creationId xmlns:a16="http://schemas.microsoft.com/office/drawing/2014/main" id="{5AAC2D41-0655-0840-28C0-D00C4395D874}"/>
              </a:ext>
            </a:extLst>
          </p:cNvPr>
          <p:cNvSpPr txBox="1"/>
          <p:nvPr/>
        </p:nvSpPr>
        <p:spPr>
          <a:xfrm>
            <a:off x="12488562" y="6301946"/>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5" name="TextBox 34">
            <a:extLst>
              <a:ext uri="{FF2B5EF4-FFF2-40B4-BE49-F238E27FC236}">
                <a16:creationId xmlns:a16="http://schemas.microsoft.com/office/drawing/2014/main" id="{501F55B0-8CC7-82A6-3B32-F2D03A8925D7}"/>
              </a:ext>
            </a:extLst>
          </p:cNvPr>
          <p:cNvSpPr txBox="1"/>
          <p:nvPr/>
        </p:nvSpPr>
        <p:spPr>
          <a:xfrm>
            <a:off x="7259367" y="4224292"/>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7" name="TextBox 36">
            <a:extLst>
              <a:ext uri="{FF2B5EF4-FFF2-40B4-BE49-F238E27FC236}">
                <a16:creationId xmlns:a16="http://schemas.microsoft.com/office/drawing/2014/main" id="{DD29EC8F-4735-3326-60F1-FB53C2B6FE1B}"/>
              </a:ext>
            </a:extLst>
          </p:cNvPr>
          <p:cNvSpPr txBox="1"/>
          <p:nvPr/>
        </p:nvSpPr>
        <p:spPr>
          <a:xfrm>
            <a:off x="12194417" y="5261158"/>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20" name="TextBox 19">
            <a:extLst>
              <a:ext uri="{FF2B5EF4-FFF2-40B4-BE49-F238E27FC236}">
                <a16:creationId xmlns:a16="http://schemas.microsoft.com/office/drawing/2014/main" id="{0BA23113-2748-1CF4-E693-CFABD12FB4EF}"/>
              </a:ext>
            </a:extLst>
          </p:cNvPr>
          <p:cNvSpPr txBox="1"/>
          <p:nvPr/>
        </p:nvSpPr>
        <p:spPr>
          <a:xfrm>
            <a:off x="-355600" y="4191000"/>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grpSp>
        <p:nvGrpSpPr>
          <p:cNvPr id="39" name="Group 38">
            <a:extLst>
              <a:ext uri="{FF2B5EF4-FFF2-40B4-BE49-F238E27FC236}">
                <a16:creationId xmlns:a16="http://schemas.microsoft.com/office/drawing/2014/main" id="{F5A5EDEA-A446-41EF-A4CB-9B12EED7B7AA}"/>
              </a:ext>
            </a:extLst>
          </p:cNvPr>
          <p:cNvGrpSpPr/>
          <p:nvPr/>
        </p:nvGrpSpPr>
        <p:grpSpPr>
          <a:xfrm>
            <a:off x="492146" y="1570914"/>
            <a:ext cx="5502856" cy="1837977"/>
            <a:chOff x="200566" y="2006600"/>
            <a:chExt cx="4371434" cy="1837977"/>
          </a:xfrm>
        </p:grpSpPr>
        <p:sp>
          <p:nvSpPr>
            <p:cNvPr id="24" name="TextBox 23">
              <a:extLst>
                <a:ext uri="{FF2B5EF4-FFF2-40B4-BE49-F238E27FC236}">
                  <a16:creationId xmlns:a16="http://schemas.microsoft.com/office/drawing/2014/main" id="{0CA41B00-F64B-D6DD-D8BD-A9AAC750B7E9}"/>
                </a:ext>
              </a:extLst>
            </p:cNvPr>
            <p:cNvSpPr txBox="1"/>
            <p:nvPr/>
          </p:nvSpPr>
          <p:spPr>
            <a:xfrm>
              <a:off x="200566" y="2267262"/>
              <a:ext cx="4371434" cy="1577315"/>
            </a:xfrm>
            <a:prstGeom prst="rect">
              <a:avLst/>
            </a:prstGeom>
            <a:ln w="9525">
              <a:noFill/>
            </a:ln>
          </p:spPr>
          <p:txBody>
            <a:bodyPr vert="horz" wrap="square" lIns="0" tIns="46800" rIns="0" bIns="46800" rtlCol="0">
              <a:noAutofit/>
            </a:bodyPr>
            <a:lstStyle/>
            <a:p>
              <a:pPr marL="171450" indent="-171450">
                <a:buFont typeface="Arial" panose="020B0604020202020204" pitchFamily="34" charset="0"/>
                <a:buChar char="•"/>
              </a:pPr>
              <a:r>
                <a:rPr lang="en-US" sz="1400" dirty="0">
                  <a:latin typeface="Calibri" panose="020F0502020204030204" pitchFamily="34" charset="0"/>
                </a:rPr>
                <a:t>Primary securities exchange platform in Australia</a:t>
              </a:r>
            </a:p>
            <a:p>
              <a:pPr marL="171450" indent="-171450">
                <a:buFont typeface="Arial" panose="020B0604020202020204" pitchFamily="34" charset="0"/>
                <a:buChar char="•"/>
              </a:pPr>
              <a:r>
                <a:rPr lang="en-US" sz="1400" dirty="0">
                  <a:latin typeface="Calibri" panose="020F0502020204030204" pitchFamily="34" charset="0"/>
                </a:rPr>
                <a:t>Market for trading equities, fixed income products, derivatives, and other financial instruments</a:t>
              </a:r>
            </a:p>
            <a:p>
              <a:pPr marL="171450" indent="-171450">
                <a:buFont typeface="Arial" panose="020B0604020202020204" pitchFamily="34" charset="0"/>
                <a:buChar char="•"/>
              </a:pPr>
              <a:r>
                <a:rPr lang="en-US" sz="1400" dirty="0">
                  <a:latin typeface="Calibri" panose="020F0502020204030204" pitchFamily="34" charset="0"/>
                </a:rPr>
                <a:t>Headquartered in Sydney &amp; founded in July 2006</a:t>
              </a:r>
            </a:p>
            <a:p>
              <a:pPr marL="171450" indent="-171450">
                <a:buFont typeface="Arial" panose="020B0604020202020204" pitchFamily="34" charset="0"/>
                <a:buChar char="•"/>
              </a:pPr>
              <a:r>
                <a:rPr lang="en-US" sz="1400" dirty="0">
                  <a:latin typeface="Calibri" panose="020F0502020204030204" pitchFamily="34" charset="0"/>
                </a:rPr>
                <a:t>Among the top 10 listed exchange companies globally</a:t>
              </a:r>
            </a:p>
            <a:p>
              <a:pPr marL="171450" indent="-171450">
                <a:buFont typeface="Arial" panose="020B0604020202020204" pitchFamily="34" charset="0"/>
                <a:buChar char="•"/>
              </a:pPr>
              <a:r>
                <a:rPr lang="en-US" sz="1400" dirty="0">
                  <a:latin typeface="Calibri" panose="020F0502020204030204" pitchFamily="34" charset="0"/>
                </a:rPr>
                <a:t>Current Size: AUD2.7 Trillion, Separated into 11 GICS Sector; Materials Sector highest representation (40%)</a:t>
              </a:r>
            </a:p>
          </p:txBody>
        </p:sp>
        <p:sp>
          <p:nvSpPr>
            <p:cNvPr id="38" name="TextBox 37">
              <a:extLst>
                <a:ext uri="{FF2B5EF4-FFF2-40B4-BE49-F238E27FC236}">
                  <a16:creationId xmlns:a16="http://schemas.microsoft.com/office/drawing/2014/main" id="{69FE2229-7031-6D25-6BEA-DAD92AABB1CC}"/>
                </a:ext>
              </a:extLst>
            </p:cNvPr>
            <p:cNvSpPr txBox="1"/>
            <p:nvPr/>
          </p:nvSpPr>
          <p:spPr>
            <a:xfrm>
              <a:off x="200566" y="2006600"/>
              <a:ext cx="3507834" cy="206052"/>
            </a:xfrm>
            <a:prstGeom prst="rect">
              <a:avLst/>
            </a:prstGeom>
            <a:ln w="9525">
              <a:noFill/>
            </a:ln>
          </p:spPr>
          <p:txBody>
            <a:bodyPr vert="horz" wrap="square" lIns="0" tIns="46800" rIns="0" bIns="46800" rtlCol="0">
              <a:noAutofit/>
            </a:bodyPr>
            <a:lstStyle/>
            <a:p>
              <a:pPr algn="just">
                <a:buClr>
                  <a:schemeClr val="accent2"/>
                </a:buClr>
              </a:pPr>
              <a:r>
                <a:rPr lang="en-US" sz="1400" b="1">
                  <a:latin typeface="Calibri" panose="020F0502020204030204" pitchFamily="34" charset="0"/>
                  <a:cs typeface="Calibri" panose="020F0502020204030204" pitchFamily="34" charset="0"/>
                </a:rPr>
                <a:t>Primer</a:t>
              </a:r>
            </a:p>
          </p:txBody>
        </p:sp>
      </p:grpSp>
      <p:grpSp>
        <p:nvGrpSpPr>
          <p:cNvPr id="5" name="Group 4">
            <a:extLst>
              <a:ext uri="{FF2B5EF4-FFF2-40B4-BE49-F238E27FC236}">
                <a16:creationId xmlns:a16="http://schemas.microsoft.com/office/drawing/2014/main" id="{6FE756FF-CA72-8A60-08DD-BE95CE17A597}"/>
              </a:ext>
            </a:extLst>
          </p:cNvPr>
          <p:cNvGrpSpPr/>
          <p:nvPr/>
        </p:nvGrpSpPr>
        <p:grpSpPr>
          <a:xfrm>
            <a:off x="491016" y="3463501"/>
            <a:ext cx="5478021" cy="2796147"/>
            <a:chOff x="378282" y="3463501"/>
            <a:chExt cx="5478021" cy="2796147"/>
          </a:xfrm>
        </p:grpSpPr>
        <p:grpSp>
          <p:nvGrpSpPr>
            <p:cNvPr id="40" name="Group 39">
              <a:extLst>
                <a:ext uri="{FF2B5EF4-FFF2-40B4-BE49-F238E27FC236}">
                  <a16:creationId xmlns:a16="http://schemas.microsoft.com/office/drawing/2014/main" id="{15CEDBBE-CE34-D57D-E564-81E7EE2FF055}"/>
                </a:ext>
              </a:extLst>
            </p:cNvPr>
            <p:cNvGrpSpPr/>
            <p:nvPr/>
          </p:nvGrpSpPr>
          <p:grpSpPr>
            <a:xfrm>
              <a:off x="378282" y="3463501"/>
              <a:ext cx="5478021" cy="1577316"/>
              <a:chOff x="200566" y="2006600"/>
              <a:chExt cx="4371434" cy="1837977"/>
            </a:xfrm>
          </p:grpSpPr>
          <p:sp>
            <p:nvSpPr>
              <p:cNvPr id="41" name="TextBox 40">
                <a:extLst>
                  <a:ext uri="{FF2B5EF4-FFF2-40B4-BE49-F238E27FC236}">
                    <a16:creationId xmlns:a16="http://schemas.microsoft.com/office/drawing/2014/main" id="{4B0B0AF4-D320-EDA4-D72C-68A5488DC4DE}"/>
                  </a:ext>
                </a:extLst>
              </p:cNvPr>
              <p:cNvSpPr txBox="1"/>
              <p:nvPr/>
            </p:nvSpPr>
            <p:spPr>
              <a:xfrm>
                <a:off x="200566" y="2267262"/>
                <a:ext cx="4371434" cy="1577315"/>
              </a:xfrm>
              <a:prstGeom prst="rect">
                <a:avLst/>
              </a:prstGeom>
              <a:ln w="9525">
                <a:noFill/>
              </a:ln>
            </p:spPr>
            <p:txBody>
              <a:bodyPr vert="horz" wrap="square" lIns="0" tIns="46800" rIns="0" bIns="46800" rtlCol="0">
                <a:noAutofit/>
              </a:bodyPr>
              <a:lstStyle/>
              <a:p>
                <a:pPr marL="285750" indent="-285750">
                  <a:buFont typeface="Arial" panose="020B0604020202020204" pitchFamily="34" charset="0"/>
                  <a:buChar char="•"/>
                </a:pPr>
                <a:r>
                  <a:rPr lang="en-US" sz="1400">
                    <a:latin typeface="Calibri" panose="020F0502020204030204" pitchFamily="34" charset="0"/>
                  </a:rPr>
                  <a:t>Reserve Bank of Australia (RBA)</a:t>
                </a:r>
              </a:p>
              <a:p>
                <a:pPr marL="285750" indent="-285750">
                  <a:buFont typeface="Arial" panose="020B0604020202020204" pitchFamily="34" charset="0"/>
                  <a:buChar char="•"/>
                </a:pPr>
                <a:r>
                  <a:rPr lang="en-US" sz="1400">
                    <a:latin typeface="Calibri" panose="020F0502020204030204" pitchFamily="34" charset="0"/>
                  </a:rPr>
                  <a:t>Australian Prudential Regulation Authority (APRA)</a:t>
                </a:r>
              </a:p>
              <a:p>
                <a:pPr marL="285750" indent="-285750">
                  <a:buFont typeface="Arial" panose="020B0604020202020204" pitchFamily="34" charset="0"/>
                  <a:buChar char="•"/>
                </a:pPr>
                <a:r>
                  <a:rPr lang="en-US" sz="1400">
                    <a:latin typeface="Calibri" panose="020F0502020204030204" pitchFamily="34" charset="0"/>
                  </a:rPr>
                  <a:t>Australian Securities and Investments Commission (ASIC)</a:t>
                </a:r>
              </a:p>
              <a:p>
                <a:pPr marL="285750" indent="-285750">
                  <a:buFont typeface="Arial" panose="020B0604020202020204" pitchFamily="34" charset="0"/>
                  <a:buChar char="•"/>
                </a:pPr>
                <a:r>
                  <a:rPr lang="en-US" sz="1400">
                    <a:latin typeface="Calibri" panose="020F0502020204030204" pitchFamily="34" charset="0"/>
                  </a:rPr>
                  <a:t>Australian Treasury</a:t>
                </a:r>
              </a:p>
            </p:txBody>
          </p:sp>
          <p:sp>
            <p:nvSpPr>
              <p:cNvPr id="42" name="TextBox 41">
                <a:extLst>
                  <a:ext uri="{FF2B5EF4-FFF2-40B4-BE49-F238E27FC236}">
                    <a16:creationId xmlns:a16="http://schemas.microsoft.com/office/drawing/2014/main" id="{128ADF5C-A5DF-52D0-E360-AD625AE29813}"/>
                  </a:ext>
                </a:extLst>
              </p:cNvPr>
              <p:cNvSpPr txBox="1"/>
              <p:nvPr/>
            </p:nvSpPr>
            <p:spPr>
              <a:xfrm>
                <a:off x="200566" y="2006600"/>
                <a:ext cx="3507834" cy="206052"/>
              </a:xfrm>
              <a:prstGeom prst="rect">
                <a:avLst/>
              </a:prstGeom>
              <a:ln w="9525">
                <a:noFill/>
              </a:ln>
            </p:spPr>
            <p:txBody>
              <a:bodyPr vert="horz" wrap="square" lIns="0" tIns="46800" rIns="0" bIns="46800" rtlCol="0">
                <a:noAutofit/>
              </a:bodyPr>
              <a:lstStyle/>
              <a:p>
                <a:r>
                  <a:rPr lang="en-US" sz="1400" b="1">
                    <a:latin typeface="Calibri" panose="020F0502020204030204" pitchFamily="34" charset="0"/>
                  </a:rPr>
                  <a:t>Key Players</a:t>
                </a:r>
              </a:p>
            </p:txBody>
          </p:sp>
        </p:grpSp>
        <p:grpSp>
          <p:nvGrpSpPr>
            <p:cNvPr id="4" name="Group 3">
              <a:extLst>
                <a:ext uri="{FF2B5EF4-FFF2-40B4-BE49-F238E27FC236}">
                  <a16:creationId xmlns:a16="http://schemas.microsoft.com/office/drawing/2014/main" id="{BBD3A2AD-15D0-3B0C-0CEB-1A2C193D6A17}"/>
                </a:ext>
              </a:extLst>
            </p:cNvPr>
            <p:cNvGrpSpPr/>
            <p:nvPr/>
          </p:nvGrpSpPr>
          <p:grpSpPr>
            <a:xfrm>
              <a:off x="480876" y="4584505"/>
              <a:ext cx="4840236" cy="1675143"/>
              <a:chOff x="480876" y="4584505"/>
              <a:chExt cx="4840236" cy="1675143"/>
            </a:xfrm>
          </p:grpSpPr>
          <p:pic>
            <p:nvPicPr>
              <p:cNvPr id="3" name="Picture 2" descr="Reserve Bank of Australia - Wikipedia">
                <a:extLst>
                  <a:ext uri="{FF2B5EF4-FFF2-40B4-BE49-F238E27FC236}">
                    <a16:creationId xmlns:a16="http://schemas.microsoft.com/office/drawing/2014/main" id="{CA824029-24BA-3D81-8BFC-243A158F48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6" y="4620885"/>
                <a:ext cx="1676265" cy="972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ID for CPG 235 | BigID">
                <a:extLst>
                  <a:ext uri="{FF2B5EF4-FFF2-40B4-BE49-F238E27FC236}">
                    <a16:creationId xmlns:a16="http://schemas.microsoft.com/office/drawing/2014/main" id="{F67E5787-2FBC-C53F-F5EC-A12E9C83BC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112" b="32582"/>
              <a:stretch/>
            </p:blipFill>
            <p:spPr bwMode="auto">
              <a:xfrm>
                <a:off x="480876" y="5566521"/>
                <a:ext cx="1963244" cy="693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IC and MAS sign World-First Memorandum of Understanding on Authorities'  Access to OTC Derivatives Trade Repository Data">
                <a:extLst>
                  <a:ext uri="{FF2B5EF4-FFF2-40B4-BE49-F238E27FC236}">
                    <a16:creationId xmlns:a16="http://schemas.microsoft.com/office/drawing/2014/main" id="{307AB556-2094-52F5-88F0-07686AD408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9151" y="4584505"/>
                <a:ext cx="2811961" cy="163627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DD0F7C25-D21A-B75B-F140-4A15F8CDA697}"/>
              </a:ext>
            </a:extLst>
          </p:cNvPr>
          <p:cNvSpPr/>
          <p:nvPr/>
        </p:nvSpPr>
        <p:spPr>
          <a:xfrm>
            <a:off x="242618"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7" name="Rectangle 6">
            <a:extLst>
              <a:ext uri="{FF2B5EF4-FFF2-40B4-BE49-F238E27FC236}">
                <a16:creationId xmlns:a16="http://schemas.microsoft.com/office/drawing/2014/main" id="{6B9BDE91-FA30-2FF4-9DF3-36CFCBAA3AFC}"/>
              </a:ext>
            </a:extLst>
          </p:cNvPr>
          <p:cNvSpPr/>
          <p:nvPr/>
        </p:nvSpPr>
        <p:spPr>
          <a:xfrm>
            <a:off x="2229839" y="6486080"/>
            <a:ext cx="1793276" cy="282430"/>
          </a:xfrm>
          <a:prstGeom prst="rect">
            <a:avLst/>
          </a:prstGeom>
          <a:solidFill>
            <a:schemeClr val="accent5">
              <a:alpha val="16000"/>
            </a:schemeClr>
          </a:solidFill>
          <a:ln w="9525">
            <a:solidFill>
              <a:schemeClr val="accent5">
                <a:alpha val="15181"/>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8" name="Rectangle 7">
            <a:extLst>
              <a:ext uri="{FF2B5EF4-FFF2-40B4-BE49-F238E27FC236}">
                <a16:creationId xmlns:a16="http://schemas.microsoft.com/office/drawing/2014/main" id="{491D556E-447B-36A3-6B67-C8C2487EFDFA}"/>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9" name="Rectangle 8">
            <a:extLst>
              <a:ext uri="{FF2B5EF4-FFF2-40B4-BE49-F238E27FC236}">
                <a16:creationId xmlns:a16="http://schemas.microsoft.com/office/drawing/2014/main" id="{6CD82E0D-E94F-0134-5DEF-802EA18A899E}"/>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0" name="Rectangle 9">
            <a:extLst>
              <a:ext uri="{FF2B5EF4-FFF2-40B4-BE49-F238E27FC236}">
                <a16:creationId xmlns:a16="http://schemas.microsoft.com/office/drawing/2014/main" id="{85409200-336A-C8E6-5F2F-A983D21EDA48}"/>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1" name="Rectangle 10">
            <a:extLst>
              <a:ext uri="{FF2B5EF4-FFF2-40B4-BE49-F238E27FC236}">
                <a16:creationId xmlns:a16="http://schemas.microsoft.com/office/drawing/2014/main" id="{0E76C3DF-BE9A-08DB-23F4-1BADEE8BBF44}"/>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7" name="TextBox 16">
            <a:extLst>
              <a:ext uri="{FF2B5EF4-FFF2-40B4-BE49-F238E27FC236}">
                <a16:creationId xmlns:a16="http://schemas.microsoft.com/office/drawing/2014/main" id="{1BF6A883-BDFD-9F1C-663E-1E564709DBC2}"/>
              </a:ext>
            </a:extLst>
          </p:cNvPr>
          <p:cNvSpPr txBox="1"/>
          <p:nvPr/>
        </p:nvSpPr>
        <p:spPr>
          <a:xfrm>
            <a:off x="180590" y="6486080"/>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1" name="TextBox 20">
            <a:extLst>
              <a:ext uri="{FF2B5EF4-FFF2-40B4-BE49-F238E27FC236}">
                <a16:creationId xmlns:a16="http://schemas.microsoft.com/office/drawing/2014/main" id="{44B8C43B-AAB2-04BB-C9C7-D161DAB2803B}"/>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2" name="TextBox 21">
            <a:extLst>
              <a:ext uri="{FF2B5EF4-FFF2-40B4-BE49-F238E27FC236}">
                <a16:creationId xmlns:a16="http://schemas.microsoft.com/office/drawing/2014/main" id="{994D2F80-322A-122F-9FE0-4A9AC1C1AF92}"/>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3" name="TextBox 22">
            <a:extLst>
              <a:ext uri="{FF2B5EF4-FFF2-40B4-BE49-F238E27FC236}">
                <a16:creationId xmlns:a16="http://schemas.microsoft.com/office/drawing/2014/main" id="{CAE4EA9A-1566-DF83-FD11-F0E55CD311C4}"/>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6" name="TextBox 25">
            <a:extLst>
              <a:ext uri="{FF2B5EF4-FFF2-40B4-BE49-F238E27FC236}">
                <a16:creationId xmlns:a16="http://schemas.microsoft.com/office/drawing/2014/main" id="{189B9FBB-0E69-0A2B-7A69-F26D641C8E12}"/>
              </a:ext>
            </a:extLst>
          </p:cNvPr>
          <p:cNvSpPr txBox="1"/>
          <p:nvPr/>
        </p:nvSpPr>
        <p:spPr>
          <a:xfrm>
            <a:off x="10174661" y="6497050"/>
            <a:ext cx="1793276" cy="260487"/>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
        <p:nvSpPr>
          <p:cNvPr id="27" name="TextBox 26">
            <a:extLst>
              <a:ext uri="{FF2B5EF4-FFF2-40B4-BE49-F238E27FC236}">
                <a16:creationId xmlns:a16="http://schemas.microsoft.com/office/drawing/2014/main" id="{3FF9BC17-6FD1-AAF1-85C5-FD633C949388}"/>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Tree>
    <p:extLst>
      <p:ext uri="{BB962C8B-B14F-4D97-AF65-F5344CB8AC3E}">
        <p14:creationId xmlns:p14="http://schemas.microsoft.com/office/powerpoint/2010/main" val="85282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a:latin typeface="Calibri"/>
                <a:cs typeface="Calibri"/>
              </a:rPr>
              <a:t>COVID-19 Pandemic Economic Impacts</a:t>
            </a:r>
            <a:endParaRPr lang="en-US" sz="2000"/>
          </a:p>
        </p:txBody>
      </p:sp>
      <p:sp>
        <p:nvSpPr>
          <p:cNvPr id="3" name="Text Placeholder 2">
            <a:extLst>
              <a:ext uri="{FF2B5EF4-FFF2-40B4-BE49-F238E27FC236}">
                <a16:creationId xmlns:a16="http://schemas.microsoft.com/office/drawing/2014/main" id="{3D42ACD2-0A68-C5C9-E539-99B90824045C}"/>
              </a:ext>
            </a:extLst>
          </p:cNvPr>
          <p:cNvSpPr>
            <a:spLocks noGrp="1"/>
          </p:cNvSpPr>
          <p:nvPr>
            <p:ph type="body" sz="quarter" idx="16"/>
          </p:nvPr>
        </p:nvSpPr>
        <p:spPr/>
        <p:txBody>
          <a:bodyPr vert="horz" lIns="0" tIns="45720" rIns="0" bIns="45720" rtlCol="0" anchor="t">
            <a:noAutofit/>
          </a:bodyPr>
          <a:lstStyle/>
          <a:p>
            <a:r>
              <a:rPr lang="en-US" sz="1400">
                <a:latin typeface="Calibri"/>
                <a:cs typeface="Calibri"/>
              </a:rPr>
              <a:t>Unemployment Rates</a:t>
            </a:r>
            <a:endParaRPr lang="en-US" sz="1400">
              <a:latin typeface="Calibri" panose="020F0502020204030204" pitchFamily="34" charset="0"/>
            </a:endParaRPr>
          </a:p>
        </p:txBody>
      </p:sp>
      <p:sp>
        <p:nvSpPr>
          <p:cNvPr id="5" name="Content Placeholder 4">
            <a:extLst>
              <a:ext uri="{FF2B5EF4-FFF2-40B4-BE49-F238E27FC236}">
                <a16:creationId xmlns:a16="http://schemas.microsoft.com/office/drawing/2014/main" id="{67843887-7F2B-2C16-165E-B26A3F9DA1D7}"/>
              </a:ext>
            </a:extLst>
          </p:cNvPr>
          <p:cNvSpPr>
            <a:spLocks noGrp="1"/>
          </p:cNvSpPr>
          <p:nvPr>
            <p:ph sz="quarter" idx="17"/>
          </p:nvPr>
        </p:nvSpPr>
        <p:spPr>
          <a:xfrm>
            <a:off x="233458" y="1824329"/>
            <a:ext cx="11863597" cy="767357"/>
          </a:xfrm>
        </p:spPr>
        <p:txBody>
          <a:bodyPr vert="horz" wrap="square" lIns="0" tIns="45720" rIns="0" bIns="45720" rtlCol="0" anchor="t">
            <a:noAutofit/>
          </a:bodyPr>
          <a:lstStyle/>
          <a:p>
            <a:pPr marL="285750" indent="-285750"/>
            <a:r>
              <a:rPr lang="en-GB" sz="1400">
                <a:latin typeface="Calibri"/>
                <a:ea typeface="+mn-lt"/>
                <a:cs typeface="+mn-lt"/>
              </a:rPr>
              <a:t>Unemployment rates rose from 5.7% in March 2020 to 7.4% in June 2020, resulting a net loss of approximately 871,000 jobs.</a:t>
            </a:r>
            <a:endParaRPr lang="en-US">
              <a:latin typeface="Calibri"/>
              <a:ea typeface="+mn-lt"/>
            </a:endParaRPr>
          </a:p>
          <a:p>
            <a:pPr marL="285750" indent="-285750"/>
            <a:r>
              <a:rPr lang="en-GB" sz="1400">
                <a:latin typeface="Calibri"/>
                <a:ea typeface="+mn-lt"/>
                <a:cs typeface="+mn-lt"/>
              </a:rPr>
              <a:t>Approximately 371,000 of jobs lost came from the hospitality sector, as tourism and domestic businesses temporarily closed due to lockdowns and social distancing for the first few months.</a:t>
            </a:r>
            <a:endParaRPr lang="en-US">
              <a:latin typeface="Calibri"/>
              <a:ea typeface="+mn-lt"/>
            </a:endParaRPr>
          </a:p>
          <a:p>
            <a:pPr marL="0" indent="0">
              <a:buNone/>
            </a:pPr>
            <a:endParaRPr lang="en-GB" sz="1400">
              <a:latin typeface="Calibri"/>
              <a:ea typeface="+mn-lt"/>
              <a:cs typeface="+mn-lt"/>
            </a:endParaRPr>
          </a:p>
          <a:p>
            <a:pPr marL="0" indent="0">
              <a:buNone/>
            </a:pPr>
            <a:endParaRPr lang="en-GB" sz="1400">
              <a:latin typeface="Calibri"/>
              <a:ea typeface="+mn-lt"/>
              <a:cs typeface="+mn-lt"/>
            </a:endParaRPr>
          </a:p>
          <a:p>
            <a:pPr marL="0" indent="0">
              <a:buNone/>
            </a:pPr>
            <a:endParaRPr lang="en-GB" sz="1400">
              <a:latin typeface="Calibri"/>
              <a:ea typeface="+mn-lt"/>
              <a:cs typeface="+mn-lt"/>
            </a:endParaRP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20</a:t>
            </a:fld>
            <a:endParaRPr lang="en-US"/>
          </a:p>
        </p:txBody>
      </p:sp>
      <p:sp>
        <p:nvSpPr>
          <p:cNvPr id="13" name="Text Placeholder 2">
            <a:extLst>
              <a:ext uri="{FF2B5EF4-FFF2-40B4-BE49-F238E27FC236}">
                <a16:creationId xmlns:a16="http://schemas.microsoft.com/office/drawing/2014/main" id="{AA9F0F48-A9AB-1220-E9DA-0C6903AB5A9E}"/>
              </a:ext>
            </a:extLst>
          </p:cNvPr>
          <p:cNvSpPr txBox="1">
            <a:spLocks/>
          </p:cNvSpPr>
          <p:nvPr/>
        </p:nvSpPr>
        <p:spPr>
          <a:xfrm>
            <a:off x="231261" y="2590836"/>
            <a:ext cx="4230785" cy="276999"/>
          </a:xfrm>
          <a:prstGeom prst="rect">
            <a:avLst/>
          </a:prstGeom>
        </p:spPr>
        <p:txBody>
          <a:bodyPr vert="horz" lIns="0" tIns="45720" rIns="0" bIns="45720" rtlCol="0" anchor="t">
            <a:noAutofit/>
          </a:bodyPr>
          <a:lstStyle>
            <a:lvl1pPr marL="0" indent="0" algn="l" defTabSz="457200" rtl="0" eaLnBrk="1" latinLnBrk="0" hangingPunct="1">
              <a:spcBef>
                <a:spcPts val="0"/>
              </a:spcBef>
              <a:buClr>
                <a:schemeClr val="accent2"/>
              </a:buClr>
              <a:buFont typeface="Wingdings" panose="05000000000000000000" pitchFamily="2" charset="2"/>
              <a:buNone/>
              <a:defRPr sz="1200" b="1" i="0" kern="1200">
                <a:solidFill>
                  <a:schemeClr val="tx1"/>
                </a:solidFill>
                <a:latin typeface="+mj-lt"/>
                <a:ea typeface="+mn-ea"/>
                <a:cs typeface="Calibri" panose="020F0502020204030204" pitchFamily="34" charset="0"/>
              </a:defRPr>
            </a:lvl1pPr>
            <a:lvl2pPr marL="4572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2pPr>
            <a:lvl3pPr marL="9144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3pPr>
            <a:lvl4pPr marL="1371600" indent="0" algn="l" defTabSz="457200" rtl="0" eaLnBrk="1" latinLnBrk="0" hangingPunct="1">
              <a:spcBef>
                <a:spcPct val="20000"/>
              </a:spcBef>
              <a:buClr>
                <a:schemeClr val="accent2"/>
              </a:buClr>
              <a:buFont typeface="Wingdings" panose="05000000000000000000" pitchFamily="2" charset="2"/>
              <a:buNone/>
              <a:defRPr sz="1200" b="1" i="0" kern="1200">
                <a:solidFill>
                  <a:schemeClr val="bg2"/>
                </a:solidFill>
                <a:latin typeface="+mj-lt"/>
                <a:ea typeface="+mn-ea"/>
                <a:cs typeface="Calibri" panose="020F0502020204030204" pitchFamily="34" charset="0"/>
              </a:defRPr>
            </a:lvl4pPr>
            <a:lvl5pPr marL="1828800" indent="0" algn="l" defTabSz="457200" rtl="0" eaLnBrk="1" latinLnBrk="0" hangingPunct="1">
              <a:spcBef>
                <a:spcPct val="20000"/>
              </a:spcBef>
              <a:buClr>
                <a:schemeClr val="accent2"/>
              </a:buClr>
              <a:buFont typeface="Courier New" panose="02070309020205020404" pitchFamily="49" charset="0"/>
              <a:buNone/>
              <a:defRPr sz="1200" b="1" i="0" kern="1200">
                <a:solidFill>
                  <a:schemeClr val="bg2"/>
                </a:solidFill>
                <a:latin typeface="+mj-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Calibri"/>
                <a:cs typeface="Calibri"/>
              </a:rPr>
              <a:t>Labour Market Indicators</a:t>
            </a:r>
            <a:endParaRPr lang="en-US" sz="1400">
              <a:latin typeface="Calibri" panose="020F0502020204030204" pitchFamily="34" charset="0"/>
            </a:endParaRPr>
          </a:p>
        </p:txBody>
      </p:sp>
      <p:pic>
        <p:nvPicPr>
          <p:cNvPr id="16" name="Picture 16" descr="Chart, line chart&#10;&#10;Description automatically generated">
            <a:extLst>
              <a:ext uri="{FF2B5EF4-FFF2-40B4-BE49-F238E27FC236}">
                <a16:creationId xmlns:a16="http://schemas.microsoft.com/office/drawing/2014/main" id="{E4F72EAB-D0E4-6288-5397-036F45256C7F}"/>
              </a:ext>
            </a:extLst>
          </p:cNvPr>
          <p:cNvPicPr>
            <a:picLocks noChangeAspect="1"/>
          </p:cNvPicPr>
          <p:nvPr/>
        </p:nvPicPr>
        <p:blipFill>
          <a:blip r:embed="rId2"/>
          <a:stretch>
            <a:fillRect/>
          </a:stretch>
        </p:blipFill>
        <p:spPr>
          <a:xfrm>
            <a:off x="1044622" y="2865119"/>
            <a:ext cx="4243440" cy="3389918"/>
          </a:xfrm>
          <a:prstGeom prst="rect">
            <a:avLst/>
          </a:prstGeom>
        </p:spPr>
      </p:pic>
      <p:pic>
        <p:nvPicPr>
          <p:cNvPr id="17" name="Picture 17" descr="Chart, line chart&#10;&#10;Description automatically generated">
            <a:extLst>
              <a:ext uri="{FF2B5EF4-FFF2-40B4-BE49-F238E27FC236}">
                <a16:creationId xmlns:a16="http://schemas.microsoft.com/office/drawing/2014/main" id="{1C2A44CF-154C-266E-947A-5A4AA90690AA}"/>
              </a:ext>
            </a:extLst>
          </p:cNvPr>
          <p:cNvPicPr>
            <a:picLocks noChangeAspect="1"/>
          </p:cNvPicPr>
          <p:nvPr/>
        </p:nvPicPr>
        <p:blipFill>
          <a:blip r:embed="rId3"/>
          <a:stretch>
            <a:fillRect/>
          </a:stretch>
        </p:blipFill>
        <p:spPr>
          <a:xfrm>
            <a:off x="6673928" y="2858746"/>
            <a:ext cx="4157487" cy="3396922"/>
          </a:xfrm>
          <a:prstGeom prst="rect">
            <a:avLst/>
          </a:prstGeom>
        </p:spPr>
      </p:pic>
      <p:sp>
        <p:nvSpPr>
          <p:cNvPr id="6" name="Oval 5">
            <a:extLst>
              <a:ext uri="{FF2B5EF4-FFF2-40B4-BE49-F238E27FC236}">
                <a16:creationId xmlns:a16="http://schemas.microsoft.com/office/drawing/2014/main" id="{F23AD429-61EF-D816-5621-2304FAF608B8}"/>
              </a:ext>
            </a:extLst>
          </p:cNvPr>
          <p:cNvSpPr/>
          <p:nvPr/>
        </p:nvSpPr>
        <p:spPr>
          <a:xfrm>
            <a:off x="3945650" y="4866897"/>
            <a:ext cx="325663" cy="436483"/>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0" name="Rectangle 9">
            <a:extLst>
              <a:ext uri="{FF2B5EF4-FFF2-40B4-BE49-F238E27FC236}">
                <a16:creationId xmlns:a16="http://schemas.microsoft.com/office/drawing/2014/main" id="{9186D137-8AE5-A85C-BBDE-D5436EB3943F}"/>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1" name="Rectangle 10">
            <a:extLst>
              <a:ext uri="{FF2B5EF4-FFF2-40B4-BE49-F238E27FC236}">
                <a16:creationId xmlns:a16="http://schemas.microsoft.com/office/drawing/2014/main" id="{32E85639-570F-20D4-2112-AA50E6CE79F9}"/>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2" name="Rectangle 11">
            <a:extLst>
              <a:ext uri="{FF2B5EF4-FFF2-40B4-BE49-F238E27FC236}">
                <a16:creationId xmlns:a16="http://schemas.microsoft.com/office/drawing/2014/main" id="{A393D003-5BFD-0AFD-58B9-B2C981400DE4}"/>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4" name="Rectangle 13">
            <a:extLst>
              <a:ext uri="{FF2B5EF4-FFF2-40B4-BE49-F238E27FC236}">
                <a16:creationId xmlns:a16="http://schemas.microsoft.com/office/drawing/2014/main" id="{9C41406D-AB4F-393C-1976-3310D6515643}"/>
              </a:ext>
            </a:extLst>
          </p:cNvPr>
          <p:cNvSpPr/>
          <p:nvPr/>
        </p:nvSpPr>
        <p:spPr>
          <a:xfrm>
            <a:off x="6204281" y="6487288"/>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5" name="Rectangle 14">
            <a:extLst>
              <a:ext uri="{FF2B5EF4-FFF2-40B4-BE49-F238E27FC236}">
                <a16:creationId xmlns:a16="http://schemas.microsoft.com/office/drawing/2014/main" id="{62943FF5-66B6-95DE-1354-992F97CF4C77}"/>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8" name="Rectangle 17">
            <a:extLst>
              <a:ext uri="{FF2B5EF4-FFF2-40B4-BE49-F238E27FC236}">
                <a16:creationId xmlns:a16="http://schemas.microsoft.com/office/drawing/2014/main" id="{141662B7-A0F2-D367-6156-4F93D4BCA38E}"/>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TextBox 18">
            <a:extLst>
              <a:ext uri="{FF2B5EF4-FFF2-40B4-BE49-F238E27FC236}">
                <a16:creationId xmlns:a16="http://schemas.microsoft.com/office/drawing/2014/main" id="{C95306A6-C116-A90C-DC7B-45E79EF5BD4D}"/>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0" name="TextBox 19">
            <a:extLst>
              <a:ext uri="{FF2B5EF4-FFF2-40B4-BE49-F238E27FC236}">
                <a16:creationId xmlns:a16="http://schemas.microsoft.com/office/drawing/2014/main" id="{EB4CFA41-25B7-FD6F-AB77-95019013E987}"/>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1" name="TextBox 20">
            <a:extLst>
              <a:ext uri="{FF2B5EF4-FFF2-40B4-BE49-F238E27FC236}">
                <a16:creationId xmlns:a16="http://schemas.microsoft.com/office/drawing/2014/main" id="{A81C6564-CDFF-CCF6-0736-6E4D39C9D919}"/>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2" name="TextBox 21">
            <a:extLst>
              <a:ext uri="{FF2B5EF4-FFF2-40B4-BE49-F238E27FC236}">
                <a16:creationId xmlns:a16="http://schemas.microsoft.com/office/drawing/2014/main" id="{C70E5565-911E-CB4B-1CDA-99D4E4345F3D}"/>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3" name="TextBox 22">
            <a:extLst>
              <a:ext uri="{FF2B5EF4-FFF2-40B4-BE49-F238E27FC236}">
                <a16:creationId xmlns:a16="http://schemas.microsoft.com/office/drawing/2014/main" id="{1C3F974D-AC3D-FED6-94A8-A3D575F48B12}"/>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4" name="TextBox 23">
            <a:extLst>
              <a:ext uri="{FF2B5EF4-FFF2-40B4-BE49-F238E27FC236}">
                <a16:creationId xmlns:a16="http://schemas.microsoft.com/office/drawing/2014/main" id="{AEF8016D-6E1A-7B58-FF8F-0233A327E23F}"/>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105948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a:latin typeface="Calibri"/>
                <a:cs typeface="Calibri"/>
              </a:rPr>
              <a:t>COVID-19 Pandemic Impact on Equity Markets</a:t>
            </a:r>
            <a:endParaRPr lang="en-US" sz="2000"/>
          </a:p>
        </p:txBody>
      </p:sp>
      <p:sp>
        <p:nvSpPr>
          <p:cNvPr id="3" name="Text Placeholder 2">
            <a:extLst>
              <a:ext uri="{FF2B5EF4-FFF2-40B4-BE49-F238E27FC236}">
                <a16:creationId xmlns:a16="http://schemas.microsoft.com/office/drawing/2014/main" id="{3D42ACD2-0A68-C5C9-E539-99B90824045C}"/>
              </a:ext>
            </a:extLst>
          </p:cNvPr>
          <p:cNvSpPr>
            <a:spLocks noGrp="1"/>
          </p:cNvSpPr>
          <p:nvPr>
            <p:ph type="body" sz="quarter" idx="16"/>
          </p:nvPr>
        </p:nvSpPr>
        <p:spPr/>
        <p:txBody>
          <a:bodyPr vert="horz" lIns="0" tIns="45720" rIns="0" bIns="45720" rtlCol="0" anchor="t">
            <a:noAutofit/>
          </a:bodyPr>
          <a:lstStyle/>
          <a:p>
            <a:r>
              <a:rPr lang="en-US" sz="1400">
                <a:latin typeface="Calibri"/>
                <a:cs typeface="Calibri"/>
              </a:rPr>
              <a:t>ASX 200 and Other Equities</a:t>
            </a:r>
            <a:endParaRPr lang="en-US" sz="1400">
              <a:latin typeface="Calibri" panose="020F0502020204030204" pitchFamily="34" charset="0"/>
            </a:endParaRPr>
          </a:p>
        </p:txBody>
      </p:sp>
      <p:sp>
        <p:nvSpPr>
          <p:cNvPr id="5" name="Content Placeholder 4">
            <a:extLst>
              <a:ext uri="{FF2B5EF4-FFF2-40B4-BE49-F238E27FC236}">
                <a16:creationId xmlns:a16="http://schemas.microsoft.com/office/drawing/2014/main" id="{67843887-7F2B-2C16-165E-B26A3F9DA1D7}"/>
              </a:ext>
            </a:extLst>
          </p:cNvPr>
          <p:cNvSpPr>
            <a:spLocks noGrp="1"/>
          </p:cNvSpPr>
          <p:nvPr>
            <p:ph sz="quarter" idx="17"/>
          </p:nvPr>
        </p:nvSpPr>
        <p:spPr>
          <a:xfrm>
            <a:off x="233459" y="1830074"/>
            <a:ext cx="5638129" cy="1118651"/>
          </a:xfrm>
        </p:spPr>
        <p:txBody>
          <a:bodyPr vert="horz" wrap="square" lIns="0" tIns="45720" rIns="0" bIns="45720" rtlCol="0" anchor="t">
            <a:noAutofit/>
          </a:bodyPr>
          <a:lstStyle/>
          <a:p>
            <a:pPr marL="285750" indent="-285750"/>
            <a:r>
              <a:rPr lang="en-GB" sz="1400" dirty="0">
                <a:latin typeface="Calibri"/>
                <a:ea typeface="+mn-lt"/>
                <a:cs typeface="+mn-lt"/>
              </a:rPr>
              <a:t>S&amp;P/ASX200 Index dropped by 35% below its peak in February 2020</a:t>
            </a:r>
          </a:p>
          <a:p>
            <a:pPr marL="0" indent="0">
              <a:buNone/>
            </a:pPr>
            <a:endParaRPr lang="en-GB" sz="1400" dirty="0">
              <a:latin typeface="Calibri"/>
              <a:ea typeface="+mn-lt"/>
              <a:cs typeface="+mn-lt"/>
            </a:endParaRPr>
          </a:p>
          <a:p>
            <a:pPr marL="285750" indent="-285750"/>
            <a:r>
              <a:rPr lang="en-GB" sz="1400" dirty="0">
                <a:latin typeface="Calibri"/>
                <a:ea typeface="+mn-lt"/>
                <a:cs typeface="+mn-lt"/>
              </a:rPr>
              <a:t>Equity Prices became volatile, as daily absolute price change quadrupled</a:t>
            </a:r>
          </a:p>
          <a:p>
            <a:pPr marL="0" indent="0">
              <a:buNone/>
            </a:pPr>
            <a:endParaRPr lang="en-GB" sz="1400" dirty="0">
              <a:latin typeface="Calibri"/>
              <a:ea typeface="+mn-lt"/>
              <a:cs typeface="+mn-lt"/>
            </a:endParaRPr>
          </a:p>
          <a:p>
            <a:pPr marL="285750" indent="-285750"/>
            <a:r>
              <a:rPr lang="en-GB" sz="1400" dirty="0">
                <a:latin typeface="Calibri"/>
                <a:ea typeface="+mn-lt"/>
                <a:cs typeface="+mn-lt"/>
              </a:rPr>
              <a:t>Equity Turnover Rates increased as Investor Confidence decreased</a:t>
            </a:r>
          </a:p>
          <a:p>
            <a:pPr marL="285750" indent="-285750"/>
            <a:endParaRPr lang="en-GB" sz="1400" dirty="0">
              <a:latin typeface="Calibri"/>
              <a:ea typeface="+mn-lt"/>
              <a:cs typeface="+mn-lt"/>
            </a:endParaRPr>
          </a:p>
          <a:p>
            <a:pPr marL="285750" indent="-285750"/>
            <a:r>
              <a:rPr lang="en-GB" sz="1400" dirty="0">
                <a:latin typeface="Calibri"/>
                <a:ea typeface="+mn-lt"/>
                <a:cs typeface="+mn-lt"/>
              </a:rPr>
              <a:t>Listed Firms had large volumes of equity raisings compared to IPOs</a:t>
            </a:r>
          </a:p>
          <a:p>
            <a:pPr marL="0" indent="0">
              <a:buNone/>
            </a:pPr>
            <a:endParaRPr lang="en-GB" sz="1400" dirty="0">
              <a:latin typeface="Calibri"/>
              <a:ea typeface="+mn-lt"/>
              <a:cs typeface="+mn-lt"/>
            </a:endParaRPr>
          </a:p>
          <a:p>
            <a:pPr marL="0" indent="0">
              <a:buNone/>
            </a:pPr>
            <a:endParaRPr lang="en-GB" sz="1400" dirty="0">
              <a:latin typeface="Calibri"/>
              <a:ea typeface="+mn-lt"/>
              <a:cs typeface="+mn-lt"/>
            </a:endParaRPr>
          </a:p>
          <a:p>
            <a:pPr marL="0" indent="0">
              <a:buNone/>
            </a:pPr>
            <a:endParaRPr lang="en-GB" sz="1400" dirty="0">
              <a:latin typeface="Calibri"/>
              <a:ea typeface="+mn-lt"/>
              <a:cs typeface="+mn-lt"/>
            </a:endParaRP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21</a:t>
            </a:fld>
            <a:endParaRPr lang="en-US"/>
          </a:p>
        </p:txBody>
      </p:sp>
      <p:pic>
        <p:nvPicPr>
          <p:cNvPr id="4" name="Picture 5" descr="Chart, line chart&#10;&#10;Description automatically generated">
            <a:extLst>
              <a:ext uri="{FF2B5EF4-FFF2-40B4-BE49-F238E27FC236}">
                <a16:creationId xmlns:a16="http://schemas.microsoft.com/office/drawing/2014/main" id="{B2AA4970-DDE8-F1C4-9A83-B11829B20295}"/>
              </a:ext>
            </a:extLst>
          </p:cNvPr>
          <p:cNvPicPr>
            <a:picLocks noChangeAspect="1"/>
          </p:cNvPicPr>
          <p:nvPr/>
        </p:nvPicPr>
        <p:blipFill rotWithShape="1">
          <a:blip r:embed="rId2"/>
          <a:srcRect r="-193" b="5545"/>
          <a:stretch/>
        </p:blipFill>
        <p:spPr>
          <a:xfrm>
            <a:off x="6031784" y="1789113"/>
            <a:ext cx="5441083" cy="4219655"/>
          </a:xfrm>
          <a:prstGeom prst="rect">
            <a:avLst/>
          </a:prstGeom>
        </p:spPr>
      </p:pic>
      <p:pic>
        <p:nvPicPr>
          <p:cNvPr id="6" name="Picture 9" descr="Chart&#10;&#10;Description automatically generated">
            <a:extLst>
              <a:ext uri="{FF2B5EF4-FFF2-40B4-BE49-F238E27FC236}">
                <a16:creationId xmlns:a16="http://schemas.microsoft.com/office/drawing/2014/main" id="{B55BF6ED-972C-C827-0AD7-0D63275329C6}"/>
              </a:ext>
            </a:extLst>
          </p:cNvPr>
          <p:cNvPicPr>
            <a:picLocks noChangeAspect="1"/>
          </p:cNvPicPr>
          <p:nvPr/>
        </p:nvPicPr>
        <p:blipFill rotWithShape="1">
          <a:blip r:embed="rId3"/>
          <a:srcRect l="51" r="-531" b="4589"/>
          <a:stretch/>
        </p:blipFill>
        <p:spPr>
          <a:xfrm>
            <a:off x="6114956" y="1761814"/>
            <a:ext cx="5372274" cy="4485609"/>
          </a:xfrm>
          <a:prstGeom prst="rect">
            <a:avLst/>
          </a:prstGeom>
        </p:spPr>
      </p:pic>
      <p:pic>
        <p:nvPicPr>
          <p:cNvPr id="10" name="Picture 10" descr="Chart, line chart&#10;&#10;Description automatically generated">
            <a:extLst>
              <a:ext uri="{FF2B5EF4-FFF2-40B4-BE49-F238E27FC236}">
                <a16:creationId xmlns:a16="http://schemas.microsoft.com/office/drawing/2014/main" id="{604F51A0-B22D-AA55-173B-20FE07C596C6}"/>
              </a:ext>
            </a:extLst>
          </p:cNvPr>
          <p:cNvPicPr>
            <a:picLocks noChangeAspect="1"/>
          </p:cNvPicPr>
          <p:nvPr/>
        </p:nvPicPr>
        <p:blipFill rotWithShape="1">
          <a:blip r:embed="rId4"/>
          <a:srcRect l="340" r="-130" b="13580"/>
          <a:stretch/>
        </p:blipFill>
        <p:spPr>
          <a:xfrm>
            <a:off x="1355535" y="3760294"/>
            <a:ext cx="3393976" cy="2487130"/>
          </a:xfrm>
          <a:prstGeom prst="rect">
            <a:avLst/>
          </a:prstGeom>
        </p:spPr>
      </p:pic>
      <p:sp>
        <p:nvSpPr>
          <p:cNvPr id="12" name="Oval 11">
            <a:extLst>
              <a:ext uri="{FF2B5EF4-FFF2-40B4-BE49-F238E27FC236}">
                <a16:creationId xmlns:a16="http://schemas.microsoft.com/office/drawing/2014/main" id="{1975898B-9191-7702-AF06-7FA45A3BE4A1}"/>
              </a:ext>
            </a:extLst>
          </p:cNvPr>
          <p:cNvSpPr/>
          <p:nvPr/>
        </p:nvSpPr>
        <p:spPr>
          <a:xfrm>
            <a:off x="10178723" y="2218361"/>
            <a:ext cx="406074" cy="3285291"/>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4" name="Oval 13">
            <a:extLst>
              <a:ext uri="{FF2B5EF4-FFF2-40B4-BE49-F238E27FC236}">
                <a16:creationId xmlns:a16="http://schemas.microsoft.com/office/drawing/2014/main" id="{7343A0B2-A048-183B-ED66-D0CFE5B1C672}"/>
              </a:ext>
            </a:extLst>
          </p:cNvPr>
          <p:cNvSpPr/>
          <p:nvPr/>
        </p:nvSpPr>
        <p:spPr>
          <a:xfrm>
            <a:off x="8752325" y="4705133"/>
            <a:ext cx="406074" cy="580076"/>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1" name="Rectangle 10">
            <a:extLst>
              <a:ext uri="{FF2B5EF4-FFF2-40B4-BE49-F238E27FC236}">
                <a16:creationId xmlns:a16="http://schemas.microsoft.com/office/drawing/2014/main" id="{F1263ADB-B27E-7302-074C-282C80B4CAE7}"/>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3" name="Rectangle 12">
            <a:extLst>
              <a:ext uri="{FF2B5EF4-FFF2-40B4-BE49-F238E27FC236}">
                <a16:creationId xmlns:a16="http://schemas.microsoft.com/office/drawing/2014/main" id="{86C984D0-7FA4-7580-9E32-4498AF5ED1D7}"/>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5" name="Rectangle 14">
            <a:extLst>
              <a:ext uri="{FF2B5EF4-FFF2-40B4-BE49-F238E27FC236}">
                <a16:creationId xmlns:a16="http://schemas.microsoft.com/office/drawing/2014/main" id="{B1A3F2C5-2A08-80EA-295C-715BFBD95817}"/>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6" name="Rectangle 15">
            <a:extLst>
              <a:ext uri="{FF2B5EF4-FFF2-40B4-BE49-F238E27FC236}">
                <a16:creationId xmlns:a16="http://schemas.microsoft.com/office/drawing/2014/main" id="{34715D69-2421-AACD-BBB7-8E45267A9337}"/>
              </a:ext>
            </a:extLst>
          </p:cNvPr>
          <p:cNvSpPr/>
          <p:nvPr/>
        </p:nvSpPr>
        <p:spPr>
          <a:xfrm>
            <a:off x="6204281" y="6487288"/>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7" name="Rectangle 16">
            <a:extLst>
              <a:ext uri="{FF2B5EF4-FFF2-40B4-BE49-F238E27FC236}">
                <a16:creationId xmlns:a16="http://schemas.microsoft.com/office/drawing/2014/main" id="{B32DBF83-DD9E-60A0-BA3A-AC34AB6F2CEE}"/>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8" name="Rectangle 17">
            <a:extLst>
              <a:ext uri="{FF2B5EF4-FFF2-40B4-BE49-F238E27FC236}">
                <a16:creationId xmlns:a16="http://schemas.microsoft.com/office/drawing/2014/main" id="{6D31F8E4-3A26-F145-1024-AD6B0091AAF7}"/>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TextBox 18">
            <a:extLst>
              <a:ext uri="{FF2B5EF4-FFF2-40B4-BE49-F238E27FC236}">
                <a16:creationId xmlns:a16="http://schemas.microsoft.com/office/drawing/2014/main" id="{DCB98233-F85F-CCFC-70F5-C73459C372DC}"/>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0" name="TextBox 19">
            <a:extLst>
              <a:ext uri="{FF2B5EF4-FFF2-40B4-BE49-F238E27FC236}">
                <a16:creationId xmlns:a16="http://schemas.microsoft.com/office/drawing/2014/main" id="{F0283924-1924-5204-A488-7E1A760EB3B5}"/>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1" name="TextBox 20">
            <a:extLst>
              <a:ext uri="{FF2B5EF4-FFF2-40B4-BE49-F238E27FC236}">
                <a16:creationId xmlns:a16="http://schemas.microsoft.com/office/drawing/2014/main" id="{64F59FC9-15C9-8D06-EBB6-46F7F2689ACA}"/>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2" name="TextBox 21">
            <a:extLst>
              <a:ext uri="{FF2B5EF4-FFF2-40B4-BE49-F238E27FC236}">
                <a16:creationId xmlns:a16="http://schemas.microsoft.com/office/drawing/2014/main" id="{0E7296DF-2EFF-A198-927E-C6B5BA006CC8}"/>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3" name="TextBox 22">
            <a:extLst>
              <a:ext uri="{FF2B5EF4-FFF2-40B4-BE49-F238E27FC236}">
                <a16:creationId xmlns:a16="http://schemas.microsoft.com/office/drawing/2014/main" id="{7A76EDF4-E6EC-6965-A00E-F4456820C197}"/>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4" name="TextBox 23">
            <a:extLst>
              <a:ext uri="{FF2B5EF4-FFF2-40B4-BE49-F238E27FC236}">
                <a16:creationId xmlns:a16="http://schemas.microsoft.com/office/drawing/2014/main" id="{220C2E83-E5FE-1316-4902-192EA9ED8805}"/>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409088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a:latin typeface="Calibri"/>
                <a:cs typeface="Calibri"/>
              </a:rPr>
              <a:t>Government Responses</a:t>
            </a:r>
            <a:endParaRPr lang="en-US" sz="2000"/>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22</a:t>
            </a:fld>
            <a:endParaRPr lang="en-US"/>
          </a:p>
        </p:txBody>
      </p:sp>
      <p:graphicFrame>
        <p:nvGraphicFramePr>
          <p:cNvPr id="20" name="Table 20">
            <a:extLst>
              <a:ext uri="{FF2B5EF4-FFF2-40B4-BE49-F238E27FC236}">
                <a16:creationId xmlns:a16="http://schemas.microsoft.com/office/drawing/2014/main" id="{0C7ED6AE-F7E3-CEC8-4966-FE8652D1E05F}"/>
              </a:ext>
            </a:extLst>
          </p:cNvPr>
          <p:cNvGraphicFramePr>
            <a:graphicFrameLocks noGrp="1"/>
          </p:cNvGraphicFramePr>
          <p:nvPr>
            <p:ph sz="quarter" idx="17"/>
            <p:extLst>
              <p:ext uri="{D42A27DB-BD31-4B8C-83A1-F6EECF244321}">
                <p14:modId xmlns:p14="http://schemas.microsoft.com/office/powerpoint/2010/main" val="1668898022"/>
              </p:ext>
            </p:extLst>
          </p:nvPr>
        </p:nvGraphicFramePr>
        <p:xfrm>
          <a:off x="813954" y="1772227"/>
          <a:ext cx="10628047" cy="4248650"/>
        </p:xfrm>
        <a:graphic>
          <a:graphicData uri="http://schemas.openxmlformats.org/drawingml/2006/table">
            <a:tbl>
              <a:tblPr firstRow="1" bandRow="1">
                <a:tableStyleId>{5C22544A-7EE6-4342-B048-85BDC9FD1C3A}</a:tableStyleId>
              </a:tblPr>
              <a:tblGrid>
                <a:gridCol w="5310908">
                  <a:extLst>
                    <a:ext uri="{9D8B030D-6E8A-4147-A177-3AD203B41FA5}">
                      <a16:colId xmlns:a16="http://schemas.microsoft.com/office/drawing/2014/main" val="1939713167"/>
                    </a:ext>
                  </a:extLst>
                </a:gridCol>
                <a:gridCol w="5317139">
                  <a:extLst>
                    <a:ext uri="{9D8B030D-6E8A-4147-A177-3AD203B41FA5}">
                      <a16:colId xmlns:a16="http://schemas.microsoft.com/office/drawing/2014/main" val="1868947892"/>
                    </a:ext>
                  </a:extLst>
                </a:gridCol>
              </a:tblGrid>
              <a:tr h="514167">
                <a:tc>
                  <a:txBody>
                    <a:bodyPr/>
                    <a:lstStyle/>
                    <a:p>
                      <a:r>
                        <a:rPr lang="en-GB" sz="1400">
                          <a:latin typeface="Calibri"/>
                        </a:rPr>
                        <a:t>Government Response</a:t>
                      </a:r>
                    </a:p>
                  </a:txBody>
                  <a:tcPr/>
                </a:tc>
                <a:tc>
                  <a:txBody>
                    <a:bodyPr/>
                    <a:lstStyle/>
                    <a:p>
                      <a:r>
                        <a:rPr lang="en-GB" sz="1400">
                          <a:latin typeface="Calibri"/>
                        </a:rPr>
                        <a:t>Purpose</a:t>
                      </a:r>
                    </a:p>
                  </a:txBody>
                  <a:tcPr/>
                </a:tc>
                <a:extLst>
                  <a:ext uri="{0D108BD9-81ED-4DB2-BD59-A6C34878D82A}">
                    <a16:rowId xmlns:a16="http://schemas.microsoft.com/office/drawing/2014/main" val="1069473141"/>
                  </a:ext>
                </a:extLst>
              </a:tr>
              <a:tr h="676537">
                <a:tc>
                  <a:txBody>
                    <a:bodyPr/>
                    <a:lstStyle/>
                    <a:p>
                      <a:r>
                        <a:rPr lang="en-GB" sz="1400">
                          <a:latin typeface="Calibri"/>
                        </a:rPr>
                        <a:t>Economic Stimulus Packages</a:t>
                      </a:r>
                    </a:p>
                  </a:txBody>
                  <a:tcPr/>
                </a:tc>
                <a:tc>
                  <a:txBody>
                    <a:bodyPr/>
                    <a:lstStyle/>
                    <a:p>
                      <a:pPr marL="285750" indent="-285750">
                        <a:buFont typeface="Arial"/>
                        <a:buChar char="•"/>
                      </a:pPr>
                      <a:r>
                        <a:rPr lang="en-GB" sz="1400">
                          <a:latin typeface="Calibri"/>
                        </a:rPr>
                        <a:t>Economic Stimulus Package of approximately A$314 billion to directly support Australian Households</a:t>
                      </a:r>
                    </a:p>
                  </a:txBody>
                  <a:tcPr/>
                </a:tc>
                <a:extLst>
                  <a:ext uri="{0D108BD9-81ED-4DB2-BD59-A6C34878D82A}">
                    <a16:rowId xmlns:a16="http://schemas.microsoft.com/office/drawing/2014/main" val="2073461391"/>
                  </a:ext>
                </a:extLst>
              </a:tr>
              <a:tr h="676537">
                <a:tc>
                  <a:txBody>
                    <a:bodyPr/>
                    <a:lstStyle/>
                    <a:p>
                      <a:pPr lvl="0">
                        <a:buNone/>
                      </a:pPr>
                      <a:r>
                        <a:rPr lang="en-GB" sz="1400" b="0" i="0" u="none" strike="noStrike" noProof="0">
                          <a:latin typeface="Calibri"/>
                        </a:rPr>
                        <a:t>Tax Debt Reliefs and Subsidies</a:t>
                      </a:r>
                      <a:endParaRPr lang="en-US" sz="1400">
                        <a:latin typeface="Calibri"/>
                      </a:endParaRPr>
                    </a:p>
                  </a:txBody>
                  <a:tcPr/>
                </a:tc>
                <a:tc>
                  <a:txBody>
                    <a:bodyPr/>
                    <a:lstStyle/>
                    <a:p>
                      <a:pPr marL="285750" lvl="0" indent="-285750">
                        <a:buFont typeface="Arial"/>
                        <a:buChar char="•"/>
                      </a:pPr>
                      <a:r>
                        <a:rPr lang="en-GB" sz="1400">
                          <a:latin typeface="Calibri"/>
                        </a:rPr>
                        <a:t>Redirect tax money into the economy to boost domestic consumption and maintain the GDP.</a:t>
                      </a:r>
                    </a:p>
                  </a:txBody>
                  <a:tcPr/>
                </a:tc>
                <a:extLst>
                  <a:ext uri="{0D108BD9-81ED-4DB2-BD59-A6C34878D82A}">
                    <a16:rowId xmlns:a16="http://schemas.microsoft.com/office/drawing/2014/main" val="3758393861"/>
                  </a:ext>
                </a:extLst>
              </a:tr>
              <a:tr h="879498">
                <a:tc>
                  <a:txBody>
                    <a:bodyPr/>
                    <a:lstStyle/>
                    <a:p>
                      <a:r>
                        <a:rPr lang="en-GB" sz="1400" err="1">
                          <a:latin typeface="Calibri"/>
                        </a:rPr>
                        <a:t>JobSeeker</a:t>
                      </a:r>
                      <a:r>
                        <a:rPr lang="en-GB" sz="1400">
                          <a:latin typeface="Calibri"/>
                        </a:rPr>
                        <a:t> Wage Subsidies and Supplement Schemes</a:t>
                      </a:r>
                    </a:p>
                  </a:txBody>
                  <a:tcPr/>
                </a:tc>
                <a:tc>
                  <a:txBody>
                    <a:bodyPr/>
                    <a:lstStyle/>
                    <a:p>
                      <a:pPr marL="285750" indent="-285750">
                        <a:buFont typeface="Arial"/>
                        <a:buChar char="•"/>
                      </a:pPr>
                      <a:r>
                        <a:rPr lang="en-GB" sz="1400">
                          <a:latin typeface="Calibri"/>
                        </a:rPr>
                        <a:t>Help maintain employment levels and business payrolls</a:t>
                      </a:r>
                    </a:p>
                    <a:p>
                      <a:pPr marL="285750" lvl="0" indent="-285750">
                        <a:buFont typeface="Arial"/>
                        <a:buChar char="•"/>
                      </a:pPr>
                      <a:r>
                        <a:rPr lang="en-GB" sz="1400">
                          <a:latin typeface="Calibri"/>
                        </a:rPr>
                        <a:t>Estimated A$89 billion distributed to companies by the end of March 2020</a:t>
                      </a:r>
                    </a:p>
                  </a:txBody>
                  <a:tcPr/>
                </a:tc>
                <a:extLst>
                  <a:ext uri="{0D108BD9-81ED-4DB2-BD59-A6C34878D82A}">
                    <a16:rowId xmlns:a16="http://schemas.microsoft.com/office/drawing/2014/main" val="1747481626"/>
                  </a:ext>
                </a:extLst>
              </a:tr>
              <a:tr h="879498">
                <a:tc>
                  <a:txBody>
                    <a:bodyPr/>
                    <a:lstStyle/>
                    <a:p>
                      <a:pPr lvl="0">
                        <a:buNone/>
                      </a:pPr>
                      <a:r>
                        <a:rPr lang="en-GB" sz="1400" b="0" i="0" u="none" strike="noStrike" noProof="0">
                          <a:latin typeface="Calibri"/>
                        </a:rPr>
                        <a:t>Insolvency Reliefs</a:t>
                      </a:r>
                      <a:endParaRPr lang="en-US" sz="1400">
                        <a:latin typeface="Calibri"/>
                      </a:endParaRPr>
                    </a:p>
                  </a:txBody>
                  <a:tcPr/>
                </a:tc>
                <a:tc>
                  <a:txBody>
                    <a:bodyPr/>
                    <a:lstStyle/>
                    <a:p>
                      <a:pPr marL="285750" lvl="0" indent="-285750">
                        <a:buFont typeface="Arial"/>
                        <a:buChar char="•"/>
                      </a:pPr>
                      <a:r>
                        <a:rPr lang="en-GB" sz="1400">
                          <a:latin typeface="Calibri"/>
                        </a:rPr>
                        <a:t>Measures were put in place to protect and restructure the liquidation of small businesses, especially given the pause in domestic business.</a:t>
                      </a:r>
                    </a:p>
                  </a:txBody>
                  <a:tcPr/>
                </a:tc>
                <a:extLst>
                  <a:ext uri="{0D108BD9-81ED-4DB2-BD59-A6C34878D82A}">
                    <a16:rowId xmlns:a16="http://schemas.microsoft.com/office/drawing/2014/main" val="473045040"/>
                  </a:ext>
                </a:extLst>
              </a:tr>
              <a:tr h="622413">
                <a:tc>
                  <a:txBody>
                    <a:bodyPr/>
                    <a:lstStyle/>
                    <a:p>
                      <a:pPr lvl="0">
                        <a:buNone/>
                      </a:pPr>
                      <a:r>
                        <a:rPr lang="en-GB" sz="1400" b="0" i="0" u="none" strike="noStrike" noProof="0">
                          <a:latin typeface="Calibri"/>
                        </a:rPr>
                        <a:t>Access to Superannuation</a:t>
                      </a:r>
                      <a:endParaRPr lang="en-US" sz="1400">
                        <a:latin typeface="Calibri"/>
                      </a:endParaRPr>
                    </a:p>
                  </a:txBody>
                  <a:tcPr/>
                </a:tc>
                <a:tc>
                  <a:txBody>
                    <a:bodyPr/>
                    <a:lstStyle/>
                    <a:p>
                      <a:pPr marL="285750" lvl="0" indent="-285750">
                        <a:buFont typeface="Arial"/>
                        <a:buChar char="•"/>
                      </a:pPr>
                      <a:r>
                        <a:rPr lang="en-GB" sz="1400">
                          <a:latin typeface="Calibri"/>
                        </a:rPr>
                        <a:t>Allowed individuals and sole traders to access </a:t>
                      </a:r>
                      <a:r>
                        <a:rPr lang="en-GB" sz="1400" err="1">
                          <a:latin typeface="Calibri"/>
                        </a:rPr>
                        <a:t>Superannuations</a:t>
                      </a:r>
                      <a:r>
                        <a:rPr lang="en-GB" sz="1400">
                          <a:latin typeface="Calibri"/>
                        </a:rPr>
                        <a:t> up to $20,000.</a:t>
                      </a:r>
                    </a:p>
                  </a:txBody>
                  <a:tcPr/>
                </a:tc>
                <a:extLst>
                  <a:ext uri="{0D108BD9-81ED-4DB2-BD59-A6C34878D82A}">
                    <a16:rowId xmlns:a16="http://schemas.microsoft.com/office/drawing/2014/main" val="3940098451"/>
                  </a:ext>
                </a:extLst>
              </a:tr>
            </a:tbl>
          </a:graphicData>
        </a:graphic>
      </p:graphicFrame>
      <p:sp>
        <p:nvSpPr>
          <p:cNvPr id="3" name="Rectangle 2">
            <a:extLst>
              <a:ext uri="{FF2B5EF4-FFF2-40B4-BE49-F238E27FC236}">
                <a16:creationId xmlns:a16="http://schemas.microsoft.com/office/drawing/2014/main" id="{AFCCABAB-743D-1479-6ADD-B5505086430B}"/>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 name="Rectangle 3">
            <a:extLst>
              <a:ext uri="{FF2B5EF4-FFF2-40B4-BE49-F238E27FC236}">
                <a16:creationId xmlns:a16="http://schemas.microsoft.com/office/drawing/2014/main" id="{5CCCDB34-4438-3FCD-E41F-4A24F9E5393D}"/>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5" name="Rectangle 4">
            <a:extLst>
              <a:ext uri="{FF2B5EF4-FFF2-40B4-BE49-F238E27FC236}">
                <a16:creationId xmlns:a16="http://schemas.microsoft.com/office/drawing/2014/main" id="{37E5BFE7-C1D0-F678-A394-E46590633B61}"/>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6" name="Rectangle 5">
            <a:extLst>
              <a:ext uri="{FF2B5EF4-FFF2-40B4-BE49-F238E27FC236}">
                <a16:creationId xmlns:a16="http://schemas.microsoft.com/office/drawing/2014/main" id="{E1A10496-ACE0-620C-1FF9-6479CF25F209}"/>
              </a:ext>
            </a:extLst>
          </p:cNvPr>
          <p:cNvSpPr/>
          <p:nvPr/>
        </p:nvSpPr>
        <p:spPr>
          <a:xfrm>
            <a:off x="6204281" y="6487288"/>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0" name="Rectangle 9">
            <a:extLst>
              <a:ext uri="{FF2B5EF4-FFF2-40B4-BE49-F238E27FC236}">
                <a16:creationId xmlns:a16="http://schemas.microsoft.com/office/drawing/2014/main" id="{74D15FD5-B48F-7F85-097B-55CB7E33E667}"/>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1" name="Rectangle 10">
            <a:extLst>
              <a:ext uri="{FF2B5EF4-FFF2-40B4-BE49-F238E27FC236}">
                <a16:creationId xmlns:a16="http://schemas.microsoft.com/office/drawing/2014/main" id="{D81B1790-83B6-36B1-676B-0B96C574E56D}"/>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2" name="TextBox 11">
            <a:extLst>
              <a:ext uri="{FF2B5EF4-FFF2-40B4-BE49-F238E27FC236}">
                <a16:creationId xmlns:a16="http://schemas.microsoft.com/office/drawing/2014/main" id="{70D877D8-53B8-CEB8-B168-6CA60B72682C}"/>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13" name="TextBox 12">
            <a:extLst>
              <a:ext uri="{FF2B5EF4-FFF2-40B4-BE49-F238E27FC236}">
                <a16:creationId xmlns:a16="http://schemas.microsoft.com/office/drawing/2014/main" id="{421B0E32-C270-0CE1-840E-C3852CDE0F3A}"/>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14" name="TextBox 13">
            <a:extLst>
              <a:ext uri="{FF2B5EF4-FFF2-40B4-BE49-F238E27FC236}">
                <a16:creationId xmlns:a16="http://schemas.microsoft.com/office/drawing/2014/main" id="{CE513F16-3F1D-D79B-33B1-B61A20B50C5A}"/>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15" name="TextBox 14">
            <a:extLst>
              <a:ext uri="{FF2B5EF4-FFF2-40B4-BE49-F238E27FC236}">
                <a16:creationId xmlns:a16="http://schemas.microsoft.com/office/drawing/2014/main" id="{D7028158-CD59-67B2-BF7C-A681D375D8DF}"/>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16" name="TextBox 15">
            <a:extLst>
              <a:ext uri="{FF2B5EF4-FFF2-40B4-BE49-F238E27FC236}">
                <a16:creationId xmlns:a16="http://schemas.microsoft.com/office/drawing/2014/main" id="{D8C76664-C07D-5EF4-AA67-9E6B703271EF}"/>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17" name="TextBox 16">
            <a:extLst>
              <a:ext uri="{FF2B5EF4-FFF2-40B4-BE49-F238E27FC236}">
                <a16:creationId xmlns:a16="http://schemas.microsoft.com/office/drawing/2014/main" id="{2759ADE1-8A03-9A48-325D-38541D1A5566}"/>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56196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a:latin typeface="Calibri"/>
                <a:cs typeface="Calibri"/>
              </a:rPr>
              <a:t>Reserve Bank of Australia Responses</a:t>
            </a:r>
            <a:endParaRPr lang="en-US" sz="2000"/>
          </a:p>
        </p:txBody>
      </p:sp>
      <p:sp>
        <p:nvSpPr>
          <p:cNvPr id="3" name="Text Placeholder 2">
            <a:extLst>
              <a:ext uri="{FF2B5EF4-FFF2-40B4-BE49-F238E27FC236}">
                <a16:creationId xmlns:a16="http://schemas.microsoft.com/office/drawing/2014/main" id="{3D42ACD2-0A68-C5C9-E539-99B90824045C}"/>
              </a:ext>
            </a:extLst>
          </p:cNvPr>
          <p:cNvSpPr>
            <a:spLocks noGrp="1"/>
          </p:cNvSpPr>
          <p:nvPr>
            <p:ph type="body" sz="quarter" idx="16"/>
          </p:nvPr>
        </p:nvSpPr>
        <p:spPr>
          <a:xfrm>
            <a:off x="916133" y="1554830"/>
            <a:ext cx="4180547" cy="271227"/>
          </a:xfrm>
        </p:spPr>
        <p:txBody>
          <a:bodyPr vert="horz" lIns="0" tIns="45720" rIns="0" bIns="45720" rtlCol="0" anchor="t">
            <a:noAutofit/>
          </a:bodyPr>
          <a:lstStyle/>
          <a:p>
            <a:r>
              <a:rPr lang="en-US" sz="1400">
                <a:latin typeface="Calibri"/>
                <a:cs typeface="Calibri"/>
              </a:rPr>
              <a:t>Cash Market Rates</a:t>
            </a:r>
            <a:endParaRPr lang="en-US" sz="1400">
              <a:latin typeface="Calibri" panose="020F0502020204030204" pitchFamily="34" charset="0"/>
            </a:endParaRPr>
          </a:p>
        </p:txBody>
      </p:sp>
      <p:sp>
        <p:nvSpPr>
          <p:cNvPr id="5" name="Content Placeholder 4">
            <a:extLst>
              <a:ext uri="{FF2B5EF4-FFF2-40B4-BE49-F238E27FC236}">
                <a16:creationId xmlns:a16="http://schemas.microsoft.com/office/drawing/2014/main" id="{67843887-7F2B-2C16-165E-B26A3F9DA1D7}"/>
              </a:ext>
            </a:extLst>
          </p:cNvPr>
          <p:cNvSpPr>
            <a:spLocks noGrp="1"/>
          </p:cNvSpPr>
          <p:nvPr>
            <p:ph sz="quarter" idx="17"/>
          </p:nvPr>
        </p:nvSpPr>
        <p:spPr>
          <a:xfrm>
            <a:off x="914641" y="1789867"/>
            <a:ext cx="4237011" cy="952084"/>
          </a:xfrm>
        </p:spPr>
        <p:txBody>
          <a:bodyPr vert="horz" wrap="square" lIns="0" tIns="45720" rIns="0" bIns="45720" rtlCol="0" anchor="t">
            <a:noAutofit/>
          </a:bodyPr>
          <a:lstStyle/>
          <a:p>
            <a:pPr marL="285750" indent="-285750"/>
            <a:r>
              <a:rPr lang="en-GB" sz="1400">
                <a:latin typeface="Calibri"/>
                <a:ea typeface="+mn-lt"/>
                <a:cs typeface="+mn-lt"/>
              </a:rPr>
              <a:t>The cash rate dropped to 0.25% in March 2020 around the announcement of lockdown and further decreased to 0.1% in November 2020.</a:t>
            </a:r>
          </a:p>
          <a:p>
            <a:pPr marL="0" indent="0">
              <a:buNone/>
            </a:pPr>
            <a:endParaRPr lang="en-GB" sz="1400">
              <a:latin typeface="Calibri"/>
              <a:ea typeface="+mn-lt"/>
              <a:cs typeface="+mn-lt"/>
            </a:endParaRPr>
          </a:p>
          <a:p>
            <a:pPr marL="0" indent="0">
              <a:buNone/>
            </a:pPr>
            <a:endParaRPr lang="en-GB" sz="1400">
              <a:latin typeface="Calibri"/>
              <a:ea typeface="+mn-lt"/>
              <a:cs typeface="+mn-lt"/>
            </a:endParaRP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23</a:t>
            </a:fld>
            <a:endParaRPr lang="en-US"/>
          </a:p>
        </p:txBody>
      </p:sp>
      <p:pic>
        <p:nvPicPr>
          <p:cNvPr id="13" name="Picture 13" descr="Chart&#10;&#10;Description automatically generated">
            <a:extLst>
              <a:ext uri="{FF2B5EF4-FFF2-40B4-BE49-F238E27FC236}">
                <a16:creationId xmlns:a16="http://schemas.microsoft.com/office/drawing/2014/main" id="{FCD0A1DA-9BDD-1AFA-C6ED-8CAADC34D141}"/>
              </a:ext>
            </a:extLst>
          </p:cNvPr>
          <p:cNvPicPr>
            <a:picLocks noChangeAspect="1"/>
          </p:cNvPicPr>
          <p:nvPr/>
        </p:nvPicPr>
        <p:blipFill>
          <a:blip r:embed="rId3"/>
          <a:stretch>
            <a:fillRect/>
          </a:stretch>
        </p:blipFill>
        <p:spPr>
          <a:xfrm>
            <a:off x="1244926" y="2606206"/>
            <a:ext cx="3610502" cy="2983877"/>
          </a:xfrm>
          <a:prstGeom prst="rect">
            <a:avLst/>
          </a:prstGeom>
        </p:spPr>
      </p:pic>
      <p:pic>
        <p:nvPicPr>
          <p:cNvPr id="14" name="Picture 14" descr="Chart, bar chart&#10;&#10;Description automatically generated">
            <a:extLst>
              <a:ext uri="{FF2B5EF4-FFF2-40B4-BE49-F238E27FC236}">
                <a16:creationId xmlns:a16="http://schemas.microsoft.com/office/drawing/2014/main" id="{87818253-C7EB-E553-C498-6B7D699D1501}"/>
              </a:ext>
            </a:extLst>
          </p:cNvPr>
          <p:cNvPicPr>
            <a:picLocks noChangeAspect="1"/>
          </p:cNvPicPr>
          <p:nvPr/>
        </p:nvPicPr>
        <p:blipFill>
          <a:blip r:embed="rId4"/>
          <a:stretch>
            <a:fillRect/>
          </a:stretch>
        </p:blipFill>
        <p:spPr>
          <a:xfrm>
            <a:off x="6799480" y="2541589"/>
            <a:ext cx="3604757" cy="3107364"/>
          </a:xfrm>
          <a:prstGeom prst="rect">
            <a:avLst/>
          </a:prstGeom>
        </p:spPr>
      </p:pic>
      <p:sp>
        <p:nvSpPr>
          <p:cNvPr id="16" name="Content Placeholder 4">
            <a:extLst>
              <a:ext uri="{FF2B5EF4-FFF2-40B4-BE49-F238E27FC236}">
                <a16:creationId xmlns:a16="http://schemas.microsoft.com/office/drawing/2014/main" id="{D5D6ACC2-EFBB-DBB6-91AA-A93F99D279D6}"/>
              </a:ext>
            </a:extLst>
          </p:cNvPr>
          <p:cNvSpPr txBox="1">
            <a:spLocks/>
          </p:cNvSpPr>
          <p:nvPr/>
        </p:nvSpPr>
        <p:spPr>
          <a:xfrm>
            <a:off x="6483454" y="1787187"/>
            <a:ext cx="4162343" cy="952084"/>
          </a:xfrm>
          <a:prstGeom prst="rect">
            <a:avLst/>
          </a:prstGeom>
        </p:spPr>
        <p:txBody>
          <a:bodyPr vert="horz" wrap="square" lIns="0" tIns="45720" rIns="0" bIns="45720" rtlCol="0" anchor="t">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GB" sz="1400">
                <a:latin typeface="Calibri"/>
                <a:ea typeface="+mn-lt"/>
                <a:cs typeface="+mn-lt"/>
              </a:rPr>
              <a:t>RBA announced A$100 billion worth of secondary market government bond purchases to maintain financial institutions.</a:t>
            </a:r>
          </a:p>
          <a:p>
            <a:pPr marL="285750" indent="-285750"/>
            <a:endParaRPr lang="en-GB" sz="1200">
              <a:latin typeface="Calibri"/>
              <a:ea typeface="+mn-lt"/>
              <a:cs typeface="+mn-lt"/>
            </a:endParaRPr>
          </a:p>
          <a:p>
            <a:pPr marL="0" indent="0">
              <a:buNone/>
            </a:pPr>
            <a:endParaRPr lang="en-GB" sz="1400">
              <a:latin typeface="Calibri"/>
              <a:ea typeface="+mn-lt"/>
              <a:cs typeface="+mn-lt"/>
            </a:endParaRPr>
          </a:p>
          <a:p>
            <a:pPr marL="0" indent="0">
              <a:buNone/>
            </a:pPr>
            <a:endParaRPr lang="en-GB" sz="1400">
              <a:latin typeface="Calibri"/>
              <a:ea typeface="+mn-lt"/>
              <a:cs typeface="+mn-lt"/>
            </a:endParaRPr>
          </a:p>
          <a:p>
            <a:pPr marL="0" indent="0">
              <a:buNone/>
            </a:pPr>
            <a:endParaRPr lang="en-GB" sz="1400">
              <a:latin typeface="Calibri"/>
              <a:ea typeface="+mn-lt"/>
              <a:cs typeface="+mn-lt"/>
            </a:endParaRPr>
          </a:p>
        </p:txBody>
      </p:sp>
      <p:sp>
        <p:nvSpPr>
          <p:cNvPr id="18" name="Text Placeholder 2">
            <a:extLst>
              <a:ext uri="{FF2B5EF4-FFF2-40B4-BE49-F238E27FC236}">
                <a16:creationId xmlns:a16="http://schemas.microsoft.com/office/drawing/2014/main" id="{5656523D-0AF4-0069-B804-A716C4D08B11}"/>
              </a:ext>
            </a:extLst>
          </p:cNvPr>
          <p:cNvSpPr txBox="1">
            <a:spLocks/>
          </p:cNvSpPr>
          <p:nvPr/>
        </p:nvSpPr>
        <p:spPr>
          <a:xfrm>
            <a:off x="6483647" y="1552121"/>
            <a:ext cx="4230785" cy="276999"/>
          </a:xfrm>
          <a:prstGeom prst="rect">
            <a:avLst/>
          </a:prstGeom>
        </p:spPr>
        <p:txBody>
          <a:bodyPr vert="horz" lIns="0" tIns="45720" rIns="0" bIns="45720" rtlCol="0" anchor="t">
            <a:noAutofit/>
          </a:bodyPr>
          <a:lstStyle>
            <a:lvl1pPr marL="0" indent="0" algn="l" defTabSz="457200" rtl="0" eaLnBrk="1" latinLnBrk="0" hangingPunct="1">
              <a:spcBef>
                <a:spcPts val="0"/>
              </a:spcBef>
              <a:buClr>
                <a:schemeClr val="accent2"/>
              </a:buClr>
              <a:buFont typeface="Wingdings" panose="05000000000000000000" pitchFamily="2" charset="2"/>
              <a:buNone/>
              <a:defRPr sz="1200" b="1" i="0" kern="1200">
                <a:solidFill>
                  <a:schemeClr val="tx1"/>
                </a:solidFill>
                <a:latin typeface="+mj-lt"/>
                <a:ea typeface="+mn-ea"/>
                <a:cs typeface="Calibri" panose="020F0502020204030204" pitchFamily="34" charset="0"/>
              </a:defRPr>
            </a:lvl1pPr>
            <a:lvl2pPr marL="4572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2pPr>
            <a:lvl3pPr marL="9144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3pPr>
            <a:lvl4pPr marL="1371600" indent="0" algn="l" defTabSz="457200" rtl="0" eaLnBrk="1" latinLnBrk="0" hangingPunct="1">
              <a:spcBef>
                <a:spcPct val="20000"/>
              </a:spcBef>
              <a:buClr>
                <a:schemeClr val="accent2"/>
              </a:buClr>
              <a:buFont typeface="Wingdings" panose="05000000000000000000" pitchFamily="2" charset="2"/>
              <a:buNone/>
              <a:defRPr sz="1200" b="1" i="0" kern="1200">
                <a:solidFill>
                  <a:schemeClr val="bg2"/>
                </a:solidFill>
                <a:latin typeface="+mj-lt"/>
                <a:ea typeface="+mn-ea"/>
                <a:cs typeface="Calibri" panose="020F0502020204030204" pitchFamily="34" charset="0"/>
              </a:defRPr>
            </a:lvl4pPr>
            <a:lvl5pPr marL="1828800" indent="0" algn="l" defTabSz="457200" rtl="0" eaLnBrk="1" latinLnBrk="0" hangingPunct="1">
              <a:spcBef>
                <a:spcPct val="20000"/>
              </a:spcBef>
              <a:buClr>
                <a:schemeClr val="accent2"/>
              </a:buClr>
              <a:buFont typeface="Courier New" panose="02070309020205020404" pitchFamily="49" charset="0"/>
              <a:buNone/>
              <a:defRPr sz="1200" b="1" i="0" kern="1200">
                <a:solidFill>
                  <a:schemeClr val="bg2"/>
                </a:solidFill>
                <a:latin typeface="+mj-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Calibri"/>
                <a:cs typeface="Calibri"/>
              </a:rPr>
              <a:t>Purchasing of Government Bonds</a:t>
            </a:r>
            <a:endParaRPr lang="en-US" sz="1400">
              <a:latin typeface="Calibri" panose="020F0502020204030204" pitchFamily="34" charset="0"/>
            </a:endParaRPr>
          </a:p>
        </p:txBody>
      </p:sp>
      <p:sp>
        <p:nvSpPr>
          <p:cNvPr id="20" name="Content Placeholder 4">
            <a:extLst>
              <a:ext uri="{FF2B5EF4-FFF2-40B4-BE49-F238E27FC236}">
                <a16:creationId xmlns:a16="http://schemas.microsoft.com/office/drawing/2014/main" id="{2BED5F26-6C89-AF2A-DC7E-FAAE630C5208}"/>
              </a:ext>
            </a:extLst>
          </p:cNvPr>
          <p:cNvSpPr txBox="1">
            <a:spLocks/>
          </p:cNvSpPr>
          <p:nvPr/>
        </p:nvSpPr>
        <p:spPr>
          <a:xfrm>
            <a:off x="911932" y="5825022"/>
            <a:ext cx="9905450" cy="527049"/>
          </a:xfrm>
          <a:prstGeom prst="rect">
            <a:avLst/>
          </a:prstGeom>
        </p:spPr>
        <p:txBody>
          <a:bodyPr vert="horz" wrap="square" lIns="0" tIns="45720" rIns="0" bIns="45720" rtlCol="0" anchor="t">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GB" sz="1400">
                <a:latin typeface="Calibri"/>
                <a:ea typeface="+mn-lt"/>
                <a:cs typeface="+mn-lt"/>
              </a:rPr>
              <a:t>RBA announced A$90 billion term funding facility to give banks access to 3-year funding at 25 basis points to support credit provision</a:t>
            </a:r>
            <a:endParaRPr lang="en-GB" sz="1400">
              <a:latin typeface="Calibri"/>
              <a:ea typeface="+mn-lt"/>
            </a:endParaRPr>
          </a:p>
          <a:p>
            <a:pPr marL="285750" indent="-285750"/>
            <a:r>
              <a:rPr lang="en-GB" sz="1400">
                <a:latin typeface="Calibri"/>
                <a:ea typeface="+mn-lt"/>
                <a:cs typeface="+mn-lt"/>
              </a:rPr>
              <a:t>RBA conducted longer repurchase agreements and broadened the range of eligible collateral to ensure market liquidity.</a:t>
            </a:r>
          </a:p>
          <a:p>
            <a:pPr marL="0" indent="0">
              <a:buNone/>
            </a:pPr>
            <a:endParaRPr lang="en-GB" sz="1400">
              <a:latin typeface="Calibri"/>
              <a:ea typeface="+mn-lt"/>
              <a:cs typeface="+mn-lt"/>
            </a:endParaRPr>
          </a:p>
          <a:p>
            <a:pPr marL="0" indent="0">
              <a:buNone/>
            </a:pPr>
            <a:endParaRPr lang="en-GB" sz="1400">
              <a:latin typeface="Calibri"/>
              <a:ea typeface="+mn-lt"/>
              <a:cs typeface="+mn-lt"/>
            </a:endParaRPr>
          </a:p>
          <a:p>
            <a:pPr marL="0" indent="0">
              <a:buNone/>
            </a:pPr>
            <a:endParaRPr lang="en-GB" sz="1400">
              <a:latin typeface="Calibri"/>
              <a:ea typeface="+mn-lt"/>
              <a:cs typeface="+mn-lt"/>
            </a:endParaRPr>
          </a:p>
        </p:txBody>
      </p:sp>
      <p:sp>
        <p:nvSpPr>
          <p:cNvPr id="22" name="Text Placeholder 2">
            <a:extLst>
              <a:ext uri="{FF2B5EF4-FFF2-40B4-BE49-F238E27FC236}">
                <a16:creationId xmlns:a16="http://schemas.microsoft.com/office/drawing/2014/main" id="{DC63D4DD-1F4B-A19C-4BB2-5F03376B43C5}"/>
              </a:ext>
            </a:extLst>
          </p:cNvPr>
          <p:cNvSpPr txBox="1">
            <a:spLocks/>
          </p:cNvSpPr>
          <p:nvPr/>
        </p:nvSpPr>
        <p:spPr>
          <a:xfrm>
            <a:off x="917519" y="5589984"/>
            <a:ext cx="4230785" cy="276999"/>
          </a:xfrm>
          <a:prstGeom prst="rect">
            <a:avLst/>
          </a:prstGeom>
        </p:spPr>
        <p:txBody>
          <a:bodyPr vert="horz" lIns="0" tIns="45720" rIns="0" bIns="45720" rtlCol="0" anchor="t">
            <a:noAutofit/>
          </a:bodyPr>
          <a:lstStyle>
            <a:lvl1pPr marL="0" indent="0" algn="l" defTabSz="457200" rtl="0" eaLnBrk="1" latinLnBrk="0" hangingPunct="1">
              <a:spcBef>
                <a:spcPts val="0"/>
              </a:spcBef>
              <a:buClr>
                <a:schemeClr val="accent2"/>
              </a:buClr>
              <a:buFont typeface="Wingdings" panose="05000000000000000000" pitchFamily="2" charset="2"/>
              <a:buNone/>
              <a:defRPr sz="1200" b="1" i="0" kern="1200">
                <a:solidFill>
                  <a:schemeClr val="tx1"/>
                </a:solidFill>
                <a:latin typeface="+mj-lt"/>
                <a:ea typeface="+mn-ea"/>
                <a:cs typeface="Calibri" panose="020F0502020204030204" pitchFamily="34" charset="0"/>
              </a:defRPr>
            </a:lvl1pPr>
            <a:lvl2pPr marL="4572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2pPr>
            <a:lvl3pPr marL="9144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3pPr>
            <a:lvl4pPr marL="1371600" indent="0" algn="l" defTabSz="457200" rtl="0" eaLnBrk="1" latinLnBrk="0" hangingPunct="1">
              <a:spcBef>
                <a:spcPct val="20000"/>
              </a:spcBef>
              <a:buClr>
                <a:schemeClr val="accent2"/>
              </a:buClr>
              <a:buFont typeface="Wingdings" panose="05000000000000000000" pitchFamily="2" charset="2"/>
              <a:buNone/>
              <a:defRPr sz="1200" b="1" i="0" kern="1200">
                <a:solidFill>
                  <a:schemeClr val="bg2"/>
                </a:solidFill>
                <a:latin typeface="+mj-lt"/>
                <a:ea typeface="+mn-ea"/>
                <a:cs typeface="Calibri" panose="020F0502020204030204" pitchFamily="34" charset="0"/>
              </a:defRPr>
            </a:lvl4pPr>
            <a:lvl5pPr marL="1828800" indent="0" algn="l" defTabSz="457200" rtl="0" eaLnBrk="1" latinLnBrk="0" hangingPunct="1">
              <a:spcBef>
                <a:spcPct val="20000"/>
              </a:spcBef>
              <a:buClr>
                <a:schemeClr val="accent2"/>
              </a:buClr>
              <a:buFont typeface="Courier New" panose="02070309020205020404" pitchFamily="49" charset="0"/>
              <a:buNone/>
              <a:defRPr sz="1200" b="1" i="0" kern="1200">
                <a:solidFill>
                  <a:schemeClr val="bg2"/>
                </a:solidFill>
                <a:latin typeface="+mj-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Calibri"/>
                <a:cs typeface="Calibri"/>
              </a:rPr>
              <a:t>Others</a:t>
            </a:r>
            <a:endParaRPr lang="en-US" sz="1400">
              <a:latin typeface="Calibri" panose="020F0502020204030204" pitchFamily="34" charset="0"/>
            </a:endParaRPr>
          </a:p>
        </p:txBody>
      </p:sp>
      <p:sp>
        <p:nvSpPr>
          <p:cNvPr id="6" name="Oval 5">
            <a:extLst>
              <a:ext uri="{FF2B5EF4-FFF2-40B4-BE49-F238E27FC236}">
                <a16:creationId xmlns:a16="http://schemas.microsoft.com/office/drawing/2014/main" id="{E70B76E5-5DE1-AB8C-196A-0E92EB1A1B23}"/>
              </a:ext>
            </a:extLst>
          </p:cNvPr>
          <p:cNvSpPr/>
          <p:nvPr/>
        </p:nvSpPr>
        <p:spPr>
          <a:xfrm>
            <a:off x="1649438" y="4154558"/>
            <a:ext cx="934497" cy="861518"/>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4" name="Rectangle 3">
            <a:extLst>
              <a:ext uri="{FF2B5EF4-FFF2-40B4-BE49-F238E27FC236}">
                <a16:creationId xmlns:a16="http://schemas.microsoft.com/office/drawing/2014/main" id="{F83F48C8-0883-86B9-95F7-99CD03370CDB}"/>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0" name="Rectangle 9">
            <a:extLst>
              <a:ext uri="{FF2B5EF4-FFF2-40B4-BE49-F238E27FC236}">
                <a16:creationId xmlns:a16="http://schemas.microsoft.com/office/drawing/2014/main" id="{AC70AD80-89AB-A748-ABAE-8A42607C7B51}"/>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1" name="Rectangle 10">
            <a:extLst>
              <a:ext uri="{FF2B5EF4-FFF2-40B4-BE49-F238E27FC236}">
                <a16:creationId xmlns:a16="http://schemas.microsoft.com/office/drawing/2014/main" id="{4AC9C5BF-527F-49ED-0035-FCFBB792FDF8}"/>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2" name="Rectangle 11">
            <a:extLst>
              <a:ext uri="{FF2B5EF4-FFF2-40B4-BE49-F238E27FC236}">
                <a16:creationId xmlns:a16="http://schemas.microsoft.com/office/drawing/2014/main" id="{DED6B10C-9BF9-527F-B0BD-6BC02FF5BAA2}"/>
              </a:ext>
            </a:extLst>
          </p:cNvPr>
          <p:cNvSpPr/>
          <p:nvPr/>
        </p:nvSpPr>
        <p:spPr>
          <a:xfrm>
            <a:off x="6204281" y="6487288"/>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5" name="Rectangle 14">
            <a:extLst>
              <a:ext uri="{FF2B5EF4-FFF2-40B4-BE49-F238E27FC236}">
                <a16:creationId xmlns:a16="http://schemas.microsoft.com/office/drawing/2014/main" id="{FED1A320-8594-3D3C-5FD2-D3A53FD43A7D}"/>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7" name="Rectangle 16">
            <a:extLst>
              <a:ext uri="{FF2B5EF4-FFF2-40B4-BE49-F238E27FC236}">
                <a16:creationId xmlns:a16="http://schemas.microsoft.com/office/drawing/2014/main" id="{3E597D67-90BD-019D-D13A-1B5EE68C3BA3}"/>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TextBox 18">
            <a:extLst>
              <a:ext uri="{FF2B5EF4-FFF2-40B4-BE49-F238E27FC236}">
                <a16:creationId xmlns:a16="http://schemas.microsoft.com/office/drawing/2014/main" id="{29A632D9-3383-87E2-3DB4-83795D7D78C0}"/>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1" name="TextBox 20">
            <a:extLst>
              <a:ext uri="{FF2B5EF4-FFF2-40B4-BE49-F238E27FC236}">
                <a16:creationId xmlns:a16="http://schemas.microsoft.com/office/drawing/2014/main" id="{6BFB4A67-4BE8-31C6-2F05-9C72DE787ED3}"/>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3" name="TextBox 22">
            <a:extLst>
              <a:ext uri="{FF2B5EF4-FFF2-40B4-BE49-F238E27FC236}">
                <a16:creationId xmlns:a16="http://schemas.microsoft.com/office/drawing/2014/main" id="{EE9978FB-4D2A-3377-CEBC-19E391219C94}"/>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4" name="TextBox 23">
            <a:extLst>
              <a:ext uri="{FF2B5EF4-FFF2-40B4-BE49-F238E27FC236}">
                <a16:creationId xmlns:a16="http://schemas.microsoft.com/office/drawing/2014/main" id="{3DFEE63B-89E9-1416-2E70-CA154108D3E8}"/>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5" name="TextBox 24">
            <a:extLst>
              <a:ext uri="{FF2B5EF4-FFF2-40B4-BE49-F238E27FC236}">
                <a16:creationId xmlns:a16="http://schemas.microsoft.com/office/drawing/2014/main" id="{AF5FC11C-B58A-2052-4B50-786215086141}"/>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6" name="TextBox 25">
            <a:extLst>
              <a:ext uri="{FF2B5EF4-FFF2-40B4-BE49-F238E27FC236}">
                <a16:creationId xmlns:a16="http://schemas.microsoft.com/office/drawing/2014/main" id="{AD9CB7DC-A8FC-C6A3-F29F-C129F0C4771C}"/>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751060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95DA05CD-0390-0481-DBA8-7AE8C97C964B}"/>
              </a:ext>
            </a:extLst>
          </p:cNvPr>
          <p:cNvPicPr>
            <a:picLocks noChangeAspect="1"/>
          </p:cNvPicPr>
          <p:nvPr/>
        </p:nvPicPr>
        <p:blipFill>
          <a:blip r:embed="rId2"/>
          <a:stretch>
            <a:fillRect/>
          </a:stretch>
        </p:blipFill>
        <p:spPr>
          <a:xfrm>
            <a:off x="1609962" y="3926354"/>
            <a:ext cx="8735148" cy="1958065"/>
          </a:xfrm>
          <a:prstGeom prst="rect">
            <a:avLst/>
          </a:prstGeom>
        </p:spPr>
      </p:pic>
      <p:sp>
        <p:nvSpPr>
          <p:cNvPr id="2" name="Title 1">
            <a:extLst>
              <a:ext uri="{FF2B5EF4-FFF2-40B4-BE49-F238E27FC236}">
                <a16:creationId xmlns:a16="http://schemas.microsoft.com/office/drawing/2014/main" id="{24D594EB-9CF0-6E09-25F6-50DB23B06261}"/>
              </a:ext>
            </a:extLst>
          </p:cNvPr>
          <p:cNvSpPr>
            <a:spLocks noGrp="1"/>
          </p:cNvSpPr>
          <p:nvPr>
            <p:ph type="title"/>
          </p:nvPr>
        </p:nvSpPr>
        <p:spPr>
          <a:xfrm>
            <a:off x="234425" y="921359"/>
            <a:ext cx="10308020" cy="400110"/>
          </a:xfrm>
        </p:spPr>
        <p:txBody>
          <a:bodyPr/>
          <a:lstStyle/>
          <a:p>
            <a:r>
              <a:rPr lang="en-US" sz="2000" b="1" dirty="0"/>
              <a:t>2018-2022 Australia - China Trade Tension: </a:t>
            </a:r>
            <a:r>
              <a:rPr lang="en-US" sz="2000" dirty="0"/>
              <a:t>Overview and Timeline</a:t>
            </a:r>
          </a:p>
        </p:txBody>
      </p:sp>
      <p:sp>
        <p:nvSpPr>
          <p:cNvPr id="13" name="Text Placeholder 12">
            <a:extLst>
              <a:ext uri="{FF2B5EF4-FFF2-40B4-BE49-F238E27FC236}">
                <a16:creationId xmlns:a16="http://schemas.microsoft.com/office/drawing/2014/main" id="{28A95105-8F41-CD33-CDB1-46FEAAA2C558}"/>
              </a:ext>
            </a:extLst>
          </p:cNvPr>
          <p:cNvSpPr>
            <a:spLocks noGrp="1"/>
          </p:cNvSpPr>
          <p:nvPr>
            <p:ph type="body" sz="quarter" idx="26"/>
          </p:nvPr>
        </p:nvSpPr>
        <p:spPr>
          <a:xfrm>
            <a:off x="7515879" y="6210235"/>
            <a:ext cx="4429657" cy="187133"/>
          </a:xfrm>
        </p:spPr>
        <p:txBody>
          <a:bodyPr/>
          <a:lstStyle/>
          <a:p>
            <a:r>
              <a:rPr lang="en-US" dirty="0"/>
              <a:t>Source: Geopolitical monitor (2023), Carpenter (2021)</a:t>
            </a:r>
          </a:p>
        </p:txBody>
      </p:sp>
      <p:sp>
        <p:nvSpPr>
          <p:cNvPr id="14" name="Slide Number Placeholder 13">
            <a:extLst>
              <a:ext uri="{FF2B5EF4-FFF2-40B4-BE49-F238E27FC236}">
                <a16:creationId xmlns:a16="http://schemas.microsoft.com/office/drawing/2014/main" id="{15773DF5-DA83-4BA9-684D-9190623A45F2}"/>
              </a:ext>
            </a:extLst>
          </p:cNvPr>
          <p:cNvSpPr>
            <a:spLocks noGrp="1"/>
          </p:cNvSpPr>
          <p:nvPr>
            <p:ph type="sldNum" sz="quarter" idx="12"/>
          </p:nvPr>
        </p:nvSpPr>
        <p:spPr/>
        <p:txBody>
          <a:bodyPr/>
          <a:lstStyle/>
          <a:p>
            <a:fld id="{FE3B7937-5ADA-FC4C-8C41-1CCDFF8CFC49}" type="slidenum">
              <a:rPr lang="en-US" smtClean="0"/>
              <a:pPr/>
              <a:t>24</a:t>
            </a:fld>
            <a:endParaRPr lang="en-US"/>
          </a:p>
        </p:txBody>
      </p:sp>
      <p:sp>
        <p:nvSpPr>
          <p:cNvPr id="7" name="TextBox 6">
            <a:extLst>
              <a:ext uri="{FF2B5EF4-FFF2-40B4-BE49-F238E27FC236}">
                <a16:creationId xmlns:a16="http://schemas.microsoft.com/office/drawing/2014/main" id="{929751C0-673B-40EB-1AAE-496711AD5D7B}"/>
              </a:ext>
            </a:extLst>
          </p:cNvPr>
          <p:cNvSpPr txBox="1"/>
          <p:nvPr/>
        </p:nvSpPr>
        <p:spPr>
          <a:xfrm>
            <a:off x="2656380" y="1997212"/>
            <a:ext cx="0" cy="0"/>
          </a:xfrm>
          <a:prstGeom prst="rect">
            <a:avLst/>
          </a:prstGeom>
          <a:ln w="9525">
            <a:noFill/>
          </a:ln>
        </p:spPr>
        <p:txBody>
          <a:bodyPr vert="horz" wrap="none" lIns="0" tIns="46800" rIns="0" bIns="46800" rtlCol="0">
            <a:noAutofit/>
          </a:bodyPr>
          <a:lstStyle/>
          <a:p>
            <a:pPr algn="just">
              <a:buClr>
                <a:schemeClr val="accent2"/>
              </a:buClr>
            </a:pPr>
            <a:endParaRPr lang="en-US" sz="1000" err="1">
              <a:solidFill>
                <a:srgbClr val="00235D"/>
              </a:solidFill>
            </a:endParaRPr>
          </a:p>
        </p:txBody>
      </p:sp>
      <p:sp>
        <p:nvSpPr>
          <p:cNvPr id="11" name="Content Placeholder 6">
            <a:extLst>
              <a:ext uri="{FF2B5EF4-FFF2-40B4-BE49-F238E27FC236}">
                <a16:creationId xmlns:a16="http://schemas.microsoft.com/office/drawing/2014/main" id="{D7D5D1B1-E9CE-3ACC-DDFE-AA4AAB2A12DB}"/>
              </a:ext>
            </a:extLst>
          </p:cNvPr>
          <p:cNvSpPr>
            <a:spLocks noGrp="1"/>
          </p:cNvSpPr>
          <p:nvPr>
            <p:ph sz="quarter" idx="28"/>
          </p:nvPr>
        </p:nvSpPr>
        <p:spPr>
          <a:xfrm>
            <a:off x="1244763" y="3428082"/>
            <a:ext cx="2348794" cy="643260"/>
          </a:xfrm>
        </p:spPr>
        <p:txBody>
          <a:bodyPr/>
          <a:lstStyle/>
          <a:p>
            <a:pPr marL="0" indent="0" algn="ctr">
              <a:buNone/>
            </a:pPr>
            <a:r>
              <a:rPr lang="en-US" sz="1400">
                <a:latin typeface="Calibri" panose="020F0502020204030204" pitchFamily="34" charset="0"/>
              </a:rPr>
              <a:t>Start of tension over 5G network and security reasons</a:t>
            </a:r>
          </a:p>
        </p:txBody>
      </p:sp>
      <p:sp>
        <p:nvSpPr>
          <p:cNvPr id="15" name="Content Placeholder 6">
            <a:extLst>
              <a:ext uri="{FF2B5EF4-FFF2-40B4-BE49-F238E27FC236}">
                <a16:creationId xmlns:a16="http://schemas.microsoft.com/office/drawing/2014/main" id="{71C88BDC-F4CF-9EA0-3A1B-333B55D9B30B}"/>
              </a:ext>
            </a:extLst>
          </p:cNvPr>
          <p:cNvSpPr txBox="1">
            <a:spLocks/>
          </p:cNvSpPr>
          <p:nvPr/>
        </p:nvSpPr>
        <p:spPr>
          <a:xfrm>
            <a:off x="2044505" y="5831590"/>
            <a:ext cx="4051495" cy="307777"/>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a:latin typeface="Calibri" panose="020F0502020204030204" pitchFamily="34" charset="0"/>
                <a:cs typeface="Calibri" panose="020F0502020204030204" pitchFamily="34" charset="0"/>
              </a:rPr>
              <a:t>Anti dumping investigation </a:t>
            </a:r>
          </a:p>
        </p:txBody>
      </p:sp>
      <p:sp>
        <p:nvSpPr>
          <p:cNvPr id="17" name="Content Placeholder 6">
            <a:extLst>
              <a:ext uri="{FF2B5EF4-FFF2-40B4-BE49-F238E27FC236}">
                <a16:creationId xmlns:a16="http://schemas.microsoft.com/office/drawing/2014/main" id="{1072422F-C588-0C43-AFB8-6728B7D0F6D7}"/>
              </a:ext>
            </a:extLst>
          </p:cNvPr>
          <p:cNvSpPr txBox="1">
            <a:spLocks/>
          </p:cNvSpPr>
          <p:nvPr/>
        </p:nvSpPr>
        <p:spPr>
          <a:xfrm>
            <a:off x="5053511" y="3428082"/>
            <a:ext cx="1848049" cy="523220"/>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a:latin typeface="Calibri" panose="020F0502020204030204" pitchFamily="34" charset="0"/>
                <a:cs typeface="Calibri" panose="020F0502020204030204" pitchFamily="34" charset="0"/>
              </a:rPr>
              <a:t>Barriers on several Australian  commodities </a:t>
            </a:r>
          </a:p>
        </p:txBody>
      </p:sp>
      <p:sp>
        <p:nvSpPr>
          <p:cNvPr id="18" name="Content Placeholder 6">
            <a:extLst>
              <a:ext uri="{FF2B5EF4-FFF2-40B4-BE49-F238E27FC236}">
                <a16:creationId xmlns:a16="http://schemas.microsoft.com/office/drawing/2014/main" id="{5AE69CBD-2E86-FD6F-729B-7FCA5BCFCDE4}"/>
              </a:ext>
            </a:extLst>
          </p:cNvPr>
          <p:cNvSpPr txBox="1">
            <a:spLocks/>
          </p:cNvSpPr>
          <p:nvPr/>
        </p:nvSpPr>
        <p:spPr>
          <a:xfrm>
            <a:off x="8806684" y="3526245"/>
            <a:ext cx="1848049" cy="523220"/>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a:latin typeface="Calibri" panose="020F0502020204030204" pitchFamily="34" charset="0"/>
                <a:cs typeface="Calibri" panose="020F0502020204030204" pitchFamily="34" charset="0"/>
              </a:rPr>
              <a:t>Meeting between Trade ministers  </a:t>
            </a:r>
          </a:p>
        </p:txBody>
      </p:sp>
      <p:sp>
        <p:nvSpPr>
          <p:cNvPr id="22" name="Content Placeholder 6">
            <a:extLst>
              <a:ext uri="{FF2B5EF4-FFF2-40B4-BE49-F238E27FC236}">
                <a16:creationId xmlns:a16="http://schemas.microsoft.com/office/drawing/2014/main" id="{EC0DB826-363B-57C8-87A5-E06D2E57B4F6}"/>
              </a:ext>
            </a:extLst>
          </p:cNvPr>
          <p:cNvSpPr txBox="1">
            <a:spLocks/>
          </p:cNvSpPr>
          <p:nvPr/>
        </p:nvSpPr>
        <p:spPr>
          <a:xfrm>
            <a:off x="6958635" y="5785433"/>
            <a:ext cx="1848049" cy="307777"/>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a:latin typeface="Calibri" panose="020F0502020204030204" pitchFamily="34" charset="0"/>
                <a:cs typeface="Calibri" panose="020F0502020204030204" pitchFamily="34" charset="0"/>
              </a:rPr>
              <a:t>Mostly Iron Ore export </a:t>
            </a:r>
          </a:p>
        </p:txBody>
      </p:sp>
      <p:sp>
        <p:nvSpPr>
          <p:cNvPr id="24" name="Text Placeholder 10">
            <a:extLst>
              <a:ext uri="{FF2B5EF4-FFF2-40B4-BE49-F238E27FC236}">
                <a16:creationId xmlns:a16="http://schemas.microsoft.com/office/drawing/2014/main" id="{D9A2178F-DC9C-6CDC-3D3E-F768C62FC5CE}"/>
              </a:ext>
            </a:extLst>
          </p:cNvPr>
          <p:cNvSpPr txBox="1">
            <a:spLocks/>
          </p:cNvSpPr>
          <p:nvPr/>
        </p:nvSpPr>
        <p:spPr>
          <a:xfrm>
            <a:off x="234425" y="1619356"/>
            <a:ext cx="8842375" cy="291606"/>
          </a:xfrm>
          <a:prstGeom prst="rect">
            <a:avLst/>
          </a:prstGeom>
        </p:spPr>
        <p:txBody>
          <a:bodyPr vert="horz" lIns="0" tIns="45720" rIns="0" bIns="45720" rtlCol="0">
            <a:noAutofit/>
          </a:bodyPr>
          <a:lstStyle>
            <a:lvl1pPr marL="0" marR="0" indent="0" algn="just" defTabSz="4572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sz="1400" b="0" i="0" kern="1200" baseline="0">
                <a:solidFill>
                  <a:schemeClr val="bg1">
                    <a:lumMod val="50000"/>
                  </a:schemeClr>
                </a:solidFill>
                <a:latin typeface="+mj-lt"/>
                <a:ea typeface="+mn-ea"/>
                <a:cs typeface="+mn-cs"/>
              </a:defRPr>
            </a:lvl1pPr>
            <a:lvl2pPr marL="457200" indent="0" algn="l" defTabSz="457200" rtl="0" eaLnBrk="1" latinLnBrk="0" hangingPunct="1">
              <a:spcBef>
                <a:spcPts val="0"/>
              </a:spcBef>
              <a:buClr>
                <a:schemeClr val="accent2"/>
              </a:buClr>
              <a:buFont typeface="Arial"/>
              <a:buNone/>
              <a:defRPr sz="1400" b="0" i="0" kern="1200">
                <a:solidFill>
                  <a:schemeClr val="bg1">
                    <a:lumMod val="50000"/>
                  </a:schemeClr>
                </a:solidFill>
                <a:latin typeface="+mj-lt"/>
                <a:ea typeface="+mn-ea"/>
                <a:cs typeface="Georgia"/>
              </a:defRPr>
            </a:lvl2pPr>
            <a:lvl3pPr marL="914400" indent="0" algn="l" defTabSz="457200" rtl="0" eaLnBrk="1" latinLnBrk="0" hangingPunct="1">
              <a:spcBef>
                <a:spcPts val="0"/>
              </a:spcBef>
              <a:buClr>
                <a:schemeClr val="accent2"/>
              </a:buClr>
              <a:buFont typeface="Arial"/>
              <a:buNone/>
              <a:defRPr sz="1400" b="0" i="0" kern="1200">
                <a:solidFill>
                  <a:schemeClr val="bg1">
                    <a:lumMod val="50000"/>
                  </a:schemeClr>
                </a:solidFill>
                <a:latin typeface="+mj-lt"/>
                <a:ea typeface="+mn-ea"/>
                <a:cs typeface="Arial"/>
              </a:defRPr>
            </a:lvl3pPr>
            <a:lvl4pPr marL="1371600" indent="0" algn="l" defTabSz="457200" rtl="0" eaLnBrk="1" latinLnBrk="0" hangingPunct="1">
              <a:spcBef>
                <a:spcPts val="0"/>
              </a:spcBef>
              <a:buClr>
                <a:schemeClr val="accent2"/>
              </a:buClr>
              <a:buFont typeface="Wingdings" panose="05000000000000000000" pitchFamily="2" charset="2"/>
              <a:buNone/>
              <a:defRPr sz="1400" b="0" i="0" kern="1200">
                <a:solidFill>
                  <a:schemeClr val="bg1">
                    <a:lumMod val="50000"/>
                  </a:schemeClr>
                </a:solidFill>
                <a:latin typeface="+mj-lt"/>
                <a:ea typeface="+mn-ea"/>
                <a:cs typeface="Arial"/>
              </a:defRPr>
            </a:lvl4pPr>
            <a:lvl5pPr marL="1828800" indent="0" algn="l" defTabSz="457200" rtl="0" eaLnBrk="1" latinLnBrk="0" hangingPunct="1">
              <a:spcBef>
                <a:spcPts val="0"/>
              </a:spcBef>
              <a:buClr>
                <a:schemeClr val="accent2"/>
              </a:buClr>
              <a:buFont typeface="Courier New" panose="02070309020205020404" pitchFamily="49" charset="0"/>
              <a:buNone/>
              <a:defRPr sz="1400" b="0" i="0" kern="1200">
                <a:solidFill>
                  <a:schemeClr val="bg1">
                    <a:lumMod val="50000"/>
                  </a:schemeClr>
                </a:solidFill>
                <a:latin typeface="+mj-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latin typeface="Calibri" panose="020F0502020204030204" pitchFamily="34" charset="0"/>
                <a:cs typeface="Calibri" panose="020F0502020204030204" pitchFamily="34" charset="0"/>
              </a:rPr>
              <a:t>China’s One-sided sanctions on Australian Export</a:t>
            </a:r>
          </a:p>
        </p:txBody>
      </p:sp>
      <p:sp>
        <p:nvSpPr>
          <p:cNvPr id="25" name="Content Placeholder 6">
            <a:extLst>
              <a:ext uri="{FF2B5EF4-FFF2-40B4-BE49-F238E27FC236}">
                <a16:creationId xmlns:a16="http://schemas.microsoft.com/office/drawing/2014/main" id="{40E3031D-AC54-ED45-9219-12B4B37AFA2C}"/>
              </a:ext>
            </a:extLst>
          </p:cNvPr>
          <p:cNvSpPr txBox="1">
            <a:spLocks/>
          </p:cNvSpPr>
          <p:nvPr/>
        </p:nvSpPr>
        <p:spPr>
          <a:xfrm>
            <a:off x="234425" y="1957265"/>
            <a:ext cx="10110685" cy="1130951"/>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400" dirty="0">
                <a:latin typeface="Calibri" panose="020F0502020204030204" pitchFamily="34" charset="0"/>
                <a:cs typeface="Calibri" panose="020F0502020204030204" pitchFamily="34" charset="0"/>
              </a:rPr>
              <a:t>Trade war started when Australian government banned “Huawei” from its 5G network for security reasons</a:t>
            </a:r>
          </a:p>
          <a:p>
            <a:pPr>
              <a:lnSpc>
                <a:spcPct val="150000"/>
              </a:lnSpc>
            </a:pPr>
            <a:r>
              <a:rPr lang="en-US" sz="1400" dirty="0">
                <a:latin typeface="Calibri" panose="020F0502020204030204" pitchFamily="34" charset="0"/>
                <a:cs typeface="Calibri" panose="020F0502020204030204" pitchFamily="34" charset="0"/>
              </a:rPr>
              <a:t>Although they are not the first country to do so it still soured their relationship </a:t>
            </a:r>
          </a:p>
          <a:p>
            <a:pPr>
              <a:lnSpc>
                <a:spcPct val="150000"/>
              </a:lnSpc>
            </a:pPr>
            <a:r>
              <a:rPr lang="en-US" sz="1400" dirty="0">
                <a:latin typeface="Calibri" panose="020F0502020204030204" pitchFamily="34" charset="0"/>
                <a:cs typeface="Calibri" panose="020F0502020204030204" pitchFamily="34" charset="0"/>
              </a:rPr>
              <a:t>Australia exports 1/3 of total volume to China and is known to have a relatively friendly relationship </a:t>
            </a:r>
          </a:p>
        </p:txBody>
      </p:sp>
      <p:sp>
        <p:nvSpPr>
          <p:cNvPr id="5" name="Rectangle 4">
            <a:extLst>
              <a:ext uri="{FF2B5EF4-FFF2-40B4-BE49-F238E27FC236}">
                <a16:creationId xmlns:a16="http://schemas.microsoft.com/office/drawing/2014/main" id="{DE7FD647-D80C-DA03-988A-71552D4F908C}"/>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6" name="Rectangle 5">
            <a:extLst>
              <a:ext uri="{FF2B5EF4-FFF2-40B4-BE49-F238E27FC236}">
                <a16:creationId xmlns:a16="http://schemas.microsoft.com/office/drawing/2014/main" id="{5CE40729-BADE-335E-EF15-A9DB2F536FA1}"/>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8" name="Rectangle 7">
            <a:extLst>
              <a:ext uri="{FF2B5EF4-FFF2-40B4-BE49-F238E27FC236}">
                <a16:creationId xmlns:a16="http://schemas.microsoft.com/office/drawing/2014/main" id="{498E8497-5CF8-84AC-E9EE-E39614F9F8AD}"/>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9" name="Rectangle 8">
            <a:extLst>
              <a:ext uri="{FF2B5EF4-FFF2-40B4-BE49-F238E27FC236}">
                <a16:creationId xmlns:a16="http://schemas.microsoft.com/office/drawing/2014/main" id="{67D4AA2E-DB4A-3317-B8A9-C71089CA5B22}"/>
              </a:ext>
            </a:extLst>
          </p:cNvPr>
          <p:cNvSpPr/>
          <p:nvPr/>
        </p:nvSpPr>
        <p:spPr>
          <a:xfrm>
            <a:off x="6204281" y="6487288"/>
            <a:ext cx="1793276" cy="282430"/>
          </a:xfrm>
          <a:prstGeom prst="rect">
            <a:avLst/>
          </a:prstGeom>
          <a:solidFill>
            <a:schemeClr val="accent5">
              <a:alpha val="14790"/>
            </a:schemeClr>
          </a:solidFill>
          <a:ln w="9525">
            <a:solidFill>
              <a:schemeClr val="accent5">
                <a:alpha val="14608"/>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0" name="Rectangle 9">
            <a:extLst>
              <a:ext uri="{FF2B5EF4-FFF2-40B4-BE49-F238E27FC236}">
                <a16:creationId xmlns:a16="http://schemas.microsoft.com/office/drawing/2014/main" id="{208CD0BB-8E7B-C25A-1DEC-A6722531F2C0}"/>
              </a:ext>
            </a:extLst>
          </p:cNvPr>
          <p:cNvSpPr/>
          <p:nvPr/>
        </p:nvSpPr>
        <p:spPr>
          <a:xfrm>
            <a:off x="8191502"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6" name="Rectangle 15">
            <a:extLst>
              <a:ext uri="{FF2B5EF4-FFF2-40B4-BE49-F238E27FC236}">
                <a16:creationId xmlns:a16="http://schemas.microsoft.com/office/drawing/2014/main" id="{262AFF55-5C26-4F44-51BE-E9122113D6DC}"/>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TextBox 18">
            <a:extLst>
              <a:ext uri="{FF2B5EF4-FFF2-40B4-BE49-F238E27FC236}">
                <a16:creationId xmlns:a16="http://schemas.microsoft.com/office/drawing/2014/main" id="{60E51148-167D-DC57-3427-BACDC661540C}"/>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0" name="TextBox 19">
            <a:extLst>
              <a:ext uri="{FF2B5EF4-FFF2-40B4-BE49-F238E27FC236}">
                <a16:creationId xmlns:a16="http://schemas.microsoft.com/office/drawing/2014/main" id="{AA8FAD03-0724-7A1D-5EB5-A91471467B4A}"/>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1" name="TextBox 20">
            <a:extLst>
              <a:ext uri="{FF2B5EF4-FFF2-40B4-BE49-F238E27FC236}">
                <a16:creationId xmlns:a16="http://schemas.microsoft.com/office/drawing/2014/main" id="{1BAE1D24-1BB8-9B0D-5893-31B7B5E74A5A}"/>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3" name="TextBox 22">
            <a:extLst>
              <a:ext uri="{FF2B5EF4-FFF2-40B4-BE49-F238E27FC236}">
                <a16:creationId xmlns:a16="http://schemas.microsoft.com/office/drawing/2014/main" id="{3AA23B6E-65A6-EA57-E262-4EC2D2DE6E02}"/>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8" name="TextBox 27">
            <a:extLst>
              <a:ext uri="{FF2B5EF4-FFF2-40B4-BE49-F238E27FC236}">
                <a16:creationId xmlns:a16="http://schemas.microsoft.com/office/drawing/2014/main" id="{4E599F4C-65BA-786D-8F8E-2A84ADB7AA2E}"/>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9" name="TextBox 28">
            <a:extLst>
              <a:ext uri="{FF2B5EF4-FFF2-40B4-BE49-F238E27FC236}">
                <a16:creationId xmlns:a16="http://schemas.microsoft.com/office/drawing/2014/main" id="{4442AE1B-64B6-C87B-03D9-362CBDA19217}"/>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2450668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FE5A-9B89-2F79-82AE-97532EC6C967}"/>
              </a:ext>
            </a:extLst>
          </p:cNvPr>
          <p:cNvSpPr>
            <a:spLocks noGrp="1"/>
          </p:cNvSpPr>
          <p:nvPr>
            <p:ph type="title"/>
          </p:nvPr>
        </p:nvSpPr>
        <p:spPr>
          <a:xfrm>
            <a:off x="234307" y="921359"/>
            <a:ext cx="10308138" cy="400110"/>
          </a:xfrm>
        </p:spPr>
        <p:txBody>
          <a:bodyPr/>
          <a:lstStyle/>
          <a:p>
            <a:r>
              <a:rPr lang="en-US" sz="2000" dirty="0"/>
              <a:t>Details of Trade Restriction</a:t>
            </a:r>
          </a:p>
        </p:txBody>
      </p:sp>
      <p:sp>
        <p:nvSpPr>
          <p:cNvPr id="3" name="Text Placeholder 2">
            <a:extLst>
              <a:ext uri="{FF2B5EF4-FFF2-40B4-BE49-F238E27FC236}">
                <a16:creationId xmlns:a16="http://schemas.microsoft.com/office/drawing/2014/main" id="{09099CBE-8CEE-B275-8F2B-1CCDD4A67586}"/>
              </a:ext>
            </a:extLst>
          </p:cNvPr>
          <p:cNvSpPr>
            <a:spLocks noGrp="1"/>
          </p:cNvSpPr>
          <p:nvPr>
            <p:ph type="body" sz="quarter" idx="16"/>
          </p:nvPr>
        </p:nvSpPr>
        <p:spPr>
          <a:xfrm>
            <a:off x="234307" y="2062750"/>
            <a:ext cx="4230785" cy="307777"/>
          </a:xfrm>
        </p:spPr>
        <p:txBody>
          <a:bodyPr/>
          <a:lstStyle/>
          <a:p>
            <a:r>
              <a:rPr lang="en-US" sz="1400">
                <a:latin typeface="Calibri" panose="020F0502020204030204" pitchFamily="34" charset="0"/>
              </a:rPr>
              <a:t>Oct 2018 – Anti-dumping investigation</a:t>
            </a:r>
          </a:p>
        </p:txBody>
      </p:sp>
      <p:sp>
        <p:nvSpPr>
          <p:cNvPr id="4" name="Text Placeholder 3">
            <a:extLst>
              <a:ext uri="{FF2B5EF4-FFF2-40B4-BE49-F238E27FC236}">
                <a16:creationId xmlns:a16="http://schemas.microsoft.com/office/drawing/2014/main" id="{9C0ABC8E-AD2D-D802-3E9D-BB361977EAB4}"/>
              </a:ext>
            </a:extLst>
          </p:cNvPr>
          <p:cNvSpPr>
            <a:spLocks noGrp="1"/>
          </p:cNvSpPr>
          <p:nvPr>
            <p:ph type="body" sz="quarter" idx="20"/>
          </p:nvPr>
        </p:nvSpPr>
        <p:spPr>
          <a:xfrm>
            <a:off x="6260662" y="2062750"/>
            <a:ext cx="4230785" cy="307777"/>
          </a:xfrm>
        </p:spPr>
        <p:txBody>
          <a:bodyPr/>
          <a:lstStyle/>
          <a:p>
            <a:r>
              <a:rPr lang="en-US" sz="1400">
                <a:latin typeface="Calibri" panose="020F0502020204030204" pitchFamily="34" charset="0"/>
              </a:rPr>
              <a:t>May 2020 – Non - trade barrier on Coal</a:t>
            </a:r>
          </a:p>
        </p:txBody>
      </p:sp>
      <p:sp>
        <p:nvSpPr>
          <p:cNvPr id="7" name="Content Placeholder 6">
            <a:extLst>
              <a:ext uri="{FF2B5EF4-FFF2-40B4-BE49-F238E27FC236}">
                <a16:creationId xmlns:a16="http://schemas.microsoft.com/office/drawing/2014/main" id="{92C3DF1E-5F87-1213-080C-638EAB9703F8}"/>
              </a:ext>
            </a:extLst>
          </p:cNvPr>
          <p:cNvSpPr>
            <a:spLocks noGrp="1"/>
          </p:cNvSpPr>
          <p:nvPr>
            <p:ph sz="quarter" idx="28"/>
          </p:nvPr>
        </p:nvSpPr>
        <p:spPr>
          <a:xfrm>
            <a:off x="234307" y="2349515"/>
            <a:ext cx="5696780" cy="1079486"/>
          </a:xfrm>
        </p:spPr>
        <p:txBody>
          <a:bodyPr/>
          <a:lstStyle/>
          <a:p>
            <a:pPr>
              <a:lnSpc>
                <a:spcPct val="150000"/>
              </a:lnSpc>
            </a:pPr>
            <a:r>
              <a:rPr lang="en-US" sz="1400">
                <a:latin typeface="Calibri" panose="020F0502020204030204" pitchFamily="34" charset="0"/>
              </a:rPr>
              <a:t>China started the anti-dumping investigation on Australian barley</a:t>
            </a:r>
          </a:p>
          <a:p>
            <a:pPr>
              <a:lnSpc>
                <a:spcPct val="150000"/>
              </a:lnSpc>
            </a:pPr>
            <a:r>
              <a:rPr lang="en-US" sz="1400">
                <a:latin typeface="Calibri" panose="020F0502020204030204" pitchFamily="34" charset="0"/>
              </a:rPr>
              <a:t>In March 2020, there was an 80.5% tariff on Australian barley </a:t>
            </a:r>
          </a:p>
          <a:p>
            <a:pPr>
              <a:lnSpc>
                <a:spcPct val="150000"/>
              </a:lnSpc>
            </a:pPr>
            <a:r>
              <a:rPr lang="en-US" sz="1400">
                <a:latin typeface="Calibri" panose="020F0502020204030204" pitchFamily="34" charset="0"/>
              </a:rPr>
              <a:t>Total export worth $1.5 Billion in 2018, $960 million in 2019</a:t>
            </a:r>
          </a:p>
        </p:txBody>
      </p:sp>
      <p:sp>
        <p:nvSpPr>
          <p:cNvPr id="8" name="Content Placeholder 7">
            <a:extLst>
              <a:ext uri="{FF2B5EF4-FFF2-40B4-BE49-F238E27FC236}">
                <a16:creationId xmlns:a16="http://schemas.microsoft.com/office/drawing/2014/main" id="{6380CF0C-FEB7-355A-90B8-7F8A5F56A468}"/>
              </a:ext>
            </a:extLst>
          </p:cNvPr>
          <p:cNvSpPr>
            <a:spLocks noGrp="1"/>
          </p:cNvSpPr>
          <p:nvPr>
            <p:ph sz="quarter" idx="29"/>
          </p:nvPr>
        </p:nvSpPr>
        <p:spPr>
          <a:xfrm>
            <a:off x="6259924" y="2355251"/>
            <a:ext cx="5696779" cy="1448800"/>
          </a:xfrm>
        </p:spPr>
        <p:txBody>
          <a:bodyPr/>
          <a:lstStyle/>
          <a:p>
            <a:pPr>
              <a:lnSpc>
                <a:spcPct val="150000"/>
              </a:lnSpc>
            </a:pPr>
            <a:r>
              <a:rPr lang="en-US" sz="1400">
                <a:latin typeface="Calibri" panose="020F0502020204030204" pitchFamily="34" charset="0"/>
              </a:rPr>
              <a:t>Started with administrative difficulties – Australian ships getting docked and awaiting permission </a:t>
            </a:r>
          </a:p>
          <a:p>
            <a:pPr>
              <a:lnSpc>
                <a:spcPct val="150000"/>
              </a:lnSpc>
            </a:pPr>
            <a:r>
              <a:rPr lang="en-US" sz="1400">
                <a:latin typeface="Calibri" panose="020F0502020204030204" pitchFamily="34" charset="0"/>
              </a:rPr>
              <a:t>Export value of $13.8 Billion in 2019</a:t>
            </a:r>
          </a:p>
          <a:p>
            <a:pPr>
              <a:lnSpc>
                <a:spcPct val="150000"/>
              </a:lnSpc>
            </a:pPr>
            <a:r>
              <a:rPr lang="en-US" sz="1400">
                <a:latin typeface="Calibri" panose="020F0502020204030204" pitchFamily="34" charset="0"/>
              </a:rPr>
              <a:t>No record of import by China since 2020</a:t>
            </a:r>
          </a:p>
          <a:p>
            <a:pPr>
              <a:lnSpc>
                <a:spcPct val="150000"/>
              </a:lnSpc>
            </a:pPr>
            <a:endParaRPr lang="en-US" sz="1400">
              <a:latin typeface="Calibri" panose="020F0502020204030204" pitchFamily="34" charset="0"/>
            </a:endParaRPr>
          </a:p>
        </p:txBody>
      </p:sp>
      <p:sp>
        <p:nvSpPr>
          <p:cNvPr id="11" name="Text Placeholder 10">
            <a:extLst>
              <a:ext uri="{FF2B5EF4-FFF2-40B4-BE49-F238E27FC236}">
                <a16:creationId xmlns:a16="http://schemas.microsoft.com/office/drawing/2014/main" id="{97411A62-5C4B-B471-8CDD-F50D66EC0AEF}"/>
              </a:ext>
            </a:extLst>
          </p:cNvPr>
          <p:cNvSpPr>
            <a:spLocks noGrp="1"/>
          </p:cNvSpPr>
          <p:nvPr>
            <p:ph type="body" sz="quarter" idx="18"/>
          </p:nvPr>
        </p:nvSpPr>
        <p:spPr/>
        <p:txBody>
          <a:bodyPr/>
          <a:lstStyle/>
          <a:p>
            <a:r>
              <a:rPr lang="en-US" b="1">
                <a:latin typeface="Calibri" panose="020F0502020204030204" pitchFamily="34" charset="0"/>
              </a:rPr>
              <a:t>Anti-dumping investigation and trade barriers have negative impact on some of Australian commodity prices</a:t>
            </a:r>
          </a:p>
        </p:txBody>
      </p:sp>
      <p:sp>
        <p:nvSpPr>
          <p:cNvPr id="13" name="Text Placeholder 12">
            <a:extLst>
              <a:ext uri="{FF2B5EF4-FFF2-40B4-BE49-F238E27FC236}">
                <a16:creationId xmlns:a16="http://schemas.microsoft.com/office/drawing/2014/main" id="{63969ECD-68CA-9574-D6A9-5D4E197A8AEB}"/>
              </a:ext>
            </a:extLst>
          </p:cNvPr>
          <p:cNvSpPr>
            <a:spLocks noGrp="1"/>
          </p:cNvSpPr>
          <p:nvPr>
            <p:ph type="body" sz="quarter" idx="26"/>
          </p:nvPr>
        </p:nvSpPr>
        <p:spPr>
          <a:xfrm>
            <a:off x="7594483" y="6210782"/>
            <a:ext cx="4429657" cy="187133"/>
          </a:xfrm>
        </p:spPr>
        <p:txBody>
          <a:bodyPr/>
          <a:lstStyle/>
          <a:p>
            <a:r>
              <a:rPr lang="en-US"/>
              <a:t>Source: Geopolitical monitor (2023), Sullivan&amp; Gunders (2020)</a:t>
            </a:r>
          </a:p>
        </p:txBody>
      </p:sp>
      <p:sp>
        <p:nvSpPr>
          <p:cNvPr id="14" name="Slide Number Placeholder 13">
            <a:extLst>
              <a:ext uri="{FF2B5EF4-FFF2-40B4-BE49-F238E27FC236}">
                <a16:creationId xmlns:a16="http://schemas.microsoft.com/office/drawing/2014/main" id="{076E51D8-93BA-D118-76BB-B0644230BED2}"/>
              </a:ext>
            </a:extLst>
          </p:cNvPr>
          <p:cNvSpPr>
            <a:spLocks noGrp="1"/>
          </p:cNvSpPr>
          <p:nvPr>
            <p:ph type="sldNum" sz="quarter" idx="12"/>
          </p:nvPr>
        </p:nvSpPr>
        <p:spPr/>
        <p:txBody>
          <a:bodyPr/>
          <a:lstStyle/>
          <a:p>
            <a:fld id="{FE3B7937-5ADA-FC4C-8C41-1CCDFF8CFC49}" type="slidenum">
              <a:rPr lang="en-US" smtClean="0"/>
              <a:pPr/>
              <a:t>25</a:t>
            </a:fld>
            <a:endParaRPr lang="en-US"/>
          </a:p>
        </p:txBody>
      </p:sp>
      <p:pic>
        <p:nvPicPr>
          <p:cNvPr id="15" name="Content Placeholder 23" descr="Chart, line chart&#10;&#10;Description automatically generated">
            <a:extLst>
              <a:ext uri="{FF2B5EF4-FFF2-40B4-BE49-F238E27FC236}">
                <a16:creationId xmlns:a16="http://schemas.microsoft.com/office/drawing/2014/main" id="{7DD146B6-2CC6-9A74-A94B-55B7852EBA52}"/>
              </a:ext>
            </a:extLst>
          </p:cNvPr>
          <p:cNvPicPr>
            <a:picLocks noChangeAspect="1"/>
          </p:cNvPicPr>
          <p:nvPr/>
        </p:nvPicPr>
        <p:blipFill>
          <a:blip r:embed="rId2"/>
          <a:stretch>
            <a:fillRect/>
          </a:stretch>
        </p:blipFill>
        <p:spPr>
          <a:xfrm>
            <a:off x="908973" y="3841053"/>
            <a:ext cx="3935779" cy="2292419"/>
          </a:xfrm>
          <a:prstGeom prst="rect">
            <a:avLst/>
          </a:prstGeom>
        </p:spPr>
      </p:pic>
      <p:pic>
        <p:nvPicPr>
          <p:cNvPr id="20" name="Picture 2" descr="Due to the limited audience of this diagram and its complexity, no alternative description has been provided. Please email clientservices@ga.gov.au">
            <a:extLst>
              <a:ext uri="{FF2B5EF4-FFF2-40B4-BE49-F238E27FC236}">
                <a16:creationId xmlns:a16="http://schemas.microsoft.com/office/drawing/2014/main" id="{44765AB9-F011-5328-3FC8-07D0FE962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4933" y="3860050"/>
            <a:ext cx="2797676" cy="225442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087517E-AE56-14FA-03FD-401A5CA442D7}"/>
              </a:ext>
            </a:extLst>
          </p:cNvPr>
          <p:cNvSpPr/>
          <p:nvPr/>
        </p:nvSpPr>
        <p:spPr>
          <a:xfrm>
            <a:off x="8780356" y="5112001"/>
            <a:ext cx="199506" cy="332509"/>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rgbClr val="FF0000"/>
              </a:solidFill>
            </a:endParaRPr>
          </a:p>
        </p:txBody>
      </p:sp>
      <p:sp>
        <p:nvSpPr>
          <p:cNvPr id="10" name="TextBox 9">
            <a:extLst>
              <a:ext uri="{FF2B5EF4-FFF2-40B4-BE49-F238E27FC236}">
                <a16:creationId xmlns:a16="http://schemas.microsoft.com/office/drawing/2014/main" id="{FCDBA997-026C-8DCA-82A7-E477CFD3E978}"/>
              </a:ext>
            </a:extLst>
          </p:cNvPr>
          <p:cNvSpPr txBox="1"/>
          <p:nvPr/>
        </p:nvSpPr>
        <p:spPr>
          <a:xfrm>
            <a:off x="-996593" y="6328881"/>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29" name="Rectangle 28">
            <a:extLst>
              <a:ext uri="{FF2B5EF4-FFF2-40B4-BE49-F238E27FC236}">
                <a16:creationId xmlns:a16="http://schemas.microsoft.com/office/drawing/2014/main" id="{6D6E85B6-9A6A-1127-FDD7-40332E301780}"/>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30" name="Rectangle 29">
            <a:extLst>
              <a:ext uri="{FF2B5EF4-FFF2-40B4-BE49-F238E27FC236}">
                <a16:creationId xmlns:a16="http://schemas.microsoft.com/office/drawing/2014/main" id="{BA82D033-CFC2-043E-B144-265676286E35}"/>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31" name="Rectangle 30">
            <a:extLst>
              <a:ext uri="{FF2B5EF4-FFF2-40B4-BE49-F238E27FC236}">
                <a16:creationId xmlns:a16="http://schemas.microsoft.com/office/drawing/2014/main" id="{DE76DF12-50BD-E8FA-3A8A-38E687628BFF}"/>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4" name="Rectangle 33">
            <a:extLst>
              <a:ext uri="{FF2B5EF4-FFF2-40B4-BE49-F238E27FC236}">
                <a16:creationId xmlns:a16="http://schemas.microsoft.com/office/drawing/2014/main" id="{AAFD903D-A81C-1D19-C773-CF3EA2025BF4}"/>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5" name="Rectangle 34">
            <a:extLst>
              <a:ext uri="{FF2B5EF4-FFF2-40B4-BE49-F238E27FC236}">
                <a16:creationId xmlns:a16="http://schemas.microsoft.com/office/drawing/2014/main" id="{3240D7DC-8A87-BBF7-A650-E6ABA0892FF7}"/>
              </a:ext>
            </a:extLst>
          </p:cNvPr>
          <p:cNvSpPr/>
          <p:nvPr/>
        </p:nvSpPr>
        <p:spPr>
          <a:xfrm>
            <a:off x="6204281" y="6487288"/>
            <a:ext cx="1793276" cy="282430"/>
          </a:xfrm>
          <a:prstGeom prst="rect">
            <a:avLst/>
          </a:prstGeom>
          <a:solidFill>
            <a:schemeClr val="accent5">
              <a:alpha val="14790"/>
            </a:schemeClr>
          </a:solidFill>
          <a:ln w="9525">
            <a:solidFill>
              <a:schemeClr val="accent5">
                <a:alpha val="14608"/>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6" name="Rectangle 35">
            <a:extLst>
              <a:ext uri="{FF2B5EF4-FFF2-40B4-BE49-F238E27FC236}">
                <a16:creationId xmlns:a16="http://schemas.microsoft.com/office/drawing/2014/main" id="{9F58C202-16B4-4246-B0E2-5D714B244B54}"/>
              </a:ext>
            </a:extLst>
          </p:cNvPr>
          <p:cNvSpPr/>
          <p:nvPr/>
        </p:nvSpPr>
        <p:spPr>
          <a:xfrm>
            <a:off x="8191502"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7" name="TextBox 36">
            <a:extLst>
              <a:ext uri="{FF2B5EF4-FFF2-40B4-BE49-F238E27FC236}">
                <a16:creationId xmlns:a16="http://schemas.microsoft.com/office/drawing/2014/main" id="{81D83261-A9DF-8EE1-4411-7EE1AB3964D3}"/>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38" name="TextBox 37">
            <a:extLst>
              <a:ext uri="{FF2B5EF4-FFF2-40B4-BE49-F238E27FC236}">
                <a16:creationId xmlns:a16="http://schemas.microsoft.com/office/drawing/2014/main" id="{4898F9A1-3979-88BF-6BD7-62CBA3B738EC}"/>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9" name="TextBox 38">
            <a:extLst>
              <a:ext uri="{FF2B5EF4-FFF2-40B4-BE49-F238E27FC236}">
                <a16:creationId xmlns:a16="http://schemas.microsoft.com/office/drawing/2014/main" id="{E8E3676F-6E9F-5635-7524-9D858AD390B2}"/>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40" name="TextBox 39">
            <a:extLst>
              <a:ext uri="{FF2B5EF4-FFF2-40B4-BE49-F238E27FC236}">
                <a16:creationId xmlns:a16="http://schemas.microsoft.com/office/drawing/2014/main" id="{A8D1B60D-75AF-E30E-76D5-054F596627C0}"/>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42" name="TextBox 41">
            <a:extLst>
              <a:ext uri="{FF2B5EF4-FFF2-40B4-BE49-F238E27FC236}">
                <a16:creationId xmlns:a16="http://schemas.microsoft.com/office/drawing/2014/main" id="{A26AD9B1-2748-CC38-B039-BC7322583D09}"/>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43" name="TextBox 42">
            <a:extLst>
              <a:ext uri="{FF2B5EF4-FFF2-40B4-BE49-F238E27FC236}">
                <a16:creationId xmlns:a16="http://schemas.microsoft.com/office/drawing/2014/main" id="{0B1B24BA-798D-9DB0-1D4D-81F675C2E2ED}"/>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4231756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FE5A-9B89-2F79-82AE-97532EC6C967}"/>
              </a:ext>
            </a:extLst>
          </p:cNvPr>
          <p:cNvSpPr>
            <a:spLocks noGrp="1"/>
          </p:cNvSpPr>
          <p:nvPr>
            <p:ph type="title"/>
          </p:nvPr>
        </p:nvSpPr>
        <p:spPr>
          <a:xfrm>
            <a:off x="234307" y="921359"/>
            <a:ext cx="10308138" cy="400110"/>
          </a:xfrm>
        </p:spPr>
        <p:txBody>
          <a:bodyPr/>
          <a:lstStyle/>
          <a:p>
            <a:r>
              <a:rPr lang="en-US" sz="2000" dirty="0"/>
              <a:t>Details of Trade Restriction</a:t>
            </a:r>
          </a:p>
        </p:txBody>
      </p:sp>
      <p:sp>
        <p:nvSpPr>
          <p:cNvPr id="11" name="Text Placeholder 10">
            <a:extLst>
              <a:ext uri="{FF2B5EF4-FFF2-40B4-BE49-F238E27FC236}">
                <a16:creationId xmlns:a16="http://schemas.microsoft.com/office/drawing/2014/main" id="{97411A62-5C4B-B471-8CDD-F50D66EC0AEF}"/>
              </a:ext>
            </a:extLst>
          </p:cNvPr>
          <p:cNvSpPr>
            <a:spLocks noGrp="1"/>
          </p:cNvSpPr>
          <p:nvPr>
            <p:ph type="body" sz="quarter" idx="18"/>
          </p:nvPr>
        </p:nvSpPr>
        <p:spPr/>
        <p:txBody>
          <a:bodyPr/>
          <a:lstStyle/>
          <a:p>
            <a:r>
              <a:rPr lang="en-US" b="1">
                <a:latin typeface="Calibri" panose="020F0502020204030204" pitchFamily="34" charset="0"/>
              </a:rPr>
              <a:t>More trade barriers by China on Australian export</a:t>
            </a:r>
          </a:p>
        </p:txBody>
      </p:sp>
      <p:sp>
        <p:nvSpPr>
          <p:cNvPr id="13" name="Text Placeholder 12">
            <a:extLst>
              <a:ext uri="{FF2B5EF4-FFF2-40B4-BE49-F238E27FC236}">
                <a16:creationId xmlns:a16="http://schemas.microsoft.com/office/drawing/2014/main" id="{63969ECD-68CA-9574-D6A9-5D4E197A8AEB}"/>
              </a:ext>
            </a:extLst>
          </p:cNvPr>
          <p:cNvSpPr>
            <a:spLocks noGrp="1"/>
          </p:cNvSpPr>
          <p:nvPr>
            <p:ph type="body" sz="quarter" idx="26"/>
          </p:nvPr>
        </p:nvSpPr>
        <p:spPr>
          <a:xfrm>
            <a:off x="7594483" y="6244271"/>
            <a:ext cx="4429657" cy="187133"/>
          </a:xfrm>
        </p:spPr>
        <p:txBody>
          <a:bodyPr/>
          <a:lstStyle/>
          <a:p>
            <a:r>
              <a:rPr lang="en-US" dirty="0"/>
              <a:t>Source: Geopolitical monitor (2023), Sullivan&amp; </a:t>
            </a:r>
            <a:r>
              <a:rPr lang="en-US" dirty="0" err="1"/>
              <a:t>Gunders</a:t>
            </a:r>
            <a:r>
              <a:rPr lang="en-US" dirty="0"/>
              <a:t> (2020), Nikkei (2020)</a:t>
            </a:r>
          </a:p>
        </p:txBody>
      </p:sp>
      <p:sp>
        <p:nvSpPr>
          <p:cNvPr id="14" name="Slide Number Placeholder 13">
            <a:extLst>
              <a:ext uri="{FF2B5EF4-FFF2-40B4-BE49-F238E27FC236}">
                <a16:creationId xmlns:a16="http://schemas.microsoft.com/office/drawing/2014/main" id="{076E51D8-93BA-D118-76BB-B0644230BED2}"/>
              </a:ext>
            </a:extLst>
          </p:cNvPr>
          <p:cNvSpPr>
            <a:spLocks noGrp="1"/>
          </p:cNvSpPr>
          <p:nvPr>
            <p:ph type="sldNum" sz="quarter" idx="12"/>
          </p:nvPr>
        </p:nvSpPr>
        <p:spPr/>
        <p:txBody>
          <a:bodyPr/>
          <a:lstStyle/>
          <a:p>
            <a:fld id="{FE3B7937-5ADA-FC4C-8C41-1CCDFF8CFC49}" type="slidenum">
              <a:rPr lang="en-US" smtClean="0"/>
              <a:pPr/>
              <a:t>26</a:t>
            </a:fld>
            <a:endParaRPr lang="en-US"/>
          </a:p>
        </p:txBody>
      </p:sp>
      <p:sp>
        <p:nvSpPr>
          <p:cNvPr id="25" name="Text Placeholder 4">
            <a:extLst>
              <a:ext uri="{FF2B5EF4-FFF2-40B4-BE49-F238E27FC236}">
                <a16:creationId xmlns:a16="http://schemas.microsoft.com/office/drawing/2014/main" id="{E09D1857-15B0-FD64-80C7-5198DFACAF37}"/>
              </a:ext>
            </a:extLst>
          </p:cNvPr>
          <p:cNvSpPr>
            <a:spLocks noGrp="1"/>
          </p:cNvSpPr>
          <p:nvPr>
            <p:ph type="body" sz="quarter" idx="22"/>
          </p:nvPr>
        </p:nvSpPr>
        <p:spPr>
          <a:xfrm>
            <a:off x="234307" y="1893657"/>
            <a:ext cx="4131426" cy="307777"/>
          </a:xfrm>
        </p:spPr>
        <p:txBody>
          <a:bodyPr/>
          <a:lstStyle/>
          <a:p>
            <a:r>
              <a:rPr lang="en-US" sz="1400">
                <a:latin typeface="Calibri" panose="020F0502020204030204" pitchFamily="34" charset="0"/>
              </a:rPr>
              <a:t>Oct 2020 – Trade barrier on Cotton </a:t>
            </a:r>
          </a:p>
        </p:txBody>
      </p:sp>
      <p:sp>
        <p:nvSpPr>
          <p:cNvPr id="26" name="Content Placeholder 8">
            <a:extLst>
              <a:ext uri="{FF2B5EF4-FFF2-40B4-BE49-F238E27FC236}">
                <a16:creationId xmlns:a16="http://schemas.microsoft.com/office/drawing/2014/main" id="{93F9DF19-8456-BC9D-A5AB-F2B3446B04B5}"/>
              </a:ext>
            </a:extLst>
          </p:cNvPr>
          <p:cNvSpPr txBox="1">
            <a:spLocks/>
          </p:cNvSpPr>
          <p:nvPr/>
        </p:nvSpPr>
        <p:spPr>
          <a:xfrm>
            <a:off x="234307" y="2161738"/>
            <a:ext cx="5453043" cy="2151743"/>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400">
                <a:latin typeface="Calibri" panose="020F0502020204030204" pitchFamily="34" charset="0"/>
                <a:cs typeface="Calibri" panose="020F0502020204030204" pitchFamily="34" charset="0"/>
              </a:rPr>
              <a:t>Factories in China discouraged by local governments to import cotton from Australia</a:t>
            </a:r>
          </a:p>
          <a:p>
            <a:pPr>
              <a:lnSpc>
                <a:spcPct val="150000"/>
              </a:lnSpc>
            </a:pPr>
            <a:r>
              <a:rPr lang="en-US" sz="1400">
                <a:latin typeface="Calibri" panose="020F0502020204030204" pitchFamily="34" charset="0"/>
                <a:cs typeface="Calibri" panose="020F0502020204030204" pitchFamily="34" charset="0"/>
              </a:rPr>
              <a:t>Threatened with a 40% tariff </a:t>
            </a:r>
          </a:p>
          <a:p>
            <a:pPr>
              <a:lnSpc>
                <a:spcPct val="150000"/>
              </a:lnSpc>
            </a:pPr>
            <a:r>
              <a:rPr lang="en-US" sz="1400">
                <a:latin typeface="Calibri" panose="020F0502020204030204" pitchFamily="34" charset="0"/>
                <a:cs typeface="Calibri" panose="020F0502020204030204" pitchFamily="34" charset="0"/>
              </a:rPr>
              <a:t>Australia usually exports around 65% of cotton to China, with a market value of $800 million</a:t>
            </a:r>
          </a:p>
          <a:p>
            <a:pPr>
              <a:lnSpc>
                <a:spcPct val="150000"/>
              </a:lnSpc>
            </a:pPr>
            <a:r>
              <a:rPr lang="en-US" sz="1400">
                <a:latin typeface="Calibri" panose="020F0502020204030204" pitchFamily="34" charset="0"/>
                <a:cs typeface="Calibri" panose="020F0502020204030204" pitchFamily="34" charset="0"/>
              </a:rPr>
              <a:t>Australia found other destination such as Vietnam but not as profitable</a:t>
            </a:r>
          </a:p>
        </p:txBody>
      </p:sp>
      <p:sp>
        <p:nvSpPr>
          <p:cNvPr id="33" name="Text Placeholder 5">
            <a:extLst>
              <a:ext uri="{FF2B5EF4-FFF2-40B4-BE49-F238E27FC236}">
                <a16:creationId xmlns:a16="http://schemas.microsoft.com/office/drawing/2014/main" id="{8C334ECC-5669-541C-94E1-E676E2DD7FA0}"/>
              </a:ext>
            </a:extLst>
          </p:cNvPr>
          <p:cNvSpPr txBox="1">
            <a:spLocks/>
          </p:cNvSpPr>
          <p:nvPr/>
        </p:nvSpPr>
        <p:spPr>
          <a:xfrm>
            <a:off x="6261486" y="1925837"/>
            <a:ext cx="4230785" cy="307777"/>
          </a:xfrm>
          <a:prstGeom prst="rect">
            <a:avLst/>
          </a:prstGeom>
        </p:spPr>
        <p:txBody>
          <a:bodyPr vert="horz" lIns="0" tIns="45720" rIns="0" bIns="45720" rtlCol="0">
            <a:spAutoFit/>
          </a:bodyPr>
          <a:lstStyle>
            <a:lvl1pPr marL="0" indent="0" algn="l" defTabSz="457200" rtl="0" eaLnBrk="1" latinLnBrk="0" hangingPunct="1">
              <a:spcBef>
                <a:spcPts val="0"/>
              </a:spcBef>
              <a:buClr>
                <a:schemeClr val="accent2"/>
              </a:buClr>
              <a:buFont typeface="Wingdings" panose="05000000000000000000" pitchFamily="2" charset="2"/>
              <a:buNone/>
              <a:defRPr sz="1200" b="1" i="0" kern="1200">
                <a:solidFill>
                  <a:schemeClr val="tx1"/>
                </a:solidFill>
                <a:latin typeface="+mj-lt"/>
                <a:ea typeface="+mn-ea"/>
                <a:cs typeface="+mn-cs"/>
              </a:defRPr>
            </a:lvl1pPr>
            <a:lvl2pPr marL="4572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Georgia"/>
              </a:defRPr>
            </a:lvl2pPr>
            <a:lvl3pPr marL="9144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Arial"/>
              </a:defRPr>
            </a:lvl3pPr>
            <a:lvl4pPr marL="1371600" indent="0" algn="l" defTabSz="457200" rtl="0" eaLnBrk="1" latinLnBrk="0" hangingPunct="1">
              <a:spcBef>
                <a:spcPct val="20000"/>
              </a:spcBef>
              <a:buClr>
                <a:schemeClr val="accent2"/>
              </a:buClr>
              <a:buFont typeface="Wingdings" panose="05000000000000000000" pitchFamily="2" charset="2"/>
              <a:buNone/>
              <a:defRPr sz="1200" b="1" i="0" kern="1200">
                <a:solidFill>
                  <a:schemeClr val="bg2"/>
                </a:solidFill>
                <a:latin typeface="+mj-lt"/>
                <a:ea typeface="+mn-ea"/>
                <a:cs typeface="Arial"/>
              </a:defRPr>
            </a:lvl4pPr>
            <a:lvl5pPr marL="1828800" indent="0" algn="l" defTabSz="457200" rtl="0" eaLnBrk="1" latinLnBrk="0" hangingPunct="1">
              <a:spcBef>
                <a:spcPct val="20000"/>
              </a:spcBef>
              <a:buClr>
                <a:schemeClr val="accent2"/>
              </a:buClr>
              <a:buFont typeface="Courier New" panose="02070309020205020404" pitchFamily="49" charset="0"/>
              <a:buNone/>
              <a:defRPr sz="1200" b="1" i="0" kern="1200">
                <a:solidFill>
                  <a:schemeClr val="bg2"/>
                </a:solidFill>
                <a:latin typeface="+mj-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Nov 2020 – Trade barriers on other commodities </a:t>
            </a:r>
          </a:p>
        </p:txBody>
      </p:sp>
      <p:sp>
        <p:nvSpPr>
          <p:cNvPr id="34" name="Content Placeholder 9">
            <a:extLst>
              <a:ext uri="{FF2B5EF4-FFF2-40B4-BE49-F238E27FC236}">
                <a16:creationId xmlns:a16="http://schemas.microsoft.com/office/drawing/2014/main" id="{6514C344-4C40-7EE9-967D-B26F3BCB579A}"/>
              </a:ext>
            </a:extLst>
          </p:cNvPr>
          <p:cNvSpPr txBox="1">
            <a:spLocks/>
          </p:cNvSpPr>
          <p:nvPr/>
        </p:nvSpPr>
        <p:spPr>
          <a:xfrm>
            <a:off x="6261486" y="2196553"/>
            <a:ext cx="5574199" cy="1505412"/>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mn-cs"/>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Georgia"/>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Arial"/>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Arial"/>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400">
                <a:latin typeface="Calibri" panose="020F0502020204030204" pitchFamily="34" charset="0"/>
                <a:cs typeface="Calibri" panose="020F0502020204030204" pitchFamily="34" charset="0"/>
              </a:rPr>
              <a:t>As of Nov 2020, China restricted commodities such as : </a:t>
            </a:r>
          </a:p>
          <a:p>
            <a:pPr lvl="1">
              <a:lnSpc>
                <a:spcPct val="150000"/>
              </a:lnSpc>
            </a:pPr>
            <a:r>
              <a:rPr lang="en-US" sz="1400">
                <a:latin typeface="Calibri" panose="020F0502020204030204" pitchFamily="34" charset="0"/>
                <a:cs typeface="Calibri" panose="020F0502020204030204" pitchFamily="34" charset="0"/>
              </a:rPr>
              <a:t>Beef  (Suspended 4 major beef manufacturers - 35% of beef export) </a:t>
            </a:r>
          </a:p>
          <a:p>
            <a:pPr lvl="1">
              <a:lnSpc>
                <a:spcPct val="150000"/>
              </a:lnSpc>
            </a:pPr>
            <a:r>
              <a:rPr lang="en-US" sz="1400">
                <a:latin typeface="Calibri" panose="020F0502020204030204" pitchFamily="34" charset="0"/>
                <a:cs typeface="Calibri" panose="020F0502020204030204" pitchFamily="34" charset="0"/>
              </a:rPr>
              <a:t>Wine (Range between 107% - 212%)</a:t>
            </a:r>
          </a:p>
          <a:p>
            <a:pPr lvl="1">
              <a:lnSpc>
                <a:spcPct val="150000"/>
              </a:lnSpc>
            </a:pPr>
            <a:r>
              <a:rPr lang="en-US" sz="1400">
                <a:latin typeface="Calibri" panose="020F0502020204030204" pitchFamily="34" charset="0"/>
                <a:cs typeface="Calibri" panose="020F0502020204030204" pitchFamily="34" charset="0"/>
              </a:rPr>
              <a:t>Copper, Sugar and Timber</a:t>
            </a:r>
          </a:p>
        </p:txBody>
      </p:sp>
      <p:pic>
        <p:nvPicPr>
          <p:cNvPr id="40" name="Picture 39" descr="Chart, histogram&#10;&#10;Description automatically generated">
            <a:extLst>
              <a:ext uri="{FF2B5EF4-FFF2-40B4-BE49-F238E27FC236}">
                <a16:creationId xmlns:a16="http://schemas.microsoft.com/office/drawing/2014/main" id="{7A67B85E-FF95-7B41-9BBC-44248BA5C05A}"/>
              </a:ext>
            </a:extLst>
          </p:cNvPr>
          <p:cNvPicPr>
            <a:picLocks noChangeAspect="1"/>
          </p:cNvPicPr>
          <p:nvPr/>
        </p:nvPicPr>
        <p:blipFill rotWithShape="1">
          <a:blip r:embed="rId2"/>
          <a:srcRect b="3339"/>
          <a:stretch/>
        </p:blipFill>
        <p:spPr>
          <a:xfrm>
            <a:off x="719126" y="4290227"/>
            <a:ext cx="4578139" cy="2088937"/>
          </a:xfrm>
          <a:prstGeom prst="rect">
            <a:avLst/>
          </a:prstGeom>
        </p:spPr>
      </p:pic>
      <p:pic>
        <p:nvPicPr>
          <p:cNvPr id="1028" name="Picture 4" descr="Australia shrugs off China trade dispute and opens new markets | Financial  Times">
            <a:extLst>
              <a:ext uri="{FF2B5EF4-FFF2-40B4-BE49-F238E27FC236}">
                <a16:creationId xmlns:a16="http://schemas.microsoft.com/office/drawing/2014/main" id="{2C5AA0C5-22C4-CF64-7AE2-9B4F6CDC7E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1"/>
          <a:stretch/>
        </p:blipFill>
        <p:spPr bwMode="auto">
          <a:xfrm>
            <a:off x="6894736" y="3683501"/>
            <a:ext cx="3810778" cy="267296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7D78CEF-588D-87DB-F35F-DAEEF34B0ADF}"/>
              </a:ext>
            </a:extLst>
          </p:cNvPr>
          <p:cNvSpPr/>
          <p:nvPr/>
        </p:nvSpPr>
        <p:spPr>
          <a:xfrm>
            <a:off x="4806233" y="5861494"/>
            <a:ext cx="199506" cy="332509"/>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rgbClr val="FF0000"/>
              </a:solidFill>
            </a:endParaRPr>
          </a:p>
        </p:txBody>
      </p:sp>
      <p:sp>
        <p:nvSpPr>
          <p:cNvPr id="3" name="Rectangle 2">
            <a:extLst>
              <a:ext uri="{FF2B5EF4-FFF2-40B4-BE49-F238E27FC236}">
                <a16:creationId xmlns:a16="http://schemas.microsoft.com/office/drawing/2014/main" id="{1E90E64B-6098-EBE2-2518-CFBBA8CD86BF}"/>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5" name="Rectangle 4">
            <a:extLst>
              <a:ext uri="{FF2B5EF4-FFF2-40B4-BE49-F238E27FC236}">
                <a16:creationId xmlns:a16="http://schemas.microsoft.com/office/drawing/2014/main" id="{91AD9594-DD20-5FA9-9321-AB235770F31D}"/>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6" name="Rectangle 5">
            <a:extLst>
              <a:ext uri="{FF2B5EF4-FFF2-40B4-BE49-F238E27FC236}">
                <a16:creationId xmlns:a16="http://schemas.microsoft.com/office/drawing/2014/main" id="{103BD18F-CD02-1629-2558-7B48F3DC482E}"/>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9" name="Rectangle 8">
            <a:extLst>
              <a:ext uri="{FF2B5EF4-FFF2-40B4-BE49-F238E27FC236}">
                <a16:creationId xmlns:a16="http://schemas.microsoft.com/office/drawing/2014/main" id="{A79CF0ED-8B8A-A349-0343-B437F94C4558}"/>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0" name="Rectangle 9">
            <a:extLst>
              <a:ext uri="{FF2B5EF4-FFF2-40B4-BE49-F238E27FC236}">
                <a16:creationId xmlns:a16="http://schemas.microsoft.com/office/drawing/2014/main" id="{35415F63-4F86-97CE-7DB8-71ADBF1CD9AA}"/>
              </a:ext>
            </a:extLst>
          </p:cNvPr>
          <p:cNvSpPr/>
          <p:nvPr/>
        </p:nvSpPr>
        <p:spPr>
          <a:xfrm>
            <a:off x="6204281" y="6487288"/>
            <a:ext cx="1793276" cy="282430"/>
          </a:xfrm>
          <a:prstGeom prst="rect">
            <a:avLst/>
          </a:prstGeom>
          <a:solidFill>
            <a:schemeClr val="accent5">
              <a:alpha val="14790"/>
            </a:schemeClr>
          </a:solidFill>
          <a:ln w="9525">
            <a:solidFill>
              <a:schemeClr val="accent5">
                <a:alpha val="14608"/>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5" name="Rectangle 14">
            <a:extLst>
              <a:ext uri="{FF2B5EF4-FFF2-40B4-BE49-F238E27FC236}">
                <a16:creationId xmlns:a16="http://schemas.microsoft.com/office/drawing/2014/main" id="{218589CA-39F1-F16B-E558-634C661ADBFC}"/>
              </a:ext>
            </a:extLst>
          </p:cNvPr>
          <p:cNvSpPr/>
          <p:nvPr/>
        </p:nvSpPr>
        <p:spPr>
          <a:xfrm>
            <a:off x="8191502"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6" name="TextBox 15">
            <a:extLst>
              <a:ext uri="{FF2B5EF4-FFF2-40B4-BE49-F238E27FC236}">
                <a16:creationId xmlns:a16="http://schemas.microsoft.com/office/drawing/2014/main" id="{DBC098BE-5F30-A43B-EF38-2DFE0174331C}"/>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17" name="TextBox 16">
            <a:extLst>
              <a:ext uri="{FF2B5EF4-FFF2-40B4-BE49-F238E27FC236}">
                <a16:creationId xmlns:a16="http://schemas.microsoft.com/office/drawing/2014/main" id="{9B3762B3-254C-5625-6A14-A39E00679FB8}"/>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18" name="TextBox 17">
            <a:extLst>
              <a:ext uri="{FF2B5EF4-FFF2-40B4-BE49-F238E27FC236}">
                <a16:creationId xmlns:a16="http://schemas.microsoft.com/office/drawing/2014/main" id="{6525949A-A0F5-C49A-DC14-563AAD042BB1}"/>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19" name="TextBox 18">
            <a:extLst>
              <a:ext uri="{FF2B5EF4-FFF2-40B4-BE49-F238E27FC236}">
                <a16:creationId xmlns:a16="http://schemas.microsoft.com/office/drawing/2014/main" id="{96DF6494-DFF6-E9FD-83A7-3839817E1CD3}"/>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1" name="TextBox 20">
            <a:extLst>
              <a:ext uri="{FF2B5EF4-FFF2-40B4-BE49-F238E27FC236}">
                <a16:creationId xmlns:a16="http://schemas.microsoft.com/office/drawing/2014/main" id="{D32465FE-5034-5693-6DF3-3EF313CA82E3}"/>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2" name="TextBox 21">
            <a:extLst>
              <a:ext uri="{FF2B5EF4-FFF2-40B4-BE49-F238E27FC236}">
                <a16:creationId xmlns:a16="http://schemas.microsoft.com/office/drawing/2014/main" id="{BAF38ECE-E0EC-429A-5B5E-9C7DD5911203}"/>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917038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1FDF-D3E8-6DC9-6014-8531F69B6003}"/>
              </a:ext>
            </a:extLst>
          </p:cNvPr>
          <p:cNvSpPr>
            <a:spLocks noGrp="1"/>
          </p:cNvSpPr>
          <p:nvPr>
            <p:ph type="title"/>
          </p:nvPr>
        </p:nvSpPr>
        <p:spPr>
          <a:xfrm>
            <a:off x="234308" y="921359"/>
            <a:ext cx="11790285" cy="400110"/>
          </a:xfrm>
        </p:spPr>
        <p:txBody>
          <a:bodyPr/>
          <a:lstStyle/>
          <a:p>
            <a:r>
              <a:rPr lang="en-US" sz="2000" dirty="0"/>
              <a:t>Details of Trade Restriction </a:t>
            </a:r>
          </a:p>
        </p:txBody>
      </p:sp>
      <p:sp>
        <p:nvSpPr>
          <p:cNvPr id="3" name="Text Placeholder 2">
            <a:extLst>
              <a:ext uri="{FF2B5EF4-FFF2-40B4-BE49-F238E27FC236}">
                <a16:creationId xmlns:a16="http://schemas.microsoft.com/office/drawing/2014/main" id="{C7296BA0-4B96-79E4-F8C5-2FE85C425A75}"/>
              </a:ext>
            </a:extLst>
          </p:cNvPr>
          <p:cNvSpPr>
            <a:spLocks noGrp="1"/>
          </p:cNvSpPr>
          <p:nvPr>
            <p:ph type="body" sz="quarter" idx="16"/>
          </p:nvPr>
        </p:nvSpPr>
        <p:spPr>
          <a:xfrm>
            <a:off x="235384" y="1982849"/>
            <a:ext cx="4230785" cy="307777"/>
          </a:xfrm>
        </p:spPr>
        <p:txBody>
          <a:bodyPr/>
          <a:lstStyle/>
          <a:p>
            <a:r>
              <a:rPr lang="en-US" sz="1400">
                <a:latin typeface="Calibri" panose="020F0502020204030204" pitchFamily="34" charset="0"/>
              </a:rPr>
              <a:t>June 2021 – Iron Export </a:t>
            </a:r>
          </a:p>
        </p:txBody>
      </p:sp>
      <p:sp>
        <p:nvSpPr>
          <p:cNvPr id="4" name="Text Placeholder 3">
            <a:extLst>
              <a:ext uri="{FF2B5EF4-FFF2-40B4-BE49-F238E27FC236}">
                <a16:creationId xmlns:a16="http://schemas.microsoft.com/office/drawing/2014/main" id="{51F94FC7-6764-C11B-DE84-33B404FA6342}"/>
              </a:ext>
            </a:extLst>
          </p:cNvPr>
          <p:cNvSpPr>
            <a:spLocks noGrp="1"/>
          </p:cNvSpPr>
          <p:nvPr>
            <p:ph type="body" sz="quarter" idx="20"/>
          </p:nvPr>
        </p:nvSpPr>
        <p:spPr>
          <a:xfrm>
            <a:off x="6310332" y="1950164"/>
            <a:ext cx="4230785" cy="307777"/>
          </a:xfrm>
        </p:spPr>
        <p:txBody>
          <a:bodyPr/>
          <a:lstStyle/>
          <a:p>
            <a:r>
              <a:rPr lang="en-US" sz="1400">
                <a:latin typeface="Calibri" panose="020F0502020204030204" pitchFamily="34" charset="0"/>
              </a:rPr>
              <a:t>Nov 2022 – Trade ministers meeting </a:t>
            </a:r>
          </a:p>
        </p:txBody>
      </p:sp>
      <p:sp>
        <p:nvSpPr>
          <p:cNvPr id="7" name="Content Placeholder 6">
            <a:extLst>
              <a:ext uri="{FF2B5EF4-FFF2-40B4-BE49-F238E27FC236}">
                <a16:creationId xmlns:a16="http://schemas.microsoft.com/office/drawing/2014/main" id="{3CC6227E-D0A2-8408-A9EA-7A043E0C20FE}"/>
              </a:ext>
            </a:extLst>
          </p:cNvPr>
          <p:cNvSpPr>
            <a:spLocks noGrp="1"/>
          </p:cNvSpPr>
          <p:nvPr>
            <p:ph sz="quarter" idx="28"/>
          </p:nvPr>
        </p:nvSpPr>
        <p:spPr>
          <a:xfrm>
            <a:off x="234308" y="2263100"/>
            <a:ext cx="5696779" cy="1454116"/>
          </a:xfrm>
        </p:spPr>
        <p:txBody>
          <a:bodyPr/>
          <a:lstStyle/>
          <a:p>
            <a:pPr>
              <a:lnSpc>
                <a:spcPct val="150000"/>
              </a:lnSpc>
            </a:pPr>
            <a:r>
              <a:rPr lang="en-US" sz="1400">
                <a:latin typeface="Calibri" panose="020F0502020204030204" pitchFamily="34" charset="0"/>
              </a:rPr>
              <a:t>Dec 2020 speculations about tariff on Iron ore </a:t>
            </a:r>
          </a:p>
          <a:p>
            <a:pPr>
              <a:lnSpc>
                <a:spcPct val="150000"/>
              </a:lnSpc>
            </a:pPr>
            <a:r>
              <a:rPr lang="en-US" sz="1400">
                <a:latin typeface="Calibri" panose="020F0502020204030204" pitchFamily="34" charset="0"/>
              </a:rPr>
              <a:t>Did not fall through due to China’s heavy reliance on iron ore </a:t>
            </a:r>
          </a:p>
          <a:p>
            <a:pPr>
              <a:lnSpc>
                <a:spcPct val="150000"/>
              </a:lnSpc>
            </a:pPr>
            <a:r>
              <a:rPr lang="en-US" sz="1400">
                <a:latin typeface="Calibri" panose="020F0502020204030204" pitchFamily="34" charset="0"/>
              </a:rPr>
              <a:t>June 2021, 80% of export to China was iron ore</a:t>
            </a:r>
          </a:p>
        </p:txBody>
      </p:sp>
      <p:sp>
        <p:nvSpPr>
          <p:cNvPr id="8" name="Content Placeholder 7">
            <a:extLst>
              <a:ext uri="{FF2B5EF4-FFF2-40B4-BE49-F238E27FC236}">
                <a16:creationId xmlns:a16="http://schemas.microsoft.com/office/drawing/2014/main" id="{137B1BF6-E748-46D0-C769-A598EB05E03F}"/>
              </a:ext>
            </a:extLst>
          </p:cNvPr>
          <p:cNvSpPr>
            <a:spLocks noGrp="1"/>
          </p:cNvSpPr>
          <p:nvPr>
            <p:ph sz="quarter" idx="29"/>
          </p:nvPr>
        </p:nvSpPr>
        <p:spPr>
          <a:xfrm>
            <a:off x="6310332" y="2232266"/>
            <a:ext cx="5793014" cy="1520585"/>
          </a:xfrm>
        </p:spPr>
        <p:txBody>
          <a:bodyPr/>
          <a:lstStyle/>
          <a:p>
            <a:pPr>
              <a:lnSpc>
                <a:spcPct val="150000"/>
              </a:lnSpc>
            </a:pPr>
            <a:r>
              <a:rPr lang="en-US" sz="1400">
                <a:latin typeface="Calibri" panose="020F0502020204030204" pitchFamily="34" charset="0"/>
              </a:rPr>
              <a:t>Intention to alleviate trade restriction without involving WTO</a:t>
            </a:r>
          </a:p>
          <a:p>
            <a:pPr lvl="1">
              <a:lnSpc>
                <a:spcPct val="150000"/>
              </a:lnSpc>
            </a:pPr>
            <a:r>
              <a:rPr lang="en-US" sz="1400">
                <a:latin typeface="Calibri" panose="020F0502020204030204" pitchFamily="34" charset="0"/>
              </a:rPr>
              <a:t>Usually takes longer time to resolve compared to direct communication </a:t>
            </a:r>
          </a:p>
          <a:p>
            <a:pPr>
              <a:lnSpc>
                <a:spcPct val="150000"/>
              </a:lnSpc>
            </a:pPr>
            <a:r>
              <a:rPr lang="en-US" sz="1400">
                <a:latin typeface="Calibri" panose="020F0502020204030204" pitchFamily="34" charset="0"/>
              </a:rPr>
              <a:t>Jan 2023: </a:t>
            </a:r>
          </a:p>
          <a:p>
            <a:pPr lvl="1">
              <a:lnSpc>
                <a:spcPct val="150000"/>
              </a:lnSpc>
            </a:pPr>
            <a:r>
              <a:rPr lang="en-US" sz="1400">
                <a:latin typeface="Calibri" panose="020F0502020204030204" pitchFamily="34" charset="0"/>
              </a:rPr>
              <a:t>China eases restriction on Coal </a:t>
            </a:r>
          </a:p>
        </p:txBody>
      </p:sp>
      <p:sp>
        <p:nvSpPr>
          <p:cNvPr id="13" name="Text Placeholder 12">
            <a:extLst>
              <a:ext uri="{FF2B5EF4-FFF2-40B4-BE49-F238E27FC236}">
                <a16:creationId xmlns:a16="http://schemas.microsoft.com/office/drawing/2014/main" id="{5FCF9875-352B-80AF-2370-75E3CF820319}"/>
              </a:ext>
            </a:extLst>
          </p:cNvPr>
          <p:cNvSpPr>
            <a:spLocks noGrp="1"/>
          </p:cNvSpPr>
          <p:nvPr>
            <p:ph type="body" sz="quarter" idx="26"/>
          </p:nvPr>
        </p:nvSpPr>
        <p:spPr>
          <a:xfrm>
            <a:off x="7574070" y="6214220"/>
            <a:ext cx="4429657" cy="187133"/>
          </a:xfrm>
        </p:spPr>
        <p:txBody>
          <a:bodyPr/>
          <a:lstStyle/>
          <a:p>
            <a:r>
              <a:rPr lang="en-US"/>
              <a:t>Source: Trading economics (2023), Guardian (</a:t>
            </a:r>
            <a:r>
              <a:rPr lang="en-US" err="1"/>
              <a:t>n.d</a:t>
            </a:r>
            <a:r>
              <a:rPr lang="en-US"/>
              <a:t>)</a:t>
            </a:r>
          </a:p>
        </p:txBody>
      </p:sp>
      <p:sp>
        <p:nvSpPr>
          <p:cNvPr id="14" name="Slide Number Placeholder 13">
            <a:extLst>
              <a:ext uri="{FF2B5EF4-FFF2-40B4-BE49-F238E27FC236}">
                <a16:creationId xmlns:a16="http://schemas.microsoft.com/office/drawing/2014/main" id="{5604FEB4-3663-AAE7-DA3D-14143BA1C4A6}"/>
              </a:ext>
            </a:extLst>
          </p:cNvPr>
          <p:cNvSpPr>
            <a:spLocks noGrp="1"/>
          </p:cNvSpPr>
          <p:nvPr>
            <p:ph type="sldNum" sz="quarter" idx="12"/>
          </p:nvPr>
        </p:nvSpPr>
        <p:spPr/>
        <p:txBody>
          <a:bodyPr/>
          <a:lstStyle/>
          <a:p>
            <a:fld id="{FE3B7937-5ADA-FC4C-8C41-1CCDFF8CFC49}" type="slidenum">
              <a:rPr lang="en-US" smtClean="0"/>
              <a:pPr/>
              <a:t>27</a:t>
            </a:fld>
            <a:endParaRPr lang="en-US"/>
          </a:p>
        </p:txBody>
      </p:sp>
      <p:sp>
        <p:nvSpPr>
          <p:cNvPr id="15" name="Text Placeholder 10">
            <a:extLst>
              <a:ext uri="{FF2B5EF4-FFF2-40B4-BE49-F238E27FC236}">
                <a16:creationId xmlns:a16="http://schemas.microsoft.com/office/drawing/2014/main" id="{97AEAF34-7C89-25FB-3875-40270D18B132}"/>
              </a:ext>
            </a:extLst>
          </p:cNvPr>
          <p:cNvSpPr txBox="1">
            <a:spLocks/>
          </p:cNvSpPr>
          <p:nvPr/>
        </p:nvSpPr>
        <p:spPr>
          <a:xfrm>
            <a:off x="234308" y="1589799"/>
            <a:ext cx="8842375" cy="291606"/>
          </a:xfrm>
          <a:prstGeom prst="rect">
            <a:avLst/>
          </a:prstGeom>
        </p:spPr>
        <p:txBody>
          <a:bodyPr vert="horz" lIns="0" tIns="45720" rIns="0" bIns="45720" rtlCol="0">
            <a:noAutofit/>
          </a:bodyPr>
          <a:lstStyle>
            <a:lvl1pPr marL="0" marR="0" indent="0" algn="just" defTabSz="4572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sz="1400" b="0" i="0" kern="1200" baseline="0">
                <a:solidFill>
                  <a:schemeClr val="bg1">
                    <a:lumMod val="50000"/>
                  </a:schemeClr>
                </a:solidFill>
                <a:latin typeface="+mj-lt"/>
                <a:ea typeface="+mn-ea"/>
                <a:cs typeface="+mn-cs"/>
              </a:defRPr>
            </a:lvl1pPr>
            <a:lvl2pPr marL="457200" indent="0" algn="l" defTabSz="457200" rtl="0" eaLnBrk="1" latinLnBrk="0" hangingPunct="1">
              <a:spcBef>
                <a:spcPts val="0"/>
              </a:spcBef>
              <a:buClr>
                <a:schemeClr val="accent2"/>
              </a:buClr>
              <a:buFont typeface="Arial"/>
              <a:buNone/>
              <a:defRPr sz="1400" b="0" i="0" kern="1200">
                <a:solidFill>
                  <a:schemeClr val="bg1">
                    <a:lumMod val="50000"/>
                  </a:schemeClr>
                </a:solidFill>
                <a:latin typeface="+mj-lt"/>
                <a:ea typeface="+mn-ea"/>
                <a:cs typeface="Georgia"/>
              </a:defRPr>
            </a:lvl2pPr>
            <a:lvl3pPr marL="914400" indent="0" algn="l" defTabSz="457200" rtl="0" eaLnBrk="1" latinLnBrk="0" hangingPunct="1">
              <a:spcBef>
                <a:spcPts val="0"/>
              </a:spcBef>
              <a:buClr>
                <a:schemeClr val="accent2"/>
              </a:buClr>
              <a:buFont typeface="Arial"/>
              <a:buNone/>
              <a:defRPr sz="1400" b="0" i="0" kern="1200">
                <a:solidFill>
                  <a:schemeClr val="bg1">
                    <a:lumMod val="50000"/>
                  </a:schemeClr>
                </a:solidFill>
                <a:latin typeface="+mj-lt"/>
                <a:ea typeface="+mn-ea"/>
                <a:cs typeface="Arial"/>
              </a:defRPr>
            </a:lvl3pPr>
            <a:lvl4pPr marL="1371600" indent="0" algn="l" defTabSz="457200" rtl="0" eaLnBrk="1" latinLnBrk="0" hangingPunct="1">
              <a:spcBef>
                <a:spcPts val="0"/>
              </a:spcBef>
              <a:buClr>
                <a:schemeClr val="accent2"/>
              </a:buClr>
              <a:buFont typeface="Wingdings" panose="05000000000000000000" pitchFamily="2" charset="2"/>
              <a:buNone/>
              <a:defRPr sz="1400" b="0" i="0" kern="1200">
                <a:solidFill>
                  <a:schemeClr val="bg1">
                    <a:lumMod val="50000"/>
                  </a:schemeClr>
                </a:solidFill>
                <a:latin typeface="+mj-lt"/>
                <a:ea typeface="+mn-ea"/>
                <a:cs typeface="Arial"/>
              </a:defRPr>
            </a:lvl4pPr>
            <a:lvl5pPr marL="1828800" indent="0" algn="l" defTabSz="457200" rtl="0" eaLnBrk="1" latinLnBrk="0" hangingPunct="1">
              <a:spcBef>
                <a:spcPts val="0"/>
              </a:spcBef>
              <a:buClr>
                <a:schemeClr val="accent2"/>
              </a:buClr>
              <a:buFont typeface="Courier New" panose="02070309020205020404" pitchFamily="49" charset="0"/>
              <a:buNone/>
              <a:defRPr sz="1400" b="0" i="0" kern="1200">
                <a:solidFill>
                  <a:schemeClr val="bg1">
                    <a:lumMod val="50000"/>
                  </a:schemeClr>
                </a:solidFill>
                <a:latin typeface="+mj-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latin typeface="Calibri" panose="020F0502020204030204" pitchFamily="34" charset="0"/>
                <a:cs typeface="Calibri" panose="020F0502020204030204" pitchFamily="34" charset="0"/>
              </a:rPr>
              <a:t>Iron export remain strong with hopes of reconciliation </a:t>
            </a:r>
          </a:p>
        </p:txBody>
      </p:sp>
      <p:pic>
        <p:nvPicPr>
          <p:cNvPr id="16" name="Picture 15" descr="Text&#10;&#10;Description automatically generated">
            <a:extLst>
              <a:ext uri="{FF2B5EF4-FFF2-40B4-BE49-F238E27FC236}">
                <a16:creationId xmlns:a16="http://schemas.microsoft.com/office/drawing/2014/main" id="{FA9CC372-7D20-28CA-1C7E-82769F2BA132}"/>
              </a:ext>
            </a:extLst>
          </p:cNvPr>
          <p:cNvPicPr>
            <a:picLocks noChangeAspect="1"/>
          </p:cNvPicPr>
          <p:nvPr/>
        </p:nvPicPr>
        <p:blipFill rotWithShape="1">
          <a:blip r:embed="rId2">
            <a:extLst>
              <a:ext uri="{28A0092B-C50C-407E-A947-70E740481C1C}">
                <a14:useLocalDpi xmlns:a14="http://schemas.microsoft.com/office/drawing/2010/main" val="0"/>
              </a:ext>
            </a:extLst>
          </a:blip>
          <a:srcRect t="1385"/>
          <a:stretch/>
        </p:blipFill>
        <p:spPr bwMode="auto">
          <a:xfrm>
            <a:off x="538907" y="3684669"/>
            <a:ext cx="3623738" cy="2308662"/>
          </a:xfrm>
          <a:prstGeom prst="rect">
            <a:avLst/>
          </a:prstGeom>
          <a:ln>
            <a:noFill/>
          </a:ln>
          <a:extLst>
            <a:ext uri="{53640926-AAD7-44D8-BBD7-CCE9431645EC}">
              <a14:shadowObscured xmlns:a14="http://schemas.microsoft.com/office/drawing/2010/main"/>
            </a:ext>
          </a:extLst>
        </p:spPr>
      </p:pic>
      <p:pic>
        <p:nvPicPr>
          <p:cNvPr id="19" name="Picture 18" descr="Chart, line chart&#10;&#10;Description automatically generated">
            <a:extLst>
              <a:ext uri="{FF2B5EF4-FFF2-40B4-BE49-F238E27FC236}">
                <a16:creationId xmlns:a16="http://schemas.microsoft.com/office/drawing/2014/main" id="{32C240B5-1681-B6D5-8377-A09EBDB7EE0D}"/>
              </a:ext>
            </a:extLst>
          </p:cNvPr>
          <p:cNvPicPr>
            <a:picLocks noChangeAspect="1"/>
          </p:cNvPicPr>
          <p:nvPr/>
        </p:nvPicPr>
        <p:blipFill>
          <a:blip r:embed="rId3"/>
          <a:stretch>
            <a:fillRect/>
          </a:stretch>
        </p:blipFill>
        <p:spPr>
          <a:xfrm>
            <a:off x="7113062" y="3739987"/>
            <a:ext cx="3304153" cy="2290880"/>
          </a:xfrm>
          <a:prstGeom prst="rect">
            <a:avLst/>
          </a:prstGeom>
        </p:spPr>
      </p:pic>
      <p:sp>
        <p:nvSpPr>
          <p:cNvPr id="5" name="Rectangle 4">
            <a:extLst>
              <a:ext uri="{FF2B5EF4-FFF2-40B4-BE49-F238E27FC236}">
                <a16:creationId xmlns:a16="http://schemas.microsoft.com/office/drawing/2014/main" id="{614BDA6F-2C88-785D-4FB2-DD8A955A5AF0}"/>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6" name="Rectangle 5">
            <a:extLst>
              <a:ext uri="{FF2B5EF4-FFF2-40B4-BE49-F238E27FC236}">
                <a16:creationId xmlns:a16="http://schemas.microsoft.com/office/drawing/2014/main" id="{660B6D56-04FA-99CD-EF0D-60C57FC5E8A4}"/>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9" name="Rectangle 8">
            <a:extLst>
              <a:ext uri="{FF2B5EF4-FFF2-40B4-BE49-F238E27FC236}">
                <a16:creationId xmlns:a16="http://schemas.microsoft.com/office/drawing/2014/main" id="{FF81B3E7-5CBA-92E6-91AF-CE8B2D797FDF}"/>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7" name="Rectangle 16">
            <a:extLst>
              <a:ext uri="{FF2B5EF4-FFF2-40B4-BE49-F238E27FC236}">
                <a16:creationId xmlns:a16="http://schemas.microsoft.com/office/drawing/2014/main" id="{4A5A87B7-9A0D-BB56-8BAD-DAF54A778635}"/>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8" name="Rectangle 17">
            <a:extLst>
              <a:ext uri="{FF2B5EF4-FFF2-40B4-BE49-F238E27FC236}">
                <a16:creationId xmlns:a16="http://schemas.microsoft.com/office/drawing/2014/main" id="{B52B3409-23EB-40FF-46F5-FBCD4CAF7CFA}"/>
              </a:ext>
            </a:extLst>
          </p:cNvPr>
          <p:cNvSpPr/>
          <p:nvPr/>
        </p:nvSpPr>
        <p:spPr>
          <a:xfrm>
            <a:off x="6204281" y="6487288"/>
            <a:ext cx="1793276" cy="282430"/>
          </a:xfrm>
          <a:prstGeom prst="rect">
            <a:avLst/>
          </a:prstGeom>
          <a:solidFill>
            <a:schemeClr val="accent5">
              <a:alpha val="14790"/>
            </a:schemeClr>
          </a:solidFill>
          <a:ln w="9525">
            <a:solidFill>
              <a:schemeClr val="accent5">
                <a:alpha val="14608"/>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 name="Rectangle 19">
            <a:extLst>
              <a:ext uri="{FF2B5EF4-FFF2-40B4-BE49-F238E27FC236}">
                <a16:creationId xmlns:a16="http://schemas.microsoft.com/office/drawing/2014/main" id="{49EA462B-19E8-D3D1-CE6D-DE9756F56E5E}"/>
              </a:ext>
            </a:extLst>
          </p:cNvPr>
          <p:cNvSpPr/>
          <p:nvPr/>
        </p:nvSpPr>
        <p:spPr>
          <a:xfrm>
            <a:off x="8191502"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TextBox 20">
            <a:extLst>
              <a:ext uri="{FF2B5EF4-FFF2-40B4-BE49-F238E27FC236}">
                <a16:creationId xmlns:a16="http://schemas.microsoft.com/office/drawing/2014/main" id="{3999A666-CBA9-408F-0730-C44952D7A5E7}"/>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2" name="TextBox 21">
            <a:extLst>
              <a:ext uri="{FF2B5EF4-FFF2-40B4-BE49-F238E27FC236}">
                <a16:creationId xmlns:a16="http://schemas.microsoft.com/office/drawing/2014/main" id="{6FC0934A-2A8D-ED6F-5967-EABC7388726B}"/>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3" name="TextBox 22">
            <a:extLst>
              <a:ext uri="{FF2B5EF4-FFF2-40B4-BE49-F238E27FC236}">
                <a16:creationId xmlns:a16="http://schemas.microsoft.com/office/drawing/2014/main" id="{3784DE67-38B2-78DC-231C-6FDAFAB485D3}"/>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4" name="TextBox 23">
            <a:extLst>
              <a:ext uri="{FF2B5EF4-FFF2-40B4-BE49-F238E27FC236}">
                <a16:creationId xmlns:a16="http://schemas.microsoft.com/office/drawing/2014/main" id="{6EBDBFF7-750E-F1DC-E40C-7C956ACE39DE}"/>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6" name="TextBox 25">
            <a:extLst>
              <a:ext uri="{FF2B5EF4-FFF2-40B4-BE49-F238E27FC236}">
                <a16:creationId xmlns:a16="http://schemas.microsoft.com/office/drawing/2014/main" id="{EC7457FF-ABFC-74BE-264D-D579F52F52C1}"/>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7" name="TextBox 26">
            <a:extLst>
              <a:ext uri="{FF2B5EF4-FFF2-40B4-BE49-F238E27FC236}">
                <a16:creationId xmlns:a16="http://schemas.microsoft.com/office/drawing/2014/main" id="{B308CBA1-722C-5CC0-23AD-7A9E257341EF}"/>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019321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A2BB-60A8-0DFF-ABEE-6A7CCF0254E8}"/>
              </a:ext>
            </a:extLst>
          </p:cNvPr>
          <p:cNvSpPr>
            <a:spLocks noGrp="1"/>
          </p:cNvSpPr>
          <p:nvPr>
            <p:ph type="title"/>
          </p:nvPr>
        </p:nvSpPr>
        <p:spPr>
          <a:xfrm>
            <a:off x="234307" y="921359"/>
            <a:ext cx="10308138" cy="400110"/>
          </a:xfrm>
        </p:spPr>
        <p:txBody>
          <a:bodyPr/>
          <a:lstStyle/>
          <a:p>
            <a:r>
              <a:rPr lang="en-US" sz="2000" dirty="0"/>
              <a:t>Impact on Australia</a:t>
            </a:r>
          </a:p>
        </p:txBody>
      </p:sp>
      <p:sp>
        <p:nvSpPr>
          <p:cNvPr id="3" name="Text Placeholder 2">
            <a:extLst>
              <a:ext uri="{FF2B5EF4-FFF2-40B4-BE49-F238E27FC236}">
                <a16:creationId xmlns:a16="http://schemas.microsoft.com/office/drawing/2014/main" id="{223C075D-0EBB-313B-75C2-710F0FEA9B52}"/>
              </a:ext>
            </a:extLst>
          </p:cNvPr>
          <p:cNvSpPr>
            <a:spLocks noGrp="1"/>
          </p:cNvSpPr>
          <p:nvPr>
            <p:ph type="body" sz="quarter" idx="16"/>
          </p:nvPr>
        </p:nvSpPr>
        <p:spPr>
          <a:xfrm>
            <a:off x="234951" y="1857813"/>
            <a:ext cx="5641047" cy="307777"/>
          </a:xfrm>
        </p:spPr>
        <p:txBody>
          <a:bodyPr/>
          <a:lstStyle/>
          <a:p>
            <a:r>
              <a:rPr lang="en-US" sz="1400">
                <a:latin typeface="Calibri" panose="020F0502020204030204" pitchFamily="34" charset="0"/>
              </a:rPr>
              <a:t>Impact on Australia </a:t>
            </a:r>
          </a:p>
        </p:txBody>
      </p:sp>
      <p:sp>
        <p:nvSpPr>
          <p:cNvPr id="6" name="Text Placeholder 5">
            <a:extLst>
              <a:ext uri="{FF2B5EF4-FFF2-40B4-BE49-F238E27FC236}">
                <a16:creationId xmlns:a16="http://schemas.microsoft.com/office/drawing/2014/main" id="{EA4579ED-5E53-4496-80D5-28BAE4B99E72}"/>
              </a:ext>
            </a:extLst>
          </p:cNvPr>
          <p:cNvSpPr>
            <a:spLocks noGrp="1"/>
          </p:cNvSpPr>
          <p:nvPr>
            <p:ph type="body" sz="quarter" idx="24"/>
          </p:nvPr>
        </p:nvSpPr>
        <p:spPr>
          <a:xfrm>
            <a:off x="5241261" y="1857813"/>
            <a:ext cx="4928850" cy="260595"/>
          </a:xfrm>
        </p:spPr>
        <p:txBody>
          <a:bodyPr/>
          <a:lstStyle/>
          <a:p>
            <a:r>
              <a:rPr lang="en-US" sz="1400">
                <a:latin typeface="Calibri" panose="020F0502020204030204" pitchFamily="34" charset="0"/>
              </a:rPr>
              <a:t>Entering new trade agreement </a:t>
            </a:r>
          </a:p>
        </p:txBody>
      </p:sp>
      <p:sp>
        <p:nvSpPr>
          <p:cNvPr id="9" name="Content Placeholder 8">
            <a:extLst>
              <a:ext uri="{FF2B5EF4-FFF2-40B4-BE49-F238E27FC236}">
                <a16:creationId xmlns:a16="http://schemas.microsoft.com/office/drawing/2014/main" id="{28D8F01C-52F1-B545-E046-74DCC1AC7D48}"/>
              </a:ext>
            </a:extLst>
          </p:cNvPr>
          <p:cNvSpPr>
            <a:spLocks noGrp="1"/>
          </p:cNvSpPr>
          <p:nvPr>
            <p:ph sz="quarter" idx="30"/>
          </p:nvPr>
        </p:nvSpPr>
        <p:spPr>
          <a:xfrm>
            <a:off x="234308" y="2172313"/>
            <a:ext cx="4414966" cy="1079655"/>
          </a:xfrm>
        </p:spPr>
        <p:txBody>
          <a:bodyPr vert="horz" wrap="square" lIns="0" tIns="45720" rIns="0" bIns="45720" rtlCol="0" anchor="t">
            <a:spAutoFit/>
          </a:bodyPr>
          <a:lstStyle/>
          <a:p>
            <a:pPr marL="179705" indent="-179705">
              <a:lnSpc>
                <a:spcPct val="150000"/>
              </a:lnSpc>
            </a:pPr>
            <a:r>
              <a:rPr lang="en-US" sz="1400">
                <a:latin typeface="Calibri" panose="020F0502020204030204" pitchFamily="34" charset="0"/>
              </a:rPr>
              <a:t>Commodity prices between 2019-2022 declining indicates that export value was also affected </a:t>
            </a:r>
          </a:p>
          <a:p>
            <a:pPr marL="179705" indent="-179705">
              <a:lnSpc>
                <a:spcPct val="150000"/>
              </a:lnSpc>
            </a:pPr>
            <a:r>
              <a:rPr lang="en-US" sz="1400">
                <a:latin typeface="Calibri" panose="020F0502020204030204" pitchFamily="34" charset="0"/>
              </a:rPr>
              <a:t>Price can usually explain ¾ of export since 1990 </a:t>
            </a:r>
          </a:p>
        </p:txBody>
      </p:sp>
      <p:sp>
        <p:nvSpPr>
          <p:cNvPr id="10" name="Content Placeholder 9">
            <a:extLst>
              <a:ext uri="{FF2B5EF4-FFF2-40B4-BE49-F238E27FC236}">
                <a16:creationId xmlns:a16="http://schemas.microsoft.com/office/drawing/2014/main" id="{405970A1-0CB3-597B-A39E-2609AA414B3C}"/>
              </a:ext>
            </a:extLst>
          </p:cNvPr>
          <p:cNvSpPr>
            <a:spLocks noGrp="1"/>
          </p:cNvSpPr>
          <p:nvPr>
            <p:ph sz="quarter" idx="31"/>
          </p:nvPr>
        </p:nvSpPr>
        <p:spPr>
          <a:xfrm>
            <a:off x="5285737" y="2172312"/>
            <a:ext cx="6906263" cy="1454116"/>
          </a:xfrm>
        </p:spPr>
        <p:txBody>
          <a:bodyPr/>
          <a:lstStyle/>
          <a:p>
            <a:pPr>
              <a:lnSpc>
                <a:spcPct val="150000"/>
              </a:lnSpc>
            </a:pPr>
            <a:r>
              <a:rPr lang="en-US" sz="1400">
                <a:latin typeface="Calibri" panose="020F0502020204030204" pitchFamily="34" charset="0"/>
              </a:rPr>
              <a:t>Entered the CPTPP (Comprehensive and Progressive Agreement for Trans-Pacific Partnership. </a:t>
            </a:r>
          </a:p>
          <a:p>
            <a:pPr>
              <a:lnSpc>
                <a:spcPct val="150000"/>
              </a:lnSpc>
            </a:pPr>
            <a:r>
              <a:rPr lang="en-US" sz="1400">
                <a:latin typeface="Calibri" panose="020F0502020204030204" pitchFamily="34" charset="0"/>
              </a:rPr>
              <a:t>RCEP (Regional Comprehensive Economic partnership) </a:t>
            </a:r>
          </a:p>
          <a:p>
            <a:pPr>
              <a:lnSpc>
                <a:spcPct val="150000"/>
              </a:lnSpc>
            </a:pPr>
            <a:r>
              <a:rPr lang="en-US" sz="1400">
                <a:latin typeface="Calibri" panose="020F0502020204030204" pitchFamily="34" charset="0"/>
              </a:rPr>
              <a:t>Although Australia is included, competitors are also a member and sometimes given better tariffs, so the benefit is limited </a:t>
            </a:r>
          </a:p>
        </p:txBody>
      </p:sp>
      <p:sp>
        <p:nvSpPr>
          <p:cNvPr id="11" name="Text Placeholder 10">
            <a:extLst>
              <a:ext uri="{FF2B5EF4-FFF2-40B4-BE49-F238E27FC236}">
                <a16:creationId xmlns:a16="http://schemas.microsoft.com/office/drawing/2014/main" id="{A82C6A14-4543-AD35-D7C5-21E9AC0C26C6}"/>
              </a:ext>
            </a:extLst>
          </p:cNvPr>
          <p:cNvSpPr>
            <a:spLocks noGrp="1"/>
          </p:cNvSpPr>
          <p:nvPr>
            <p:ph type="body" sz="quarter" idx="18"/>
          </p:nvPr>
        </p:nvSpPr>
        <p:spPr/>
        <p:txBody>
          <a:bodyPr/>
          <a:lstStyle/>
          <a:p>
            <a:r>
              <a:rPr lang="en-US" b="1">
                <a:latin typeface="Calibri" panose="020F0502020204030204" pitchFamily="34" charset="0"/>
              </a:rPr>
              <a:t>Negative impact on export volume for Australia cushioned with new trade agreements </a:t>
            </a:r>
          </a:p>
        </p:txBody>
      </p:sp>
      <p:sp>
        <p:nvSpPr>
          <p:cNvPr id="13" name="Text Placeholder 12">
            <a:extLst>
              <a:ext uri="{FF2B5EF4-FFF2-40B4-BE49-F238E27FC236}">
                <a16:creationId xmlns:a16="http://schemas.microsoft.com/office/drawing/2014/main" id="{A9F909E3-3277-CE66-3849-AFCCC233CAC1}"/>
              </a:ext>
            </a:extLst>
          </p:cNvPr>
          <p:cNvSpPr>
            <a:spLocks noGrp="1"/>
          </p:cNvSpPr>
          <p:nvPr>
            <p:ph type="body" sz="quarter" idx="26"/>
          </p:nvPr>
        </p:nvSpPr>
        <p:spPr>
          <a:xfrm>
            <a:off x="7594483" y="6190998"/>
            <a:ext cx="4429657" cy="187133"/>
          </a:xfrm>
        </p:spPr>
        <p:txBody>
          <a:bodyPr/>
          <a:lstStyle/>
          <a:p>
            <a:r>
              <a:rPr lang="en-US"/>
              <a:t>Source: Trading Economics (2023), </a:t>
            </a:r>
          </a:p>
        </p:txBody>
      </p:sp>
      <p:sp>
        <p:nvSpPr>
          <p:cNvPr id="14" name="Slide Number Placeholder 13">
            <a:extLst>
              <a:ext uri="{FF2B5EF4-FFF2-40B4-BE49-F238E27FC236}">
                <a16:creationId xmlns:a16="http://schemas.microsoft.com/office/drawing/2014/main" id="{44B1A52A-F47C-2139-BAF8-DC7C6C860120}"/>
              </a:ext>
            </a:extLst>
          </p:cNvPr>
          <p:cNvSpPr>
            <a:spLocks noGrp="1"/>
          </p:cNvSpPr>
          <p:nvPr>
            <p:ph type="sldNum" sz="quarter" idx="12"/>
          </p:nvPr>
        </p:nvSpPr>
        <p:spPr/>
        <p:txBody>
          <a:bodyPr/>
          <a:lstStyle/>
          <a:p>
            <a:fld id="{FE3B7937-5ADA-FC4C-8C41-1CCDFF8CFC49}" type="slidenum">
              <a:rPr lang="en-US" smtClean="0"/>
              <a:pPr/>
              <a:t>28</a:t>
            </a:fld>
            <a:endParaRPr lang="en-US"/>
          </a:p>
        </p:txBody>
      </p:sp>
      <p:pic>
        <p:nvPicPr>
          <p:cNvPr id="15" name="Picture 14" descr="Chart, bar chart, histogram&#10;&#10;Description automatically generated">
            <a:extLst>
              <a:ext uri="{FF2B5EF4-FFF2-40B4-BE49-F238E27FC236}">
                <a16:creationId xmlns:a16="http://schemas.microsoft.com/office/drawing/2014/main" id="{B4377540-F0E5-DBCA-EE37-99AB6808A1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721" y="3755832"/>
            <a:ext cx="4915540" cy="2285827"/>
          </a:xfrm>
          <a:prstGeom prst="rect">
            <a:avLst/>
          </a:prstGeom>
        </p:spPr>
      </p:pic>
      <p:pic>
        <p:nvPicPr>
          <p:cNvPr id="5" name="Picture 4" descr="Chart, bar chart&#10;&#10;Description automatically generated">
            <a:extLst>
              <a:ext uri="{FF2B5EF4-FFF2-40B4-BE49-F238E27FC236}">
                <a16:creationId xmlns:a16="http://schemas.microsoft.com/office/drawing/2014/main" id="{44E0CCB4-9B65-A6AE-A0B6-96BCB127B1EE}"/>
              </a:ext>
            </a:extLst>
          </p:cNvPr>
          <p:cNvPicPr>
            <a:picLocks noChangeAspect="1"/>
          </p:cNvPicPr>
          <p:nvPr/>
        </p:nvPicPr>
        <p:blipFill>
          <a:blip r:embed="rId3"/>
          <a:stretch>
            <a:fillRect/>
          </a:stretch>
        </p:blipFill>
        <p:spPr>
          <a:xfrm>
            <a:off x="6779820" y="3573287"/>
            <a:ext cx="3608343" cy="2711278"/>
          </a:xfrm>
          <a:prstGeom prst="rect">
            <a:avLst/>
          </a:prstGeom>
        </p:spPr>
      </p:pic>
      <p:sp>
        <p:nvSpPr>
          <p:cNvPr id="4" name="Rectangle 3">
            <a:extLst>
              <a:ext uri="{FF2B5EF4-FFF2-40B4-BE49-F238E27FC236}">
                <a16:creationId xmlns:a16="http://schemas.microsoft.com/office/drawing/2014/main" id="{DB37D802-983F-3F08-FD68-13907466A9A1}"/>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7" name="Rectangle 6">
            <a:extLst>
              <a:ext uri="{FF2B5EF4-FFF2-40B4-BE49-F238E27FC236}">
                <a16:creationId xmlns:a16="http://schemas.microsoft.com/office/drawing/2014/main" id="{1907DCEA-00E4-57AC-D9D5-A824CB905D67}"/>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8" name="Rectangle 7">
            <a:extLst>
              <a:ext uri="{FF2B5EF4-FFF2-40B4-BE49-F238E27FC236}">
                <a16:creationId xmlns:a16="http://schemas.microsoft.com/office/drawing/2014/main" id="{0A6559A2-BB3C-F92E-14C5-B8ECC05E3544}"/>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8" name="Rectangle 17">
            <a:extLst>
              <a:ext uri="{FF2B5EF4-FFF2-40B4-BE49-F238E27FC236}">
                <a16:creationId xmlns:a16="http://schemas.microsoft.com/office/drawing/2014/main" id="{72207906-7F19-E2B6-7A8B-539F37A7F25E}"/>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Rectangle 18">
            <a:extLst>
              <a:ext uri="{FF2B5EF4-FFF2-40B4-BE49-F238E27FC236}">
                <a16:creationId xmlns:a16="http://schemas.microsoft.com/office/drawing/2014/main" id="{EF88DBBF-1314-3578-6B18-43209C9C1B6B}"/>
              </a:ext>
            </a:extLst>
          </p:cNvPr>
          <p:cNvSpPr/>
          <p:nvPr/>
        </p:nvSpPr>
        <p:spPr>
          <a:xfrm>
            <a:off x="6204281" y="6487288"/>
            <a:ext cx="1793276" cy="282430"/>
          </a:xfrm>
          <a:prstGeom prst="rect">
            <a:avLst/>
          </a:prstGeom>
          <a:solidFill>
            <a:schemeClr val="accent5">
              <a:alpha val="14790"/>
            </a:schemeClr>
          </a:solidFill>
          <a:ln w="9525">
            <a:solidFill>
              <a:schemeClr val="accent5">
                <a:alpha val="14608"/>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 name="Rectangle 19">
            <a:extLst>
              <a:ext uri="{FF2B5EF4-FFF2-40B4-BE49-F238E27FC236}">
                <a16:creationId xmlns:a16="http://schemas.microsoft.com/office/drawing/2014/main" id="{BDD030E8-FB51-E086-937A-B56C7CFDB7E4}"/>
              </a:ext>
            </a:extLst>
          </p:cNvPr>
          <p:cNvSpPr/>
          <p:nvPr/>
        </p:nvSpPr>
        <p:spPr>
          <a:xfrm>
            <a:off x="8191502"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TextBox 20">
            <a:extLst>
              <a:ext uri="{FF2B5EF4-FFF2-40B4-BE49-F238E27FC236}">
                <a16:creationId xmlns:a16="http://schemas.microsoft.com/office/drawing/2014/main" id="{F49A12B3-BA28-62CA-1A5B-347CD9BF39A5}"/>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2" name="TextBox 21">
            <a:extLst>
              <a:ext uri="{FF2B5EF4-FFF2-40B4-BE49-F238E27FC236}">
                <a16:creationId xmlns:a16="http://schemas.microsoft.com/office/drawing/2014/main" id="{C919FDBB-6451-BD4A-944E-E5F7191B63E0}"/>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3" name="TextBox 22">
            <a:extLst>
              <a:ext uri="{FF2B5EF4-FFF2-40B4-BE49-F238E27FC236}">
                <a16:creationId xmlns:a16="http://schemas.microsoft.com/office/drawing/2014/main" id="{DAB78CB8-E087-5119-0525-0233EA10B404}"/>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4" name="TextBox 23">
            <a:extLst>
              <a:ext uri="{FF2B5EF4-FFF2-40B4-BE49-F238E27FC236}">
                <a16:creationId xmlns:a16="http://schemas.microsoft.com/office/drawing/2014/main" id="{98B66249-A132-C6B0-D326-D40B4105340A}"/>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6" name="TextBox 25">
            <a:extLst>
              <a:ext uri="{FF2B5EF4-FFF2-40B4-BE49-F238E27FC236}">
                <a16:creationId xmlns:a16="http://schemas.microsoft.com/office/drawing/2014/main" id="{2D96EF14-CAF4-B761-C305-7E12C0CD64BF}"/>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7" name="TextBox 26">
            <a:extLst>
              <a:ext uri="{FF2B5EF4-FFF2-40B4-BE49-F238E27FC236}">
                <a16:creationId xmlns:a16="http://schemas.microsoft.com/office/drawing/2014/main" id="{83155FD3-663B-2BF8-C114-25F04C910713}"/>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740742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4873-025F-A87C-03C7-1B91994816D8}"/>
              </a:ext>
            </a:extLst>
          </p:cNvPr>
          <p:cNvSpPr>
            <a:spLocks noGrp="1"/>
          </p:cNvSpPr>
          <p:nvPr>
            <p:ph type="title"/>
          </p:nvPr>
        </p:nvSpPr>
        <p:spPr>
          <a:xfrm>
            <a:off x="234307" y="921359"/>
            <a:ext cx="10308138" cy="400110"/>
          </a:xfrm>
        </p:spPr>
        <p:txBody>
          <a:bodyPr/>
          <a:lstStyle/>
          <a:p>
            <a:r>
              <a:rPr lang="en-US" sz="2000" dirty="0"/>
              <a:t>Impact on AUS Equities</a:t>
            </a:r>
          </a:p>
        </p:txBody>
      </p:sp>
      <p:sp>
        <p:nvSpPr>
          <p:cNvPr id="9" name="Content Placeholder 8">
            <a:extLst>
              <a:ext uri="{FF2B5EF4-FFF2-40B4-BE49-F238E27FC236}">
                <a16:creationId xmlns:a16="http://schemas.microsoft.com/office/drawing/2014/main" id="{F1BC0830-A89C-CA1B-EB52-8F5930F7B810}"/>
              </a:ext>
            </a:extLst>
          </p:cNvPr>
          <p:cNvSpPr>
            <a:spLocks noGrp="1"/>
          </p:cNvSpPr>
          <p:nvPr>
            <p:ph sz="quarter" idx="30"/>
          </p:nvPr>
        </p:nvSpPr>
        <p:spPr>
          <a:xfrm>
            <a:off x="234307" y="4886860"/>
            <a:ext cx="5499585" cy="1402820"/>
          </a:xfrm>
        </p:spPr>
        <p:txBody>
          <a:bodyPr/>
          <a:lstStyle/>
          <a:p>
            <a:pPr>
              <a:lnSpc>
                <a:spcPct val="150000"/>
              </a:lnSpc>
            </a:pPr>
            <a:r>
              <a:rPr lang="en-US" sz="1400" dirty="0">
                <a:latin typeface="Calibri" panose="020F0502020204030204" pitchFamily="34" charset="0"/>
              </a:rPr>
              <a:t>Persistent decline of the ASX by 13% at the end of 2018 due to anti- dumping</a:t>
            </a:r>
          </a:p>
          <a:p>
            <a:pPr>
              <a:lnSpc>
                <a:spcPct val="150000"/>
              </a:lnSpc>
            </a:pPr>
            <a:r>
              <a:rPr lang="en-US" sz="1400" dirty="0">
                <a:latin typeface="Calibri" panose="020F0502020204030204" pitchFamily="34" charset="0"/>
              </a:rPr>
              <a:t>Sharp decline at the start of 2020 due to covid 19 and strained relationship </a:t>
            </a:r>
          </a:p>
        </p:txBody>
      </p:sp>
      <p:sp>
        <p:nvSpPr>
          <p:cNvPr id="11" name="Text Placeholder 10">
            <a:extLst>
              <a:ext uri="{FF2B5EF4-FFF2-40B4-BE49-F238E27FC236}">
                <a16:creationId xmlns:a16="http://schemas.microsoft.com/office/drawing/2014/main" id="{EA574229-8D76-AB38-F336-671C2CAE3353}"/>
              </a:ext>
            </a:extLst>
          </p:cNvPr>
          <p:cNvSpPr>
            <a:spLocks noGrp="1"/>
          </p:cNvSpPr>
          <p:nvPr>
            <p:ph type="body" sz="quarter" idx="18"/>
          </p:nvPr>
        </p:nvSpPr>
        <p:spPr/>
        <p:txBody>
          <a:bodyPr/>
          <a:lstStyle/>
          <a:p>
            <a:r>
              <a:rPr lang="en-US" b="1">
                <a:latin typeface="Calibri" panose="020F0502020204030204" pitchFamily="34" charset="0"/>
              </a:rPr>
              <a:t>Fluctuation of the ASX dependent on events </a:t>
            </a:r>
          </a:p>
        </p:txBody>
      </p:sp>
      <p:sp>
        <p:nvSpPr>
          <p:cNvPr id="13" name="Text Placeholder 12">
            <a:extLst>
              <a:ext uri="{FF2B5EF4-FFF2-40B4-BE49-F238E27FC236}">
                <a16:creationId xmlns:a16="http://schemas.microsoft.com/office/drawing/2014/main" id="{DB1D0DE7-AAD9-AA55-94E6-FCD8C844E146}"/>
              </a:ext>
            </a:extLst>
          </p:cNvPr>
          <p:cNvSpPr>
            <a:spLocks noGrp="1"/>
          </p:cNvSpPr>
          <p:nvPr>
            <p:ph type="body" sz="quarter" idx="26"/>
          </p:nvPr>
        </p:nvSpPr>
        <p:spPr>
          <a:xfrm>
            <a:off x="7594483" y="6196113"/>
            <a:ext cx="4429657" cy="187133"/>
          </a:xfrm>
        </p:spPr>
        <p:txBody>
          <a:bodyPr/>
          <a:lstStyle/>
          <a:p>
            <a:r>
              <a:rPr lang="en-US" dirty="0"/>
              <a:t>Source: Capital IQ</a:t>
            </a:r>
          </a:p>
        </p:txBody>
      </p:sp>
      <p:sp>
        <p:nvSpPr>
          <p:cNvPr id="14" name="Slide Number Placeholder 13">
            <a:extLst>
              <a:ext uri="{FF2B5EF4-FFF2-40B4-BE49-F238E27FC236}">
                <a16:creationId xmlns:a16="http://schemas.microsoft.com/office/drawing/2014/main" id="{A53A5D48-DD35-190A-FC4E-60F04746B56C}"/>
              </a:ext>
            </a:extLst>
          </p:cNvPr>
          <p:cNvSpPr>
            <a:spLocks noGrp="1"/>
          </p:cNvSpPr>
          <p:nvPr>
            <p:ph type="sldNum" sz="quarter" idx="12"/>
          </p:nvPr>
        </p:nvSpPr>
        <p:spPr/>
        <p:txBody>
          <a:bodyPr/>
          <a:lstStyle/>
          <a:p>
            <a:fld id="{FE3B7937-5ADA-FC4C-8C41-1CCDFF8CFC49}" type="slidenum">
              <a:rPr lang="en-US" smtClean="0"/>
              <a:pPr/>
              <a:t>29</a:t>
            </a:fld>
            <a:endParaRPr lang="en-US"/>
          </a:p>
        </p:txBody>
      </p:sp>
      <p:graphicFrame>
        <p:nvGraphicFramePr>
          <p:cNvPr id="15" name="Chart 14">
            <a:extLst>
              <a:ext uri="{FF2B5EF4-FFF2-40B4-BE49-F238E27FC236}">
                <a16:creationId xmlns:a16="http://schemas.microsoft.com/office/drawing/2014/main" id="{2C20B8FC-4B9C-AE21-EA8F-205C65AA192B}"/>
              </a:ext>
            </a:extLst>
          </p:cNvPr>
          <p:cNvGraphicFramePr/>
          <p:nvPr>
            <p:extLst>
              <p:ext uri="{D42A27DB-BD31-4B8C-83A1-F6EECF244321}">
                <p14:modId xmlns:p14="http://schemas.microsoft.com/office/powerpoint/2010/main" val="340606590"/>
              </p:ext>
            </p:extLst>
          </p:nvPr>
        </p:nvGraphicFramePr>
        <p:xfrm>
          <a:off x="234307" y="1839244"/>
          <a:ext cx="11532972" cy="3028869"/>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Arrow Connector 3">
            <a:extLst>
              <a:ext uri="{FF2B5EF4-FFF2-40B4-BE49-F238E27FC236}">
                <a16:creationId xmlns:a16="http://schemas.microsoft.com/office/drawing/2014/main" id="{0B797F53-371F-3A00-CCC8-85107F6476BC}"/>
              </a:ext>
            </a:extLst>
          </p:cNvPr>
          <p:cNvCxnSpPr>
            <a:cxnSpLocks/>
          </p:cNvCxnSpPr>
          <p:nvPr/>
        </p:nvCxnSpPr>
        <p:spPr>
          <a:xfrm>
            <a:off x="1974574" y="2864928"/>
            <a:ext cx="616200" cy="386770"/>
          </a:xfrm>
          <a:prstGeom prst="straightConnector1">
            <a:avLst/>
          </a:prstGeom>
          <a:ln w="127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B5EDB14-3595-CFD5-7198-A3336FF4F135}"/>
              </a:ext>
            </a:extLst>
          </p:cNvPr>
          <p:cNvSpPr txBox="1"/>
          <p:nvPr/>
        </p:nvSpPr>
        <p:spPr>
          <a:xfrm>
            <a:off x="2394004" y="2749633"/>
            <a:ext cx="335666" cy="246221"/>
          </a:xfrm>
          <a:prstGeom prst="rect">
            <a:avLst/>
          </a:prstGeom>
          <a:ln w="9525">
            <a:noFill/>
          </a:ln>
        </p:spPr>
        <p:txBody>
          <a:bodyPr vert="horz" wrap="none" lIns="0" tIns="46800" rIns="0" bIns="46800" rtlCol="0">
            <a:noAutofit/>
          </a:bodyPr>
          <a:lstStyle/>
          <a:p>
            <a:pPr algn="just">
              <a:buClr>
                <a:schemeClr val="accent2"/>
              </a:buClr>
            </a:pPr>
            <a:r>
              <a:rPr lang="en-US" sz="1400" b="1" dirty="0">
                <a:solidFill>
                  <a:srgbClr val="FF0000"/>
                </a:solidFill>
                <a:latin typeface="Calibri" panose="020F0502020204030204" pitchFamily="34" charset="0"/>
                <a:cs typeface="Calibri" panose="020F0502020204030204" pitchFamily="34" charset="0"/>
              </a:rPr>
              <a:t>-13%</a:t>
            </a:r>
          </a:p>
        </p:txBody>
      </p:sp>
      <p:sp>
        <p:nvSpPr>
          <p:cNvPr id="8" name="Oval 7">
            <a:extLst>
              <a:ext uri="{FF2B5EF4-FFF2-40B4-BE49-F238E27FC236}">
                <a16:creationId xmlns:a16="http://schemas.microsoft.com/office/drawing/2014/main" id="{AF080873-E603-3424-FEE8-5D2AEA367A0B}"/>
              </a:ext>
            </a:extLst>
          </p:cNvPr>
          <p:cNvSpPr/>
          <p:nvPr/>
        </p:nvSpPr>
        <p:spPr>
          <a:xfrm>
            <a:off x="4889366" y="2420501"/>
            <a:ext cx="616199" cy="1488890"/>
          </a:xfrm>
          <a:prstGeom prst="ellipse">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rgbClr val="FF0000"/>
              </a:solidFill>
            </a:endParaRPr>
          </a:p>
        </p:txBody>
      </p:sp>
      <p:cxnSp>
        <p:nvCxnSpPr>
          <p:cNvPr id="17" name="Straight Arrow Connector 16">
            <a:extLst>
              <a:ext uri="{FF2B5EF4-FFF2-40B4-BE49-F238E27FC236}">
                <a16:creationId xmlns:a16="http://schemas.microsoft.com/office/drawing/2014/main" id="{5DE41F4C-CF58-DA0A-A892-3CC2FEC89975}"/>
              </a:ext>
            </a:extLst>
          </p:cNvPr>
          <p:cNvCxnSpPr>
            <a:cxnSpLocks/>
          </p:cNvCxnSpPr>
          <p:nvPr/>
        </p:nvCxnSpPr>
        <p:spPr>
          <a:xfrm flipV="1">
            <a:off x="6791743" y="2704991"/>
            <a:ext cx="1229786" cy="261825"/>
          </a:xfrm>
          <a:prstGeom prst="straightConnector1">
            <a:avLst/>
          </a:prstGeom>
          <a:ln w="127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 name="Content Placeholder 8">
            <a:extLst>
              <a:ext uri="{FF2B5EF4-FFF2-40B4-BE49-F238E27FC236}">
                <a16:creationId xmlns:a16="http://schemas.microsoft.com/office/drawing/2014/main" id="{6C5EE327-0892-0111-3185-004D27A59CED}"/>
              </a:ext>
            </a:extLst>
          </p:cNvPr>
          <p:cNvSpPr txBox="1">
            <a:spLocks/>
          </p:cNvSpPr>
          <p:nvPr/>
        </p:nvSpPr>
        <p:spPr>
          <a:xfrm>
            <a:off x="6064420" y="4868113"/>
            <a:ext cx="5959720" cy="1130951"/>
          </a:xfrm>
          <a:prstGeom prst="rect">
            <a:avLst/>
          </a:prstGeom>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400">
                <a:latin typeface="Calibri" panose="020F0502020204030204" pitchFamily="34" charset="0"/>
              </a:rPr>
              <a:t>Chinese government threatened local factories on importing from Australia </a:t>
            </a:r>
          </a:p>
          <a:p>
            <a:pPr>
              <a:lnSpc>
                <a:spcPct val="150000"/>
              </a:lnSpc>
            </a:pPr>
            <a:r>
              <a:rPr lang="en-US" sz="1400">
                <a:latin typeface="Calibri" panose="020F0502020204030204" pitchFamily="34" charset="0"/>
              </a:rPr>
              <a:t>Stabilization of ASX as Australia diversified exports </a:t>
            </a:r>
          </a:p>
          <a:p>
            <a:pPr>
              <a:lnSpc>
                <a:spcPct val="150000"/>
              </a:lnSpc>
            </a:pPr>
            <a:r>
              <a:rPr lang="en-US" sz="1400">
                <a:latin typeface="Calibri" panose="020F0502020204030204" pitchFamily="34" charset="0"/>
              </a:rPr>
              <a:t>In 2022, trade tension eases </a:t>
            </a:r>
          </a:p>
        </p:txBody>
      </p:sp>
      <p:sp>
        <p:nvSpPr>
          <p:cNvPr id="10" name="Rectangle 9">
            <a:extLst>
              <a:ext uri="{FF2B5EF4-FFF2-40B4-BE49-F238E27FC236}">
                <a16:creationId xmlns:a16="http://schemas.microsoft.com/office/drawing/2014/main" id="{B46613E1-2858-F4ED-7ADC-2B4851AF274B}"/>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16" name="Rectangle 15">
            <a:extLst>
              <a:ext uri="{FF2B5EF4-FFF2-40B4-BE49-F238E27FC236}">
                <a16:creationId xmlns:a16="http://schemas.microsoft.com/office/drawing/2014/main" id="{982C16DE-1D4E-4FD0-435C-C0155A4202C7}"/>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18" name="Rectangle 17">
            <a:extLst>
              <a:ext uri="{FF2B5EF4-FFF2-40B4-BE49-F238E27FC236}">
                <a16:creationId xmlns:a16="http://schemas.microsoft.com/office/drawing/2014/main" id="{135ECC46-C775-DDBC-C64E-B80A7385E45E}"/>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Rectangle 20">
            <a:extLst>
              <a:ext uri="{FF2B5EF4-FFF2-40B4-BE49-F238E27FC236}">
                <a16:creationId xmlns:a16="http://schemas.microsoft.com/office/drawing/2014/main" id="{D1A02D40-F83A-149E-123A-1FAB7D3CC1F7}"/>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Rectangle 21">
            <a:extLst>
              <a:ext uri="{FF2B5EF4-FFF2-40B4-BE49-F238E27FC236}">
                <a16:creationId xmlns:a16="http://schemas.microsoft.com/office/drawing/2014/main" id="{EDD79D20-38F3-6179-9604-8E90540027E7}"/>
              </a:ext>
            </a:extLst>
          </p:cNvPr>
          <p:cNvSpPr/>
          <p:nvPr/>
        </p:nvSpPr>
        <p:spPr>
          <a:xfrm>
            <a:off x="6204281" y="6487288"/>
            <a:ext cx="1793276" cy="282430"/>
          </a:xfrm>
          <a:prstGeom prst="rect">
            <a:avLst/>
          </a:prstGeom>
          <a:solidFill>
            <a:schemeClr val="accent5">
              <a:alpha val="14790"/>
            </a:schemeClr>
          </a:solidFill>
          <a:ln w="9525">
            <a:solidFill>
              <a:schemeClr val="accent5">
                <a:alpha val="14608"/>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3" name="Rectangle 22">
            <a:extLst>
              <a:ext uri="{FF2B5EF4-FFF2-40B4-BE49-F238E27FC236}">
                <a16:creationId xmlns:a16="http://schemas.microsoft.com/office/drawing/2014/main" id="{5BFA4486-9C3C-DBCF-9D35-B446451CD939}"/>
              </a:ext>
            </a:extLst>
          </p:cNvPr>
          <p:cNvSpPr/>
          <p:nvPr/>
        </p:nvSpPr>
        <p:spPr>
          <a:xfrm>
            <a:off x="8191502"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4" name="TextBox 23">
            <a:extLst>
              <a:ext uri="{FF2B5EF4-FFF2-40B4-BE49-F238E27FC236}">
                <a16:creationId xmlns:a16="http://schemas.microsoft.com/office/drawing/2014/main" id="{34CF70CA-67BB-D11C-24F8-0B112A2E9CA2}"/>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5" name="TextBox 24">
            <a:extLst>
              <a:ext uri="{FF2B5EF4-FFF2-40B4-BE49-F238E27FC236}">
                <a16:creationId xmlns:a16="http://schemas.microsoft.com/office/drawing/2014/main" id="{9604591D-E0D8-31E2-FAAF-471D98C7C6E4}"/>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6" name="TextBox 25">
            <a:extLst>
              <a:ext uri="{FF2B5EF4-FFF2-40B4-BE49-F238E27FC236}">
                <a16:creationId xmlns:a16="http://schemas.microsoft.com/office/drawing/2014/main" id="{0435BF98-6425-818F-A1DD-1F55ECCF99FA}"/>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7" name="TextBox 26">
            <a:extLst>
              <a:ext uri="{FF2B5EF4-FFF2-40B4-BE49-F238E27FC236}">
                <a16:creationId xmlns:a16="http://schemas.microsoft.com/office/drawing/2014/main" id="{469C172D-E8F0-F8B9-9FBE-111D4A89601D}"/>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8" name="TextBox 27">
            <a:extLst>
              <a:ext uri="{FF2B5EF4-FFF2-40B4-BE49-F238E27FC236}">
                <a16:creationId xmlns:a16="http://schemas.microsoft.com/office/drawing/2014/main" id="{7A699FFE-CDAE-F030-F9D3-B5AECC2434E9}"/>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9" name="TextBox 28">
            <a:extLst>
              <a:ext uri="{FF2B5EF4-FFF2-40B4-BE49-F238E27FC236}">
                <a16:creationId xmlns:a16="http://schemas.microsoft.com/office/drawing/2014/main" id="{777B898F-7921-C48A-3C3B-14D84742E905}"/>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025641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4586-209A-E3B9-1952-9F2AB5D8338F}"/>
              </a:ext>
            </a:extLst>
          </p:cNvPr>
          <p:cNvSpPr>
            <a:spLocks noGrp="1"/>
          </p:cNvSpPr>
          <p:nvPr>
            <p:ph type="title"/>
          </p:nvPr>
        </p:nvSpPr>
        <p:spPr/>
        <p:txBody>
          <a:bodyPr anchor="b"/>
          <a:lstStyle/>
          <a:p>
            <a:br>
              <a:rPr lang="en-US" sz="2000"/>
            </a:br>
            <a:br>
              <a:rPr lang="en-US" sz="2000"/>
            </a:br>
            <a:br>
              <a:rPr lang="en-US" sz="2000"/>
            </a:br>
            <a:r>
              <a:rPr lang="en-US" sz="2000"/>
              <a:t>Introduction to Australia Securities Exchange (ASX)</a:t>
            </a:r>
          </a:p>
        </p:txBody>
      </p:sp>
      <p:sp>
        <p:nvSpPr>
          <p:cNvPr id="4" name="Text Placeholder 3">
            <a:extLst>
              <a:ext uri="{FF2B5EF4-FFF2-40B4-BE49-F238E27FC236}">
                <a16:creationId xmlns:a16="http://schemas.microsoft.com/office/drawing/2014/main" id="{78BA5D5D-A111-2FBA-BB42-888BEA009CAC}"/>
              </a:ext>
            </a:extLst>
          </p:cNvPr>
          <p:cNvSpPr>
            <a:spLocks noGrp="1"/>
          </p:cNvSpPr>
          <p:nvPr>
            <p:ph type="body" sz="quarter" idx="16"/>
          </p:nvPr>
        </p:nvSpPr>
        <p:spPr/>
        <p:txBody>
          <a:bodyPr/>
          <a:lstStyle/>
          <a:p>
            <a:r>
              <a:rPr lang="en-US" sz="1400">
                <a:latin typeface="Calibri" panose="020F0502020204030204" pitchFamily="34" charset="0"/>
              </a:rPr>
              <a:t>Eligibility Criteria</a:t>
            </a:r>
          </a:p>
        </p:txBody>
      </p:sp>
      <p:sp>
        <p:nvSpPr>
          <p:cNvPr id="14" name="Slide Number Placeholder 13">
            <a:extLst>
              <a:ext uri="{FF2B5EF4-FFF2-40B4-BE49-F238E27FC236}">
                <a16:creationId xmlns:a16="http://schemas.microsoft.com/office/drawing/2014/main" id="{C366BC17-868F-BF8D-348D-8760DD239B9F}"/>
              </a:ext>
            </a:extLst>
          </p:cNvPr>
          <p:cNvSpPr>
            <a:spLocks noGrp="1"/>
          </p:cNvSpPr>
          <p:nvPr>
            <p:ph type="sldNum" sz="quarter" idx="12"/>
          </p:nvPr>
        </p:nvSpPr>
        <p:spPr/>
        <p:txBody>
          <a:bodyPr/>
          <a:lstStyle/>
          <a:p>
            <a:fld id="{FE3B7937-5ADA-FC4C-8C41-1CCDFF8CFC49}" type="slidenum">
              <a:rPr lang="en-US" smtClean="0"/>
              <a:pPr/>
              <a:t>3</a:t>
            </a:fld>
            <a:endParaRPr lang="en-US"/>
          </a:p>
        </p:txBody>
      </p:sp>
      <p:sp>
        <p:nvSpPr>
          <p:cNvPr id="15" name="TextBox 14">
            <a:extLst>
              <a:ext uri="{FF2B5EF4-FFF2-40B4-BE49-F238E27FC236}">
                <a16:creationId xmlns:a16="http://schemas.microsoft.com/office/drawing/2014/main" id="{EE79203A-B268-6F41-6EB6-C463C1A9492F}"/>
              </a:ext>
            </a:extLst>
          </p:cNvPr>
          <p:cNvSpPr txBox="1"/>
          <p:nvPr/>
        </p:nvSpPr>
        <p:spPr>
          <a:xfrm>
            <a:off x="2949394" y="4381985"/>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a:solidFill>
                <a:srgbClr val="00235D"/>
              </a:solidFill>
            </a:endParaRPr>
          </a:p>
        </p:txBody>
      </p:sp>
      <p:sp>
        <p:nvSpPr>
          <p:cNvPr id="16" name="TextBox 15">
            <a:extLst>
              <a:ext uri="{FF2B5EF4-FFF2-40B4-BE49-F238E27FC236}">
                <a16:creationId xmlns:a16="http://schemas.microsoft.com/office/drawing/2014/main" id="{58A16EF6-A6E0-35B2-A3D8-859D846818CF}"/>
              </a:ext>
            </a:extLst>
          </p:cNvPr>
          <p:cNvSpPr txBox="1"/>
          <p:nvPr/>
        </p:nvSpPr>
        <p:spPr>
          <a:xfrm>
            <a:off x="-1843314" y="1088571"/>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pic>
        <p:nvPicPr>
          <p:cNvPr id="1026" name="Picture 2" descr="Australian Securities Exchange - Wikipedia">
            <a:extLst>
              <a:ext uri="{FF2B5EF4-FFF2-40B4-BE49-F238E27FC236}">
                <a16:creationId xmlns:a16="http://schemas.microsoft.com/office/drawing/2014/main" id="{DEB1D24D-1058-CA64-57D4-3FBEF652BD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9917" y1="27667" x2="36833" y2="35333"/>
                        <a14:foregroundMark x1="36833" y1="35333" x2="43667" y2="28583"/>
                        <a14:foregroundMark x1="43667" y1="28583" x2="38167" y2="27333"/>
                        <a14:foregroundMark x1="46667" y1="30000" x2="46667" y2="30000"/>
                        <a14:foregroundMark x1="51750" y1="30167" x2="51750" y2="30167"/>
                        <a14:foregroundMark x1="56167" y1="30167" x2="56167" y2="30167"/>
                        <a14:foregroundMark x1="53583" y1="28833" x2="53583" y2="28833"/>
                        <a14:foregroundMark x1="54000" y1="29417" x2="55083" y2="29583"/>
                        <a14:foregroundMark x1="59083" y1="29083" x2="59083" y2="29083"/>
                        <a14:foregroundMark x1="58333" y1="48250" x2="58750" y2="46417"/>
                        <a14:foregroundMark x1="54583" y1="47083" x2="54583" y2="44750"/>
                        <a14:foregroundMark x1="51167" y1="45750" x2="50667" y2="42500"/>
                        <a14:foregroundMark x1="48083" y1="43583" x2="47500" y2="35250"/>
                        <a14:foregroundMark x1="43500" y1="47583" x2="43500" y2="41917"/>
                        <a14:foregroundMark x1="39500" y1="49750" x2="39500" y2="45750"/>
                        <a14:foregroundMark x1="34083" y1="67417" x2="31750" y2="73250"/>
                        <a14:foregroundMark x1="46167" y1="69417" x2="53250" y2="73583"/>
                        <a14:foregroundMark x1="61083" y1="68500" x2="64833" y2="74333"/>
                        <a14:foregroundMark x1="64833" y1="74333" x2="64833" y2="74333"/>
                        <a14:foregroundMark x1="43833" y1="30750" x2="43833" y2="33417"/>
                        <a14:foregroundMark x1="51000" y1="35583" x2="51000" y2="40583"/>
                        <a14:foregroundMark x1="54917" y1="40750" x2="55167" y2="47667"/>
                        <a14:foregroundMark x1="55167" y1="47667" x2="55167" y2="47667"/>
                        <a14:foregroundMark x1="54583" y1="27667" x2="54667" y2="32333"/>
                        <a14:foregroundMark x1="58417" y1="27250" x2="58417" y2="29917"/>
                        <a14:foregroundMark x1="51500" y1="29667" x2="51500" y2="30750"/>
                        <a14:foregroundMark x1="46083" y1="29500" x2="46083" y2="31083"/>
                      </a14:backgroundRemoval>
                    </a14:imgEffect>
                  </a14:imgLayer>
                </a14:imgProps>
              </a:ext>
              <a:ext uri="{28A0092B-C50C-407E-A947-70E740481C1C}">
                <a14:useLocalDpi xmlns:a14="http://schemas.microsoft.com/office/drawing/2010/main" val="0"/>
              </a:ext>
            </a:extLst>
          </a:blip>
          <a:srcRect/>
          <a:stretch>
            <a:fillRect/>
          </a:stretch>
        </p:blipFill>
        <p:spPr bwMode="auto">
          <a:xfrm>
            <a:off x="10981597" y="580187"/>
            <a:ext cx="1103423" cy="110342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29A5715-BD98-A9AD-F74D-1634E7E647A7}"/>
              </a:ext>
            </a:extLst>
          </p:cNvPr>
          <p:cNvSpPr txBox="1"/>
          <p:nvPr/>
        </p:nvSpPr>
        <p:spPr>
          <a:xfrm>
            <a:off x="6970833" y="5685612"/>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29" name="TextBox 28">
            <a:extLst>
              <a:ext uri="{FF2B5EF4-FFF2-40B4-BE49-F238E27FC236}">
                <a16:creationId xmlns:a16="http://schemas.microsoft.com/office/drawing/2014/main" id="{5AAC2D41-0655-0840-28C0-D00C4395D874}"/>
              </a:ext>
            </a:extLst>
          </p:cNvPr>
          <p:cNvSpPr txBox="1"/>
          <p:nvPr/>
        </p:nvSpPr>
        <p:spPr>
          <a:xfrm>
            <a:off x="12488562" y="6301946"/>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grpSp>
        <p:nvGrpSpPr>
          <p:cNvPr id="60" name="Group 59">
            <a:extLst>
              <a:ext uri="{FF2B5EF4-FFF2-40B4-BE49-F238E27FC236}">
                <a16:creationId xmlns:a16="http://schemas.microsoft.com/office/drawing/2014/main" id="{D3BC55FB-9DA2-F1E2-5471-1C99F24B00F5}"/>
              </a:ext>
            </a:extLst>
          </p:cNvPr>
          <p:cNvGrpSpPr/>
          <p:nvPr/>
        </p:nvGrpSpPr>
        <p:grpSpPr>
          <a:xfrm>
            <a:off x="622122" y="5685896"/>
            <a:ext cx="583826" cy="507754"/>
            <a:chOff x="7921457" y="4813882"/>
            <a:chExt cx="1032507" cy="1082250"/>
          </a:xfrm>
        </p:grpSpPr>
        <p:pic>
          <p:nvPicPr>
            <p:cNvPr id="28" name="Graphic 27" descr="Add with solid fill">
              <a:extLst>
                <a:ext uri="{FF2B5EF4-FFF2-40B4-BE49-F238E27FC236}">
                  <a16:creationId xmlns:a16="http://schemas.microsoft.com/office/drawing/2014/main" id="{92AFD140-808C-3843-3742-9D3537CD03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0510" y="4813882"/>
              <a:ext cx="914400" cy="914400"/>
            </a:xfrm>
            <a:prstGeom prst="rect">
              <a:avLst/>
            </a:prstGeom>
          </p:spPr>
        </p:pic>
        <p:sp>
          <p:nvSpPr>
            <p:cNvPr id="33" name="TextBox 32">
              <a:extLst>
                <a:ext uri="{FF2B5EF4-FFF2-40B4-BE49-F238E27FC236}">
                  <a16:creationId xmlns:a16="http://schemas.microsoft.com/office/drawing/2014/main" id="{410767AF-975B-9D6E-B87D-3E7976A29D5D}"/>
                </a:ext>
              </a:extLst>
            </p:cNvPr>
            <p:cNvSpPr txBox="1"/>
            <p:nvPr/>
          </p:nvSpPr>
          <p:spPr>
            <a:xfrm>
              <a:off x="7921457" y="5658005"/>
              <a:ext cx="1032507" cy="238127"/>
            </a:xfrm>
            <a:prstGeom prst="rect">
              <a:avLst/>
            </a:prstGeom>
            <a:ln w="9525">
              <a:noFill/>
            </a:ln>
          </p:spPr>
          <p:txBody>
            <a:bodyPr vert="horz" wrap="square" lIns="0" tIns="46800" rIns="0" bIns="46800" rtlCol="0">
              <a:noAutofit/>
            </a:bodyPr>
            <a:lstStyle/>
            <a:p>
              <a:pPr algn="ctr">
                <a:buClr>
                  <a:schemeClr val="accent2"/>
                </a:buClr>
              </a:pPr>
              <a:r>
                <a:rPr lang="en-US" sz="1400" b="1">
                  <a:latin typeface="Calibri" panose="020F0502020204030204" pitchFamily="34" charset="0"/>
                  <a:cs typeface="Calibri" panose="020F0502020204030204" pitchFamily="34" charset="0"/>
                </a:rPr>
                <a:t>&amp; More</a:t>
              </a:r>
            </a:p>
          </p:txBody>
        </p:sp>
      </p:grpSp>
      <p:sp>
        <p:nvSpPr>
          <p:cNvPr id="35" name="TextBox 34">
            <a:extLst>
              <a:ext uri="{FF2B5EF4-FFF2-40B4-BE49-F238E27FC236}">
                <a16:creationId xmlns:a16="http://schemas.microsoft.com/office/drawing/2014/main" id="{501F55B0-8CC7-82A6-3B32-F2D03A8925D7}"/>
              </a:ext>
            </a:extLst>
          </p:cNvPr>
          <p:cNvSpPr txBox="1"/>
          <p:nvPr/>
        </p:nvSpPr>
        <p:spPr>
          <a:xfrm>
            <a:off x="3132163" y="5016711"/>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7" name="TextBox 36">
            <a:extLst>
              <a:ext uri="{FF2B5EF4-FFF2-40B4-BE49-F238E27FC236}">
                <a16:creationId xmlns:a16="http://schemas.microsoft.com/office/drawing/2014/main" id="{DD29EC8F-4735-3326-60F1-FB53C2B6FE1B}"/>
              </a:ext>
            </a:extLst>
          </p:cNvPr>
          <p:cNvSpPr txBox="1"/>
          <p:nvPr/>
        </p:nvSpPr>
        <p:spPr>
          <a:xfrm>
            <a:off x="6543213" y="5755244"/>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a:solidFill>
                <a:srgbClr val="00235D"/>
              </a:solidFill>
            </a:endParaRPr>
          </a:p>
        </p:txBody>
      </p:sp>
      <p:sp>
        <p:nvSpPr>
          <p:cNvPr id="27" name="TextBox 26">
            <a:extLst>
              <a:ext uri="{FF2B5EF4-FFF2-40B4-BE49-F238E27FC236}">
                <a16:creationId xmlns:a16="http://schemas.microsoft.com/office/drawing/2014/main" id="{EA76C8E6-A4B9-D19A-00E9-BEBAA9FB7645}"/>
              </a:ext>
            </a:extLst>
          </p:cNvPr>
          <p:cNvSpPr txBox="1"/>
          <p:nvPr/>
        </p:nvSpPr>
        <p:spPr>
          <a:xfrm>
            <a:off x="3911600" y="6146800"/>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grpSp>
        <p:nvGrpSpPr>
          <p:cNvPr id="57" name="Group 56">
            <a:extLst>
              <a:ext uri="{FF2B5EF4-FFF2-40B4-BE49-F238E27FC236}">
                <a16:creationId xmlns:a16="http://schemas.microsoft.com/office/drawing/2014/main" id="{0563F909-E51A-9006-ED12-E0961C392A7D}"/>
              </a:ext>
            </a:extLst>
          </p:cNvPr>
          <p:cNvGrpSpPr/>
          <p:nvPr/>
        </p:nvGrpSpPr>
        <p:grpSpPr>
          <a:xfrm>
            <a:off x="234307" y="1776003"/>
            <a:ext cx="4381504" cy="1160039"/>
            <a:chOff x="333124" y="2139839"/>
            <a:chExt cx="4381504" cy="1160039"/>
          </a:xfrm>
        </p:grpSpPr>
        <p:pic>
          <p:nvPicPr>
            <p:cNvPr id="21" name="Graphic 20" descr="City with solid fill">
              <a:extLst>
                <a:ext uri="{FF2B5EF4-FFF2-40B4-BE49-F238E27FC236}">
                  <a16:creationId xmlns:a16="http://schemas.microsoft.com/office/drawing/2014/main" id="{ECAAFF09-81F8-1101-828B-39CAAF911E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570" y="2139839"/>
              <a:ext cx="914400" cy="914400"/>
            </a:xfrm>
            <a:prstGeom prst="rect">
              <a:avLst/>
            </a:prstGeom>
          </p:spPr>
        </p:pic>
        <p:sp>
          <p:nvSpPr>
            <p:cNvPr id="30" name="TextBox 29">
              <a:extLst>
                <a:ext uri="{FF2B5EF4-FFF2-40B4-BE49-F238E27FC236}">
                  <a16:creationId xmlns:a16="http://schemas.microsoft.com/office/drawing/2014/main" id="{8B98D566-23AD-0648-8DCA-139FDCC94610}"/>
                </a:ext>
              </a:extLst>
            </p:cNvPr>
            <p:cNvSpPr txBox="1"/>
            <p:nvPr/>
          </p:nvSpPr>
          <p:spPr>
            <a:xfrm>
              <a:off x="333124" y="2901463"/>
              <a:ext cx="1347292" cy="302688"/>
            </a:xfrm>
            <a:prstGeom prst="rect">
              <a:avLst/>
            </a:prstGeom>
            <a:ln w="9525">
              <a:noFill/>
            </a:ln>
          </p:spPr>
          <p:txBody>
            <a:bodyPr vert="horz" wrap="square" lIns="0" tIns="46800" rIns="0" bIns="46800" rtlCol="0">
              <a:noAutofit/>
            </a:bodyPr>
            <a:lstStyle/>
            <a:p>
              <a:pPr algn="ctr">
                <a:buClr>
                  <a:schemeClr val="accent2"/>
                </a:buClr>
              </a:pPr>
              <a:r>
                <a:rPr lang="en-US" sz="1400" b="1">
                  <a:latin typeface="Calibri" panose="020F0502020204030204" pitchFamily="34" charset="0"/>
                  <a:cs typeface="Calibri" panose="020F0502020204030204" pitchFamily="34" charset="0"/>
                </a:rPr>
                <a:t>Structure and Size</a:t>
              </a:r>
            </a:p>
          </p:txBody>
        </p:sp>
        <p:sp>
          <p:nvSpPr>
            <p:cNvPr id="52" name="TextBox 51">
              <a:extLst>
                <a:ext uri="{FF2B5EF4-FFF2-40B4-BE49-F238E27FC236}">
                  <a16:creationId xmlns:a16="http://schemas.microsoft.com/office/drawing/2014/main" id="{6E65617D-D990-91DD-7B96-D63638D8A2F5}"/>
                </a:ext>
              </a:extLst>
            </p:cNvPr>
            <p:cNvSpPr txBox="1"/>
            <p:nvPr/>
          </p:nvSpPr>
          <p:spPr>
            <a:xfrm>
              <a:off x="1842598" y="2188057"/>
              <a:ext cx="2872030" cy="1111821"/>
            </a:xfrm>
            <a:prstGeom prst="rect">
              <a:avLst/>
            </a:prstGeom>
            <a:ln w="9525">
              <a:noFill/>
            </a:ln>
          </p:spPr>
          <p:txBody>
            <a:bodyPr vert="horz" wrap="square" lIns="0" tIns="46800" rIns="0" bIns="46800" rtlCol="0">
              <a:noAutofit/>
            </a:bodyPr>
            <a:lstStyle/>
            <a:p>
              <a:pPr marL="285750" indent="-285750">
                <a:buFont typeface="Arial" panose="020B0604020202020204" pitchFamily="34" charset="0"/>
                <a:buChar char="•"/>
              </a:pPr>
              <a:r>
                <a:rPr lang="en-US" sz="1400">
                  <a:latin typeface="Calibri" panose="020F0502020204030204" pitchFamily="34" charset="0"/>
                </a:rPr>
                <a:t>Incorporated under the Australian Corporations Act</a:t>
              </a:r>
            </a:p>
            <a:p>
              <a:pPr marL="285750" indent="-285750">
                <a:buFont typeface="Arial" panose="020B0604020202020204" pitchFamily="34" charset="0"/>
                <a:buChar char="•"/>
              </a:pPr>
              <a:r>
                <a:rPr lang="en-US" sz="1400">
                  <a:latin typeface="Calibri" panose="020F0502020204030204" pitchFamily="34" charset="0"/>
                </a:rPr>
                <a:t>Have at least 100 shareholders</a:t>
              </a:r>
            </a:p>
            <a:p>
              <a:pPr marL="285750" indent="-285750">
                <a:buFont typeface="Arial" panose="020B0604020202020204" pitchFamily="34" charset="0"/>
                <a:buChar char="•"/>
              </a:pPr>
              <a:r>
                <a:rPr lang="en-US" sz="1400">
                  <a:latin typeface="Calibri" panose="020F0502020204030204" pitchFamily="34" charset="0"/>
                </a:rPr>
                <a:t>Have a minimum of $4 million in net tangible assets</a:t>
              </a:r>
            </a:p>
          </p:txBody>
        </p:sp>
      </p:grpSp>
      <p:grpSp>
        <p:nvGrpSpPr>
          <p:cNvPr id="58" name="Group 57">
            <a:extLst>
              <a:ext uri="{FF2B5EF4-FFF2-40B4-BE49-F238E27FC236}">
                <a16:creationId xmlns:a16="http://schemas.microsoft.com/office/drawing/2014/main" id="{DD00F7BA-664E-658A-B13D-CE3DD78D9A82}"/>
              </a:ext>
            </a:extLst>
          </p:cNvPr>
          <p:cNvGrpSpPr/>
          <p:nvPr/>
        </p:nvGrpSpPr>
        <p:grpSpPr>
          <a:xfrm>
            <a:off x="214628" y="3033499"/>
            <a:ext cx="4640983" cy="1119844"/>
            <a:chOff x="284525" y="3447631"/>
            <a:chExt cx="4640983" cy="1119844"/>
          </a:xfrm>
        </p:grpSpPr>
        <p:pic>
          <p:nvPicPr>
            <p:cNvPr id="23" name="Graphic 22" descr="Coins with solid fill">
              <a:extLst>
                <a:ext uri="{FF2B5EF4-FFF2-40B4-BE49-F238E27FC236}">
                  <a16:creationId xmlns:a16="http://schemas.microsoft.com/office/drawing/2014/main" id="{02B38218-6EFB-CF6C-8576-183081CAEF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417" y="3452880"/>
              <a:ext cx="914400" cy="914400"/>
            </a:xfrm>
            <a:prstGeom prst="rect">
              <a:avLst/>
            </a:prstGeom>
          </p:spPr>
        </p:pic>
        <p:sp>
          <p:nvSpPr>
            <p:cNvPr id="31" name="TextBox 30">
              <a:extLst>
                <a:ext uri="{FF2B5EF4-FFF2-40B4-BE49-F238E27FC236}">
                  <a16:creationId xmlns:a16="http://schemas.microsoft.com/office/drawing/2014/main" id="{FFCBCB6B-E682-3B1E-1B93-E4350C72DE17}"/>
                </a:ext>
              </a:extLst>
            </p:cNvPr>
            <p:cNvSpPr txBox="1"/>
            <p:nvPr/>
          </p:nvSpPr>
          <p:spPr>
            <a:xfrm>
              <a:off x="284525" y="4264787"/>
              <a:ext cx="1266814" cy="302688"/>
            </a:xfrm>
            <a:prstGeom prst="rect">
              <a:avLst/>
            </a:prstGeom>
            <a:ln w="9525">
              <a:noFill/>
            </a:ln>
          </p:spPr>
          <p:txBody>
            <a:bodyPr vert="horz" wrap="square" lIns="0" tIns="46800" rIns="0" bIns="46800" rtlCol="0">
              <a:noAutofit/>
            </a:bodyPr>
            <a:lstStyle/>
            <a:p>
              <a:pPr algn="ctr">
                <a:buClr>
                  <a:schemeClr val="accent2"/>
                </a:buClr>
              </a:pPr>
              <a:r>
                <a:rPr lang="en-US" sz="1400" b="1">
                  <a:latin typeface="Calibri" panose="020F0502020204030204" pitchFamily="34" charset="0"/>
                  <a:cs typeface="Calibri" panose="020F0502020204030204" pitchFamily="34" charset="0"/>
                </a:rPr>
                <a:t>Financial Performance</a:t>
              </a:r>
            </a:p>
          </p:txBody>
        </p:sp>
        <p:sp>
          <p:nvSpPr>
            <p:cNvPr id="55" name="TextBox 54">
              <a:extLst>
                <a:ext uri="{FF2B5EF4-FFF2-40B4-BE49-F238E27FC236}">
                  <a16:creationId xmlns:a16="http://schemas.microsoft.com/office/drawing/2014/main" id="{7527DE34-2524-CC18-C059-E65BA66CF0B7}"/>
                </a:ext>
              </a:extLst>
            </p:cNvPr>
            <p:cNvSpPr txBox="1"/>
            <p:nvPr/>
          </p:nvSpPr>
          <p:spPr>
            <a:xfrm>
              <a:off x="1800030" y="3447631"/>
              <a:ext cx="3125478" cy="679496"/>
            </a:xfrm>
            <a:prstGeom prst="rect">
              <a:avLst/>
            </a:prstGeom>
            <a:ln w="9525">
              <a:noFill/>
            </a:ln>
          </p:spPr>
          <p:txBody>
            <a:bodyPr vert="horz" wrap="square" lIns="0" tIns="46800" rIns="0" bIns="46800" rtlCol="0">
              <a:noAutofit/>
            </a:bodyPr>
            <a:lstStyle/>
            <a:p>
              <a:pPr marL="285750" indent="-285750">
                <a:buFont typeface="Arial" panose="020B0604020202020204" pitchFamily="34" charset="0"/>
                <a:buChar char="•"/>
              </a:pPr>
              <a:r>
                <a:rPr lang="en-US" sz="1400">
                  <a:latin typeface="Calibri" panose="020F0502020204030204" pitchFamily="34" charset="0"/>
                </a:rPr>
                <a:t>Meet certain financial performance standards:</a:t>
              </a:r>
            </a:p>
            <a:p>
              <a:pPr marL="285750" indent="-285750">
                <a:buFont typeface="Arial" panose="020B0604020202020204" pitchFamily="34" charset="0"/>
                <a:buChar char="•"/>
              </a:pPr>
              <a:r>
                <a:rPr lang="en-US" sz="1400">
                  <a:latin typeface="Calibri" panose="020F0502020204030204" pitchFamily="34" charset="0"/>
                </a:rPr>
                <a:t>Having a minimum operating profit of $500,000 in the last 12 months</a:t>
              </a:r>
            </a:p>
            <a:p>
              <a:pPr marL="285750" indent="-285750">
                <a:buFont typeface="Arial" panose="020B0604020202020204" pitchFamily="34" charset="0"/>
                <a:buChar char="•"/>
              </a:pPr>
              <a:r>
                <a:rPr lang="en-US" sz="1400">
                  <a:latin typeface="Calibri" panose="020F0502020204030204" pitchFamily="34" charset="0"/>
                </a:rPr>
                <a:t>Positive net profit after tax for the last three full financial years</a:t>
              </a:r>
            </a:p>
          </p:txBody>
        </p:sp>
      </p:grpSp>
      <p:grpSp>
        <p:nvGrpSpPr>
          <p:cNvPr id="59" name="Group 58">
            <a:extLst>
              <a:ext uri="{FF2B5EF4-FFF2-40B4-BE49-F238E27FC236}">
                <a16:creationId xmlns:a16="http://schemas.microsoft.com/office/drawing/2014/main" id="{3376AC2A-D0AF-BD4D-8C2E-2ECB700D2CFA}"/>
              </a:ext>
            </a:extLst>
          </p:cNvPr>
          <p:cNvGrpSpPr/>
          <p:nvPr/>
        </p:nvGrpSpPr>
        <p:grpSpPr>
          <a:xfrm>
            <a:off x="331781" y="4429137"/>
            <a:ext cx="4523830" cy="1089576"/>
            <a:chOff x="572651" y="4942367"/>
            <a:chExt cx="4523830" cy="1089576"/>
          </a:xfrm>
        </p:grpSpPr>
        <p:pic>
          <p:nvPicPr>
            <p:cNvPr id="25" name="Graphic 24" descr="Contract with solid fill">
              <a:extLst>
                <a:ext uri="{FF2B5EF4-FFF2-40B4-BE49-F238E27FC236}">
                  <a16:creationId xmlns:a16="http://schemas.microsoft.com/office/drawing/2014/main" id="{D3FAFE30-1A2A-03A4-F2E8-C2D7A2880B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08" y="4942367"/>
              <a:ext cx="914400" cy="914400"/>
            </a:xfrm>
            <a:prstGeom prst="rect">
              <a:avLst/>
            </a:prstGeom>
          </p:spPr>
        </p:pic>
        <p:sp>
          <p:nvSpPr>
            <p:cNvPr id="32" name="TextBox 31">
              <a:extLst>
                <a:ext uri="{FF2B5EF4-FFF2-40B4-BE49-F238E27FC236}">
                  <a16:creationId xmlns:a16="http://schemas.microsoft.com/office/drawing/2014/main" id="{2314FC01-75A1-B336-BFEC-4F572DC30999}"/>
                </a:ext>
              </a:extLst>
            </p:cNvPr>
            <p:cNvSpPr txBox="1"/>
            <p:nvPr/>
          </p:nvSpPr>
          <p:spPr>
            <a:xfrm>
              <a:off x="572651" y="5793816"/>
              <a:ext cx="1032507" cy="238127"/>
            </a:xfrm>
            <a:prstGeom prst="rect">
              <a:avLst/>
            </a:prstGeom>
            <a:ln w="9525">
              <a:noFill/>
            </a:ln>
          </p:spPr>
          <p:txBody>
            <a:bodyPr vert="horz" wrap="square" lIns="0" tIns="46800" rIns="0" bIns="46800" rtlCol="0">
              <a:noAutofit/>
            </a:bodyPr>
            <a:lstStyle/>
            <a:p>
              <a:pPr algn="ctr">
                <a:buClr>
                  <a:schemeClr val="accent2"/>
                </a:buClr>
              </a:pPr>
              <a:r>
                <a:rPr lang="en-US" sz="1400" b="1">
                  <a:latin typeface="Calibri" panose="020F0502020204030204" pitchFamily="34" charset="0"/>
                  <a:cs typeface="Calibri" panose="020F0502020204030204" pitchFamily="34" charset="0"/>
                </a:rPr>
                <a:t>Compliance</a:t>
              </a:r>
            </a:p>
          </p:txBody>
        </p:sp>
        <p:sp>
          <p:nvSpPr>
            <p:cNvPr id="56" name="TextBox 55">
              <a:extLst>
                <a:ext uri="{FF2B5EF4-FFF2-40B4-BE49-F238E27FC236}">
                  <a16:creationId xmlns:a16="http://schemas.microsoft.com/office/drawing/2014/main" id="{DE8029D3-ABD3-55A4-5B5D-273C6DC1C55A}"/>
                </a:ext>
              </a:extLst>
            </p:cNvPr>
            <p:cNvSpPr txBox="1"/>
            <p:nvPr/>
          </p:nvSpPr>
          <p:spPr>
            <a:xfrm>
              <a:off x="1971003" y="5020203"/>
              <a:ext cx="3125478" cy="973650"/>
            </a:xfrm>
            <a:prstGeom prst="rect">
              <a:avLst/>
            </a:prstGeom>
            <a:ln w="9525">
              <a:noFill/>
            </a:ln>
          </p:spPr>
          <p:txBody>
            <a:bodyPr vert="horz" wrap="square" lIns="0" tIns="46800" rIns="0" bIns="46800" rtlCol="0">
              <a:noAutofit/>
            </a:bodyPr>
            <a:lstStyle/>
            <a:p>
              <a:pPr marL="285750" indent="-285750">
                <a:buFont typeface="Arial" panose="020B0604020202020204" pitchFamily="34" charset="0"/>
                <a:buChar char="•"/>
              </a:pPr>
              <a:r>
                <a:rPr lang="en-US" sz="1400">
                  <a:latin typeface="Calibri" panose="020F0502020204030204" pitchFamily="34" charset="0"/>
                </a:rPr>
                <a:t>Comply with all legal and regulatory requirements, including environmental, occupational health and safety, and anti-corruption laws.</a:t>
              </a:r>
            </a:p>
          </p:txBody>
        </p:sp>
      </p:grpSp>
      <p:sp>
        <p:nvSpPr>
          <p:cNvPr id="3" name="Text Placeholder 5">
            <a:extLst>
              <a:ext uri="{FF2B5EF4-FFF2-40B4-BE49-F238E27FC236}">
                <a16:creationId xmlns:a16="http://schemas.microsoft.com/office/drawing/2014/main" id="{7DF91BD9-AC59-F9A9-7FE6-8E7F51559A45}"/>
              </a:ext>
            </a:extLst>
          </p:cNvPr>
          <p:cNvSpPr txBox="1">
            <a:spLocks/>
          </p:cNvSpPr>
          <p:nvPr/>
        </p:nvSpPr>
        <p:spPr>
          <a:xfrm>
            <a:off x="245596" y="1558452"/>
            <a:ext cx="4675670" cy="313267"/>
          </a:xfrm>
          <a:prstGeom prst="rect">
            <a:avLst/>
          </a:prstGeom>
        </p:spPr>
        <p:txBody>
          <a:bodyPr vert="horz" lIns="0" tIns="45720" rIns="0" bIns="45720" rtlCol="0" anchor="t">
            <a:noAutofit/>
          </a:bodyPr>
          <a:lstStyle>
            <a:lvl1pPr marL="180000" indent="-180000" algn="l" defTabSz="457200" rtl="0" eaLnBrk="1" latinLnBrk="0" hangingPunct="1">
              <a:spcBef>
                <a:spcPct val="20000"/>
              </a:spcBef>
              <a:buClr>
                <a:schemeClr val="accent2"/>
              </a:buClr>
              <a:buFont typeface="Wingdings" panose="05000000000000000000" pitchFamily="2" charset="2"/>
              <a:buChar char="§"/>
              <a:defRPr sz="1000" b="0" i="0" kern="1200">
                <a:solidFill>
                  <a:schemeClr val="tx1"/>
                </a:solidFill>
                <a:latin typeface="Calibri" panose="020F0502020204030204" pitchFamily="34" charset="0"/>
                <a:ea typeface="+mn-ea"/>
                <a:cs typeface="Calibri" panose="020F0502020204030204" pitchFamily="34" charset="0"/>
              </a:defRPr>
            </a:lvl1pPr>
            <a:lvl2pPr marL="36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2pPr>
            <a:lvl3pPr marL="54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3pPr>
            <a:lvl4pPr marL="720000" indent="-180000" algn="l" defTabSz="457200" rtl="0" eaLnBrk="1" latinLnBrk="0" hangingPunct="1">
              <a:spcBef>
                <a:spcPct val="20000"/>
              </a:spcBef>
              <a:buClr>
                <a:schemeClr val="accent2"/>
              </a:buClr>
              <a:buFont typeface="Wingdings" panose="05000000000000000000" pitchFamily="2" charset="2"/>
              <a:buChar char="Ø"/>
              <a:defRPr sz="1000" b="0" i="0" kern="1200">
                <a:solidFill>
                  <a:schemeClr val="tx1"/>
                </a:solidFill>
                <a:latin typeface="Calibri" panose="020F0502020204030204" pitchFamily="34" charset="0"/>
                <a:ea typeface="+mn-ea"/>
                <a:cs typeface="Calibri" panose="020F0502020204030204" pitchFamily="34" charset="0"/>
              </a:defRPr>
            </a:lvl4pPr>
            <a:lvl5pPr marL="900000" indent="-180000" algn="l" defTabSz="457200" rtl="0" eaLnBrk="1" latinLnBrk="0" hangingPunct="1">
              <a:spcBef>
                <a:spcPct val="20000"/>
              </a:spcBef>
              <a:buClr>
                <a:schemeClr val="accent2"/>
              </a:buClr>
              <a:buFont typeface="Courier New" panose="02070309020205020404" pitchFamily="49" charset="0"/>
              <a:buChar char="o"/>
              <a:defRPr sz="10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6" name="Text Placeholder 3">
            <a:extLst>
              <a:ext uri="{FF2B5EF4-FFF2-40B4-BE49-F238E27FC236}">
                <a16:creationId xmlns:a16="http://schemas.microsoft.com/office/drawing/2014/main" id="{6742ECEA-36EB-2A79-DBFC-427E67215467}"/>
              </a:ext>
            </a:extLst>
          </p:cNvPr>
          <p:cNvSpPr txBox="1">
            <a:spLocks/>
          </p:cNvSpPr>
          <p:nvPr/>
        </p:nvSpPr>
        <p:spPr>
          <a:xfrm>
            <a:off x="5185776" y="1560270"/>
            <a:ext cx="6882776" cy="313268"/>
          </a:xfrm>
          <a:prstGeom prst="rect">
            <a:avLst/>
          </a:prstGeom>
        </p:spPr>
        <p:txBody>
          <a:bodyPr vert="horz" lIns="0" tIns="45720" rIns="0" bIns="45720" rtlCol="0">
            <a:noAutofit/>
          </a:bodyPr>
          <a:lstStyle>
            <a:lvl1pPr marL="0" indent="0" algn="l" defTabSz="457200" rtl="0" eaLnBrk="1" latinLnBrk="0" hangingPunct="1">
              <a:spcBef>
                <a:spcPts val="0"/>
              </a:spcBef>
              <a:buClr>
                <a:schemeClr val="accent2"/>
              </a:buClr>
              <a:buFont typeface="Wingdings" panose="05000000000000000000" pitchFamily="2" charset="2"/>
              <a:buNone/>
              <a:defRPr sz="1200" b="1" i="0" kern="1200">
                <a:solidFill>
                  <a:schemeClr val="tx1"/>
                </a:solidFill>
                <a:latin typeface="Calibri" panose="020F0502020204030204" pitchFamily="34" charset="0"/>
                <a:ea typeface="+mn-ea"/>
                <a:cs typeface="Calibri" panose="020F0502020204030204" pitchFamily="34" charset="0"/>
              </a:defRPr>
            </a:lvl1pPr>
            <a:lvl2pPr marL="4572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2pPr>
            <a:lvl3pPr marL="914400" indent="0" algn="l" defTabSz="457200" rtl="0" eaLnBrk="1" latinLnBrk="0" hangingPunct="1">
              <a:spcBef>
                <a:spcPct val="20000"/>
              </a:spcBef>
              <a:buClr>
                <a:schemeClr val="accent2"/>
              </a:buClr>
              <a:buFont typeface="Arial"/>
              <a:buNone/>
              <a:defRPr sz="1200" b="1" i="0" kern="1200">
                <a:solidFill>
                  <a:schemeClr val="bg2"/>
                </a:solidFill>
                <a:latin typeface="+mj-lt"/>
                <a:ea typeface="+mn-ea"/>
                <a:cs typeface="Calibri" panose="020F0502020204030204" pitchFamily="34" charset="0"/>
              </a:defRPr>
            </a:lvl3pPr>
            <a:lvl4pPr marL="1371600" indent="0" algn="l" defTabSz="457200" rtl="0" eaLnBrk="1" latinLnBrk="0" hangingPunct="1">
              <a:spcBef>
                <a:spcPct val="20000"/>
              </a:spcBef>
              <a:buClr>
                <a:schemeClr val="accent2"/>
              </a:buClr>
              <a:buFont typeface="Wingdings" panose="05000000000000000000" pitchFamily="2" charset="2"/>
              <a:buNone/>
              <a:defRPr sz="1200" b="1" i="0" kern="1200">
                <a:solidFill>
                  <a:schemeClr val="bg2"/>
                </a:solidFill>
                <a:latin typeface="+mj-lt"/>
                <a:ea typeface="+mn-ea"/>
                <a:cs typeface="Calibri" panose="020F0502020204030204" pitchFamily="34" charset="0"/>
              </a:defRPr>
            </a:lvl4pPr>
            <a:lvl5pPr marL="1828800" indent="0" algn="l" defTabSz="457200" rtl="0" eaLnBrk="1" latinLnBrk="0" hangingPunct="1">
              <a:spcBef>
                <a:spcPct val="20000"/>
              </a:spcBef>
              <a:buClr>
                <a:schemeClr val="accent2"/>
              </a:buClr>
              <a:buFont typeface="Courier New" panose="02070309020205020404" pitchFamily="49" charset="0"/>
              <a:buNone/>
              <a:defRPr sz="1200" b="1" i="0" kern="1200">
                <a:solidFill>
                  <a:schemeClr val="bg2"/>
                </a:solidFill>
                <a:latin typeface="+mj-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a:solidFill>
                <a:schemeClr val="accent4"/>
              </a:solidFill>
            </a:endParaRPr>
          </a:p>
        </p:txBody>
      </p:sp>
      <p:sp>
        <p:nvSpPr>
          <p:cNvPr id="12" name="Text Placeholder 14">
            <a:extLst>
              <a:ext uri="{FF2B5EF4-FFF2-40B4-BE49-F238E27FC236}">
                <a16:creationId xmlns:a16="http://schemas.microsoft.com/office/drawing/2014/main" id="{DC5F33AC-2A19-1B2E-3868-760AE9525A15}"/>
              </a:ext>
            </a:extLst>
          </p:cNvPr>
          <p:cNvSpPr txBox="1">
            <a:spLocks/>
          </p:cNvSpPr>
          <p:nvPr/>
        </p:nvSpPr>
        <p:spPr>
          <a:xfrm>
            <a:off x="8422733" y="2006611"/>
            <a:ext cx="3662287" cy="313268"/>
          </a:xfrm>
          <a:prstGeom prst="rect">
            <a:avLst/>
          </a:prstGeom>
        </p:spPr>
        <p:txBody>
          <a:bodyPr/>
          <a:lstStyle>
            <a:lvl1pPr marL="180000" indent="-180000" algn="l" defTabSz="457200" rtl="0" eaLnBrk="1" latinLnBrk="0" hangingPunct="1">
              <a:spcBef>
                <a:spcPct val="20000"/>
              </a:spcBef>
              <a:buClr>
                <a:schemeClr val="accent2"/>
              </a:buClr>
              <a:buFont typeface="Wingdings" panose="05000000000000000000" pitchFamily="2" charset="2"/>
              <a:buChar char="§"/>
              <a:defRPr sz="1000" b="0" i="0" kern="1200">
                <a:solidFill>
                  <a:schemeClr val="tx1"/>
                </a:solidFill>
                <a:latin typeface="Calibri" panose="020F0502020204030204" pitchFamily="34" charset="0"/>
                <a:ea typeface="+mn-ea"/>
                <a:cs typeface="Calibri" panose="020F0502020204030204" pitchFamily="34" charset="0"/>
              </a:defRPr>
            </a:lvl1pPr>
            <a:lvl2pPr marL="36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2pPr>
            <a:lvl3pPr marL="54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3pPr>
            <a:lvl4pPr marL="720000" indent="-180000" algn="l" defTabSz="457200" rtl="0" eaLnBrk="1" latinLnBrk="0" hangingPunct="1">
              <a:spcBef>
                <a:spcPct val="20000"/>
              </a:spcBef>
              <a:buClr>
                <a:schemeClr val="accent2"/>
              </a:buClr>
              <a:buFont typeface="Wingdings" panose="05000000000000000000" pitchFamily="2" charset="2"/>
              <a:buChar char="Ø"/>
              <a:defRPr sz="1000" b="0" i="0" kern="1200">
                <a:solidFill>
                  <a:schemeClr val="tx1"/>
                </a:solidFill>
                <a:latin typeface="Calibri" panose="020F0502020204030204" pitchFamily="34" charset="0"/>
                <a:ea typeface="+mn-ea"/>
                <a:cs typeface="Calibri" panose="020F0502020204030204" pitchFamily="34" charset="0"/>
              </a:defRPr>
            </a:lvl4pPr>
            <a:lvl5pPr marL="900000" indent="-180000" algn="l" defTabSz="457200" rtl="0" eaLnBrk="1" latinLnBrk="0" hangingPunct="1">
              <a:spcBef>
                <a:spcPct val="20000"/>
              </a:spcBef>
              <a:buClr>
                <a:schemeClr val="accent2"/>
              </a:buClr>
              <a:buFont typeface="Courier New" panose="02070309020205020404" pitchFamily="49" charset="0"/>
              <a:buChar char="o"/>
              <a:defRPr sz="10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a:p>
        </p:txBody>
      </p:sp>
      <p:sp>
        <p:nvSpPr>
          <p:cNvPr id="17" name="Content Placeholder 17">
            <a:extLst>
              <a:ext uri="{FF2B5EF4-FFF2-40B4-BE49-F238E27FC236}">
                <a16:creationId xmlns:a16="http://schemas.microsoft.com/office/drawing/2014/main" id="{A53ADA1D-C0F9-3D19-4579-1B7E6BFEF818}"/>
              </a:ext>
            </a:extLst>
          </p:cNvPr>
          <p:cNvSpPr txBox="1">
            <a:spLocks/>
          </p:cNvSpPr>
          <p:nvPr/>
        </p:nvSpPr>
        <p:spPr>
          <a:xfrm>
            <a:off x="8394181" y="2149659"/>
            <a:ext cx="4026187" cy="1066959"/>
          </a:xfrm>
          <a:prstGeom prst="rect">
            <a:avLst/>
          </a:prstGeom>
        </p:spPr>
        <p:txBody>
          <a:bodyPr/>
          <a:lstStyle>
            <a:lvl1pPr marL="180000" indent="-180000" algn="l" defTabSz="457200" rtl="0" eaLnBrk="1" latinLnBrk="0" hangingPunct="1">
              <a:spcBef>
                <a:spcPct val="20000"/>
              </a:spcBef>
              <a:buClr>
                <a:schemeClr val="accent2"/>
              </a:buClr>
              <a:buFont typeface="Wingdings" panose="05000000000000000000" pitchFamily="2" charset="2"/>
              <a:buChar char="§"/>
              <a:defRPr sz="1000" b="0" i="0" kern="1200">
                <a:solidFill>
                  <a:schemeClr val="tx1"/>
                </a:solidFill>
                <a:latin typeface="Calibri" panose="020F0502020204030204" pitchFamily="34" charset="0"/>
                <a:ea typeface="+mn-ea"/>
                <a:cs typeface="Calibri" panose="020F0502020204030204" pitchFamily="34" charset="0"/>
              </a:defRPr>
            </a:lvl1pPr>
            <a:lvl2pPr marL="36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2pPr>
            <a:lvl3pPr marL="540000" indent="-180000" algn="l" defTabSz="457200" rtl="0" eaLnBrk="1" latinLnBrk="0" hangingPunct="1">
              <a:spcBef>
                <a:spcPct val="20000"/>
              </a:spcBef>
              <a:buClr>
                <a:schemeClr val="accent2"/>
              </a:buClr>
              <a:buFont typeface="Arial"/>
              <a:buChar char="•"/>
              <a:defRPr sz="1000" b="0" i="0" kern="1200">
                <a:solidFill>
                  <a:schemeClr val="tx1"/>
                </a:solidFill>
                <a:latin typeface="Calibri" panose="020F0502020204030204" pitchFamily="34" charset="0"/>
                <a:ea typeface="+mn-ea"/>
                <a:cs typeface="Calibri" panose="020F0502020204030204" pitchFamily="34" charset="0"/>
              </a:defRPr>
            </a:lvl3pPr>
            <a:lvl4pPr marL="720000" indent="-180000" algn="l" defTabSz="457200" rtl="0" eaLnBrk="1" latinLnBrk="0" hangingPunct="1">
              <a:spcBef>
                <a:spcPct val="20000"/>
              </a:spcBef>
              <a:buClr>
                <a:schemeClr val="accent2"/>
              </a:buClr>
              <a:buFont typeface="Wingdings" panose="05000000000000000000" pitchFamily="2" charset="2"/>
              <a:buChar char="Ø"/>
              <a:defRPr sz="1000" b="0" i="0" kern="1200">
                <a:solidFill>
                  <a:schemeClr val="tx1"/>
                </a:solidFill>
                <a:latin typeface="Calibri" panose="020F0502020204030204" pitchFamily="34" charset="0"/>
                <a:ea typeface="+mn-ea"/>
                <a:cs typeface="Calibri" panose="020F0502020204030204" pitchFamily="34" charset="0"/>
              </a:defRPr>
            </a:lvl4pPr>
            <a:lvl5pPr marL="900000" indent="-180000" algn="l" defTabSz="457200" rtl="0" eaLnBrk="1" latinLnBrk="0" hangingPunct="1">
              <a:spcBef>
                <a:spcPct val="20000"/>
              </a:spcBef>
              <a:buClr>
                <a:schemeClr val="accent2"/>
              </a:buClr>
              <a:buFont typeface="Courier New" panose="02070309020205020404" pitchFamily="49" charset="0"/>
              <a:buChar char="o"/>
              <a:defRPr sz="10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26" name="TextBox 25">
            <a:extLst>
              <a:ext uri="{FF2B5EF4-FFF2-40B4-BE49-F238E27FC236}">
                <a16:creationId xmlns:a16="http://schemas.microsoft.com/office/drawing/2014/main" id="{B5924E16-B1C1-A52F-0C41-A345582940AF}"/>
              </a:ext>
            </a:extLst>
          </p:cNvPr>
          <p:cNvSpPr txBox="1"/>
          <p:nvPr/>
        </p:nvSpPr>
        <p:spPr>
          <a:xfrm>
            <a:off x="5166165" y="5855082"/>
            <a:ext cx="3103922" cy="507754"/>
          </a:xfrm>
          <a:prstGeom prst="rect">
            <a:avLst/>
          </a:prstGeom>
          <a:ln w="9525">
            <a:noFill/>
          </a:ln>
        </p:spPr>
        <p:txBody>
          <a:bodyPr vert="horz" wrap="squar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36" name="TextBox 35">
            <a:extLst>
              <a:ext uri="{FF2B5EF4-FFF2-40B4-BE49-F238E27FC236}">
                <a16:creationId xmlns:a16="http://schemas.microsoft.com/office/drawing/2014/main" id="{63E6D294-5924-FFDC-5FA9-D399F2C077C1}"/>
              </a:ext>
            </a:extLst>
          </p:cNvPr>
          <p:cNvSpPr txBox="1"/>
          <p:nvPr/>
        </p:nvSpPr>
        <p:spPr>
          <a:xfrm>
            <a:off x="5082985" y="1625193"/>
            <a:ext cx="6837362" cy="122206"/>
          </a:xfrm>
          <a:prstGeom prst="rect">
            <a:avLst/>
          </a:prstGeom>
          <a:ln w="9525">
            <a:noFill/>
          </a:ln>
        </p:spPr>
        <p:txBody>
          <a:bodyPr vert="horz" wrap="square" lIns="0" tIns="46800" rIns="0" bIns="46800" rtlCol="0">
            <a:noAutofit/>
          </a:bodyPr>
          <a:lstStyle/>
          <a:p>
            <a:pPr algn="just">
              <a:buClr>
                <a:schemeClr val="accent2"/>
              </a:buClr>
            </a:pPr>
            <a:r>
              <a:rPr lang="en-US" sz="1400" b="1" dirty="0">
                <a:solidFill>
                  <a:schemeClr val="accent4"/>
                </a:solidFill>
                <a:latin typeface="Calibri" panose="020F0502020204030204" pitchFamily="34" charset="0"/>
                <a:cs typeface="Calibri" panose="020F0502020204030204" pitchFamily="34" charset="0"/>
              </a:rPr>
              <a:t>The ASX market is comprised of various investors in the retail, domestic, and foreign sector</a:t>
            </a:r>
          </a:p>
          <a:p>
            <a:pPr marL="171450" indent="-171450" algn="just">
              <a:buClr>
                <a:schemeClr val="accent2"/>
              </a:buClr>
              <a:buFont typeface="Wingdings" panose="05000000000000000000" pitchFamily="2" charset="2"/>
              <a:buChar char="§"/>
            </a:pPr>
            <a:endParaRPr lang="en-US" sz="1400" b="1" dirty="0">
              <a:solidFill>
                <a:srgbClr val="00235D"/>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D80DBA33-6F81-2B22-C24E-78ECBEA1200B}"/>
              </a:ext>
            </a:extLst>
          </p:cNvPr>
          <p:cNvGrpSpPr/>
          <p:nvPr/>
        </p:nvGrpSpPr>
        <p:grpSpPr>
          <a:xfrm>
            <a:off x="4977802" y="1912611"/>
            <a:ext cx="3154499" cy="4296761"/>
            <a:chOff x="4977802" y="1912611"/>
            <a:chExt cx="3154499" cy="4296761"/>
          </a:xfrm>
        </p:grpSpPr>
        <p:pic>
          <p:nvPicPr>
            <p:cNvPr id="9" name="Picture 4" descr="Chart, sunburst chart&#10;&#10;Description automatically generated">
              <a:extLst>
                <a:ext uri="{FF2B5EF4-FFF2-40B4-BE49-F238E27FC236}">
                  <a16:creationId xmlns:a16="http://schemas.microsoft.com/office/drawing/2014/main" id="{92946E7C-F384-626C-2861-996819226461}"/>
                </a:ext>
              </a:extLst>
            </p:cNvPr>
            <p:cNvPicPr>
              <a:picLocks noChangeAspect="1"/>
            </p:cNvPicPr>
            <p:nvPr/>
          </p:nvPicPr>
          <p:blipFill>
            <a:blip r:embed="rId13"/>
            <a:stretch>
              <a:fillRect/>
            </a:stretch>
          </p:blipFill>
          <p:spPr>
            <a:xfrm>
              <a:off x="4977802" y="3320816"/>
              <a:ext cx="3039540" cy="2888556"/>
            </a:xfrm>
            <a:prstGeom prst="rect">
              <a:avLst/>
            </a:prstGeom>
          </p:spPr>
        </p:pic>
        <p:sp>
          <p:nvSpPr>
            <p:cNvPr id="11" name="TextBox 10">
              <a:extLst>
                <a:ext uri="{FF2B5EF4-FFF2-40B4-BE49-F238E27FC236}">
                  <a16:creationId xmlns:a16="http://schemas.microsoft.com/office/drawing/2014/main" id="{6A45A143-5EBA-D223-BF31-15CF6E2082FC}"/>
                </a:ext>
              </a:extLst>
            </p:cNvPr>
            <p:cNvSpPr txBox="1"/>
            <p:nvPr/>
          </p:nvSpPr>
          <p:spPr>
            <a:xfrm>
              <a:off x="5777317" y="4628672"/>
              <a:ext cx="1397367" cy="279180"/>
            </a:xfrm>
            <a:prstGeom prst="rect">
              <a:avLst/>
            </a:prstGeom>
            <a:noFill/>
            <a:ln w="9525">
              <a:noFill/>
            </a:ln>
          </p:spPr>
          <p:txBody>
            <a:bodyPr rot="0" spcFirstLastPara="0" vertOverflow="overflow" horzOverflow="overflow" vert="horz" wrap="square" lIns="0" tIns="46800" rIns="0" bIns="46800" numCol="1" spcCol="0" rtlCol="0" fromWordArt="0" anchor="t" anchorCtr="0" forceAA="0" compatLnSpc="1">
              <a:prstTxWarp prst="textNoShape">
                <a:avLst/>
              </a:prstTxWarp>
              <a:sp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 Market Capital</a:t>
              </a:r>
              <a:endParaRPr lang="en-US" sz="12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315ABF5A-04A2-5290-E228-32B4713A1558}"/>
                </a:ext>
              </a:extLst>
            </p:cNvPr>
            <p:cNvSpPr txBox="1"/>
            <p:nvPr/>
          </p:nvSpPr>
          <p:spPr>
            <a:xfrm>
              <a:off x="5093404" y="2174076"/>
              <a:ext cx="3038897" cy="1018150"/>
            </a:xfrm>
            <a:prstGeom prst="rect">
              <a:avLst/>
            </a:prstGeom>
            <a:ln w="9525">
              <a:noFill/>
            </a:ln>
          </p:spPr>
          <p:txBody>
            <a:bodyPr vert="horz" wrap="square" lIns="0" tIns="46800" rIns="0" bIns="46800" rtlCol="0">
              <a:noAutofit/>
            </a:bodyPr>
            <a:lstStyle/>
            <a:p>
              <a:pPr marL="179705" indent="-179705">
                <a:lnSpc>
                  <a:spcPct val="150000"/>
                </a:lnSpc>
                <a:buFont typeface="Arial" panose="020B0604020202020204" pitchFamily="34" charset="0"/>
                <a:buChar char="•"/>
              </a:pPr>
              <a:r>
                <a:rPr lang="en-US" sz="1400" dirty="0">
                  <a:latin typeface="Calibri"/>
                  <a:cs typeface="Calibri"/>
                </a:rPr>
                <a:t>68% of market capital is from Australia</a:t>
              </a:r>
            </a:p>
            <a:p>
              <a:pPr marL="179705" indent="-179705">
                <a:lnSpc>
                  <a:spcPct val="150000"/>
                </a:lnSpc>
                <a:buFont typeface="Arial" panose="020B0604020202020204" pitchFamily="34" charset="0"/>
                <a:buChar char="•"/>
              </a:pPr>
              <a:r>
                <a:rPr lang="en-US" sz="1400" dirty="0">
                  <a:latin typeface="Calibri"/>
                  <a:cs typeface="Calibri"/>
                </a:rPr>
                <a:t>35% of this is institutional investors</a:t>
              </a:r>
            </a:p>
            <a:p>
              <a:pPr marL="179705" indent="-179705">
                <a:lnSpc>
                  <a:spcPct val="150000"/>
                </a:lnSpc>
                <a:buFont typeface="Arial" panose="020B0604020202020204" pitchFamily="34" charset="0"/>
                <a:buChar char="•"/>
              </a:pPr>
              <a:r>
                <a:rPr lang="en-US" sz="1400" dirty="0">
                  <a:latin typeface="Calibri"/>
                  <a:cs typeface="Calibri"/>
                </a:rPr>
                <a:t>33% of this is retail investors </a:t>
              </a:r>
            </a:p>
          </p:txBody>
        </p:sp>
        <p:sp>
          <p:nvSpPr>
            <p:cNvPr id="38" name="TextBox 37">
              <a:extLst>
                <a:ext uri="{FF2B5EF4-FFF2-40B4-BE49-F238E27FC236}">
                  <a16:creationId xmlns:a16="http://schemas.microsoft.com/office/drawing/2014/main" id="{5079002C-F948-6CEB-5564-79F0B7CA6EC7}"/>
                </a:ext>
              </a:extLst>
            </p:cNvPr>
            <p:cNvSpPr txBox="1"/>
            <p:nvPr/>
          </p:nvSpPr>
          <p:spPr>
            <a:xfrm>
              <a:off x="5087931" y="1912611"/>
              <a:ext cx="2570951" cy="312854"/>
            </a:xfrm>
            <a:prstGeom prst="rect">
              <a:avLst/>
            </a:prstGeom>
            <a:ln w="9525">
              <a:noFill/>
            </a:ln>
          </p:spPr>
          <p:txBody>
            <a:bodyPr vert="horz" wrap="square" lIns="0" tIns="46800" rIns="0" bIns="46800" rtlCol="0">
              <a:noAutofit/>
            </a:bodyPr>
            <a:lstStyle/>
            <a:p>
              <a:r>
                <a:rPr lang="en-US" sz="1400" b="1" dirty="0">
                  <a:latin typeface="Calibri" panose="020F0502020204030204" pitchFamily="34" charset="0"/>
                  <a:cs typeface="Calibri" panose="020F0502020204030204" pitchFamily="34" charset="0"/>
                </a:rPr>
                <a:t>THE AVERAGE REGISTER BREAKUP</a:t>
              </a:r>
            </a:p>
          </p:txBody>
        </p:sp>
      </p:grpSp>
      <p:grpSp>
        <p:nvGrpSpPr>
          <p:cNvPr id="42" name="Group 41">
            <a:extLst>
              <a:ext uri="{FF2B5EF4-FFF2-40B4-BE49-F238E27FC236}">
                <a16:creationId xmlns:a16="http://schemas.microsoft.com/office/drawing/2014/main" id="{0E6C9636-DDBB-3C87-CE41-1C99E926A665}"/>
              </a:ext>
            </a:extLst>
          </p:cNvPr>
          <p:cNvGrpSpPr/>
          <p:nvPr/>
        </p:nvGrpSpPr>
        <p:grpSpPr>
          <a:xfrm>
            <a:off x="8127581" y="1912879"/>
            <a:ext cx="3963585" cy="4373225"/>
            <a:chOff x="8127581" y="1912879"/>
            <a:chExt cx="3963585" cy="4373225"/>
          </a:xfrm>
        </p:grpSpPr>
        <p:sp>
          <p:nvSpPr>
            <p:cNvPr id="10" name="TextBox 9">
              <a:extLst>
                <a:ext uri="{FF2B5EF4-FFF2-40B4-BE49-F238E27FC236}">
                  <a16:creationId xmlns:a16="http://schemas.microsoft.com/office/drawing/2014/main" id="{AB4BAF3D-5A36-1809-DA85-EB134C9FA8CC}"/>
                </a:ext>
              </a:extLst>
            </p:cNvPr>
            <p:cNvSpPr txBox="1"/>
            <p:nvPr/>
          </p:nvSpPr>
          <p:spPr>
            <a:xfrm>
              <a:off x="10636274" y="2577881"/>
              <a:ext cx="1454892" cy="1353705"/>
            </a:xfrm>
            <a:prstGeom prst="rect">
              <a:avLst/>
            </a:prstGeom>
            <a:noFill/>
            <a:ln w="9525">
              <a:solidFill>
                <a:schemeClr val="tx1"/>
              </a:solidFill>
            </a:ln>
          </p:spPr>
          <p:txBody>
            <a:bodyPr rot="0" spcFirstLastPara="0" vertOverflow="overflow" horzOverflow="overflow" vert="horz" wrap="square" lIns="0" tIns="46800" rIns="0" bIns="46800" numCol="1" spcCol="0" rtlCol="0" fromWordArt="0" anchor="t" anchorCtr="0" forceAA="0" compatLnSpc="1">
              <a:prstTxWarp prst="textNoShape">
                <a:avLst/>
              </a:prstTxWarp>
              <a:spAutoFit/>
            </a:bodyPr>
            <a:lstStyle/>
            <a:p>
              <a:pPr algn="ctr">
                <a:lnSpc>
                  <a:spcPct val="150000"/>
                </a:lnSpc>
                <a:buClr>
                  <a:schemeClr val="accent2"/>
                </a:buClr>
              </a:pPr>
              <a:r>
                <a:rPr lang="en-US" sz="1400">
                  <a:solidFill>
                    <a:schemeClr val="accent1"/>
                  </a:solidFill>
                  <a:latin typeface="Calibri" panose="020F0502020204030204" pitchFamily="34" charset="0"/>
                  <a:cs typeface="Calibri" panose="020F0502020204030204" pitchFamily="34" charset="0"/>
                </a:rPr>
                <a:t>North America holds the largest share outside of Australia (15%)</a:t>
              </a:r>
            </a:p>
          </p:txBody>
        </p:sp>
        <p:pic>
          <p:nvPicPr>
            <p:cNvPr id="18" name="Picture 3" descr="Chart, sunburst chart&#10;&#10;Description automatically generated">
              <a:extLst>
                <a:ext uri="{FF2B5EF4-FFF2-40B4-BE49-F238E27FC236}">
                  <a16:creationId xmlns:a16="http://schemas.microsoft.com/office/drawing/2014/main" id="{FE966EBA-697E-CA56-95E1-E10FCA3B629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4419" b="98140" l="7285" r="94702">
                          <a14:foregroundMark x1="37086" y1="9767" x2="53642" y2="10233"/>
                          <a14:foregroundMark x1="53642" y1="10233" x2="65342" y2="8372"/>
                          <a14:foregroundMark x1="7285" y1="44884" x2="10596" y2="61860"/>
                          <a14:foregroundMark x1="47020" y1="45581" x2="35762" y2="76512"/>
                          <a14:foregroundMark x1="35762" y1="76512" x2="42826" y2="94884"/>
                          <a14:foregroundMark x1="42826" y1="94884" x2="62693" y2="98372"/>
                          <a14:foregroundMark x1="62693" y1="98372" x2="68212" y2="82558"/>
                          <a14:foregroundMark x1="68212" y1="82558" x2="53201" y2="72791"/>
                          <a14:foregroundMark x1="53201" y1="72791" x2="35762" y2="73256"/>
                          <a14:foregroundMark x1="35762" y1="73256" x2="46578" y2="86279"/>
                          <a14:foregroundMark x1="46578" y1="86279" x2="54084" y2="85581"/>
                          <a14:foregroundMark x1="86976" y1="49070" x2="92715" y2="64419"/>
                          <a14:foregroundMark x1="92715" y1="64419" x2="92494" y2="47442"/>
                          <a14:foregroundMark x1="92494" y1="47442" x2="89625" y2="38372"/>
                          <a14:foregroundMark x1="58057" y1="15581" x2="44150" y2="7674"/>
                          <a14:foregroundMark x1="44150" y1="7674" x2="58499" y2="6047"/>
                          <a14:foregroundMark x1="55629" y1="20233" x2="41501" y2="61860"/>
                          <a14:foregroundMark x1="41501" y1="61860" x2="59603" y2="26744"/>
                          <a14:foregroundMark x1="59603" y1="26744" x2="41501" y2="34186"/>
                          <a14:foregroundMark x1="41501" y1="34186" x2="53863" y2="44884"/>
                          <a14:foregroundMark x1="53863" y1="44884" x2="37748" y2="49767"/>
                          <a14:foregroundMark x1="37748" y1="49767" x2="46578" y2="57674"/>
                          <a14:foregroundMark x1="55408" y1="48605" x2="45475" y2="63023"/>
                          <a14:foregroundMark x1="45475" y1="63023" x2="60486" y2="51860"/>
                          <a14:foregroundMark x1="60486" y1="51860" x2="44371" y2="54884"/>
                          <a14:foregroundMark x1="44371" y1="54884" x2="40397" y2="71163"/>
                          <a14:foregroundMark x1="40397" y1="71163" x2="55188" y2="65581"/>
                          <a14:foregroundMark x1="55188" y1="65581" x2="51876" y2="49070"/>
                          <a14:foregroundMark x1="51876" y1="49070" x2="33996" y2="46512"/>
                          <a14:foregroundMark x1="33996" y1="46512" x2="52980" y2="52791"/>
                          <a14:foregroundMark x1="52980" y1="52791" x2="68653" y2="42558"/>
                          <a14:foregroundMark x1="68653" y1="42558" x2="49890" y2="39767"/>
                          <a14:foregroundMark x1="49890" y1="39767" x2="35541" y2="53256"/>
                          <a14:foregroundMark x1="35541" y1="53256" x2="53642" y2="63488"/>
                          <a14:foregroundMark x1="53642" y1="63488" x2="64680" y2="48605"/>
                          <a14:foregroundMark x1="64680" y1="48605" x2="45916" y2="39767"/>
                          <a14:foregroundMark x1="45916" y1="39767" x2="30243" y2="41395"/>
                          <a14:foregroundMark x1="51435" y1="8372" x2="64018" y2="8140"/>
                          <a14:foregroundMark x1="49890" y1="4419" x2="64018" y2="6744"/>
                          <a14:foregroundMark x1="67108" y1="52093" x2="59603" y2="66977"/>
                          <a14:foregroundMark x1="59603" y1="66977" x2="68212" y2="50233"/>
                          <a14:foregroundMark x1="68212" y1="50233" x2="51435" y2="54419"/>
                          <a14:foregroundMark x1="51435" y1="54419" x2="52980" y2="71163"/>
                          <a14:foregroundMark x1="52980" y1="71163" x2="66446" y2="62326"/>
                          <a14:foregroundMark x1="66446" y1="62326" x2="60486" y2="43488"/>
                          <a14:foregroundMark x1="60486" y1="43488" x2="41501" y2="43721"/>
                          <a14:foregroundMark x1="41501" y1="43721" x2="32671" y2="58140"/>
                          <a14:foregroundMark x1="32671" y1="58140" x2="49007" y2="61163"/>
                          <a14:foregroundMark x1="49007" y1="61163" x2="62693" y2="44651"/>
                          <a14:foregroundMark x1="62693" y1="44651" x2="58057" y2="27907"/>
                          <a14:foregroundMark x1="58057" y1="27907" x2="44592" y2="39767"/>
                          <a14:foregroundMark x1="44592" y1="39767" x2="50773" y2="60000"/>
                          <a14:foregroundMark x1="50773" y1="60000" x2="66446" y2="61163"/>
                          <a14:foregroundMark x1="66446" y1="61163" x2="73068" y2="42791"/>
                          <a14:foregroundMark x1="73068" y1="42791" x2="58499" y2="36744"/>
                          <a14:foregroundMark x1="58499" y1="36744" x2="50552" y2="52558"/>
                          <a14:foregroundMark x1="50552" y1="52558" x2="58057" y2="37674"/>
                          <a14:foregroundMark x1="58057" y1="37674" x2="62031" y2="53721"/>
                          <a14:foregroundMark x1="62031" y1="53721" x2="51876" y2="67442"/>
                          <a14:foregroundMark x1="51876" y1="67442" x2="63355" y2="59535"/>
                          <a14:foregroundMark x1="92936" y1="46744" x2="94702" y2="43721"/>
                          <a14:foregroundMark x1="8389" y1="68837" x2="8389" y2="68372"/>
                        </a14:backgroundRemoval>
                      </a14:imgEffect>
                    </a14:imgLayer>
                  </a14:imgProps>
                </a:ext>
              </a:extLst>
            </a:blip>
            <a:stretch>
              <a:fillRect/>
            </a:stretch>
          </p:blipFill>
          <p:spPr>
            <a:xfrm>
              <a:off x="8127581" y="3379033"/>
              <a:ext cx="3036006" cy="2907071"/>
            </a:xfrm>
            <a:prstGeom prst="rect">
              <a:avLst/>
            </a:prstGeom>
          </p:spPr>
        </p:pic>
        <p:sp>
          <p:nvSpPr>
            <p:cNvPr id="22" name="TextBox 21">
              <a:extLst>
                <a:ext uri="{FF2B5EF4-FFF2-40B4-BE49-F238E27FC236}">
                  <a16:creationId xmlns:a16="http://schemas.microsoft.com/office/drawing/2014/main" id="{845A8B17-1B3F-5BC9-E125-1A0869AE0372}"/>
                </a:ext>
              </a:extLst>
            </p:cNvPr>
            <p:cNvSpPr txBox="1"/>
            <p:nvPr/>
          </p:nvSpPr>
          <p:spPr>
            <a:xfrm>
              <a:off x="8946900" y="4692978"/>
              <a:ext cx="1397367" cy="279180"/>
            </a:xfrm>
            <a:prstGeom prst="rect">
              <a:avLst/>
            </a:prstGeom>
            <a:noFill/>
            <a:ln w="9525">
              <a:noFill/>
            </a:ln>
          </p:spPr>
          <p:txBody>
            <a:bodyPr rot="0" spcFirstLastPara="0" vertOverflow="overflow" horzOverflow="overflow" vert="horz" wrap="square" lIns="0" tIns="46800" rIns="0" bIns="46800" numCol="1" spcCol="0" rtlCol="0" fromWordArt="0" anchor="t" anchorCtr="0" forceAA="0" compatLnSpc="1">
              <a:prstTxWarp prst="textNoShape">
                <a:avLst/>
              </a:prstTxWarp>
              <a:sp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 Issued Capital</a:t>
              </a:r>
              <a:endParaRPr lang="en-US" sz="12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823067E-A8BA-94EC-32BC-FF20C42D2F5B}"/>
                </a:ext>
              </a:extLst>
            </p:cNvPr>
            <p:cNvSpPr txBox="1"/>
            <p:nvPr/>
          </p:nvSpPr>
          <p:spPr>
            <a:xfrm>
              <a:off x="8189411" y="1912879"/>
              <a:ext cx="3352831" cy="312854"/>
            </a:xfrm>
            <a:prstGeom prst="rect">
              <a:avLst/>
            </a:prstGeom>
            <a:ln w="9525">
              <a:noFill/>
            </a:ln>
          </p:spPr>
          <p:txBody>
            <a:bodyPr vert="horz" wrap="square" lIns="0" tIns="46800" rIns="0" bIns="46800" rtlCol="0">
              <a:noAutofit/>
            </a:bodyPr>
            <a:lstStyle/>
            <a:p>
              <a:pPr marL="0" indent="0">
                <a:buNone/>
              </a:pPr>
              <a:r>
                <a:rPr lang="en-US" sz="1400" b="1">
                  <a:latin typeface="Calibri" panose="020F0502020204030204" pitchFamily="34" charset="0"/>
                  <a:ea typeface="+mj-lt"/>
                  <a:cs typeface="Calibri" panose="020F0502020204030204" pitchFamily="34" charset="0"/>
                </a:rPr>
                <a:t>MARKET CAPITALIZATION DISTRIBUTION</a:t>
              </a:r>
              <a:endParaRPr lang="en-US" sz="1400">
                <a:latin typeface="Calibri" panose="020F0502020204030204" pitchFamily="34" charset="0"/>
                <a:cs typeface="Calibri" panose="020F0502020204030204" pitchFamily="34" charset="0"/>
              </a:endParaRPr>
            </a:p>
            <a:p>
              <a:endParaRPr lang="en-US" sz="14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5324F4CB-5E91-ED4B-3049-722F210552A8}"/>
                </a:ext>
              </a:extLst>
            </p:cNvPr>
            <p:cNvSpPr txBox="1"/>
            <p:nvPr/>
          </p:nvSpPr>
          <p:spPr>
            <a:xfrm>
              <a:off x="8162502" y="2175258"/>
              <a:ext cx="3910722" cy="1018150"/>
            </a:xfrm>
            <a:prstGeom prst="rect">
              <a:avLst/>
            </a:prstGeom>
            <a:ln w="9525">
              <a:noFill/>
            </a:ln>
          </p:spPr>
          <p:txBody>
            <a:bodyPr vert="horz" wrap="square" lIns="0" tIns="46800" rIns="0" bIns="46800" rtlCol="0">
              <a:noAutofit/>
            </a:bodyPr>
            <a:lstStyle/>
            <a:p>
              <a:pPr marL="285750" indent="-285750">
                <a:lnSpc>
                  <a:spcPct val="150000"/>
                </a:lnSpc>
                <a:buFont typeface="Arial" panose="020B0604020202020204" pitchFamily="34" charset="0"/>
                <a:buChar char="•"/>
              </a:pPr>
              <a:r>
                <a:rPr lang="en-US" sz="1400">
                  <a:latin typeface="Calibri"/>
                  <a:cs typeface="Calibri"/>
                </a:rPr>
                <a:t>Australia holds the largest share of ASX 200 (70%)</a:t>
              </a:r>
            </a:p>
            <a:p>
              <a:pPr marL="285750" indent="-285750">
                <a:lnSpc>
                  <a:spcPct val="150000"/>
                </a:lnSpc>
                <a:buFont typeface="Arial" panose="020B0604020202020204" pitchFamily="34" charset="0"/>
                <a:buChar char="•"/>
              </a:pPr>
              <a:r>
                <a:rPr lang="en-US" sz="1400">
                  <a:latin typeface="Calibri"/>
                  <a:cs typeface="Calibri"/>
                </a:rPr>
                <a:t>43% is institutional investors</a:t>
              </a:r>
            </a:p>
            <a:p>
              <a:pPr marL="285750" indent="-285750">
                <a:lnSpc>
                  <a:spcPct val="150000"/>
                </a:lnSpc>
                <a:buFont typeface="Arial" panose="020B0604020202020204" pitchFamily="34" charset="0"/>
                <a:buChar char="•"/>
              </a:pPr>
              <a:r>
                <a:rPr lang="en-US" sz="1400">
                  <a:latin typeface="Calibri"/>
                  <a:cs typeface="Calibri"/>
                </a:rPr>
                <a:t>27% is held by retail investors</a:t>
              </a:r>
            </a:p>
            <a:p>
              <a:pPr marL="285750" indent="-285750">
                <a:buFont typeface="Arial" panose="020B0604020202020204" pitchFamily="34" charset="0"/>
                <a:buChar char="•"/>
              </a:pPr>
              <a:endParaRPr lang="en-US" sz="1400"/>
            </a:p>
          </p:txBody>
        </p:sp>
      </p:grpSp>
      <p:sp>
        <p:nvSpPr>
          <p:cNvPr id="46" name="Rectangle 45">
            <a:extLst>
              <a:ext uri="{FF2B5EF4-FFF2-40B4-BE49-F238E27FC236}">
                <a16:creationId xmlns:a16="http://schemas.microsoft.com/office/drawing/2014/main" id="{4440C7E9-FCB1-81B2-AC7A-BCDD05E8C4A2}"/>
              </a:ext>
            </a:extLst>
          </p:cNvPr>
          <p:cNvSpPr/>
          <p:nvPr/>
        </p:nvSpPr>
        <p:spPr>
          <a:xfrm>
            <a:off x="242618"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7" name="Rectangle 46">
            <a:extLst>
              <a:ext uri="{FF2B5EF4-FFF2-40B4-BE49-F238E27FC236}">
                <a16:creationId xmlns:a16="http://schemas.microsoft.com/office/drawing/2014/main" id="{6780B0C9-B1F6-138C-CCE7-523C676F4732}"/>
              </a:ext>
            </a:extLst>
          </p:cNvPr>
          <p:cNvSpPr/>
          <p:nvPr/>
        </p:nvSpPr>
        <p:spPr>
          <a:xfrm>
            <a:off x="2229839" y="6486080"/>
            <a:ext cx="1793276" cy="282430"/>
          </a:xfrm>
          <a:prstGeom prst="rect">
            <a:avLst/>
          </a:prstGeom>
          <a:solidFill>
            <a:schemeClr val="accent5">
              <a:alpha val="16000"/>
            </a:schemeClr>
          </a:solidFill>
          <a:ln w="9525">
            <a:solidFill>
              <a:schemeClr val="accent5">
                <a:alpha val="15181"/>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48" name="Rectangle 47">
            <a:extLst>
              <a:ext uri="{FF2B5EF4-FFF2-40B4-BE49-F238E27FC236}">
                <a16:creationId xmlns:a16="http://schemas.microsoft.com/office/drawing/2014/main" id="{CC515CAA-782C-7FBB-BC4B-2628D1B9EAF0}"/>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9" name="Rectangle 48">
            <a:extLst>
              <a:ext uri="{FF2B5EF4-FFF2-40B4-BE49-F238E27FC236}">
                <a16:creationId xmlns:a16="http://schemas.microsoft.com/office/drawing/2014/main" id="{279DCB60-EDF8-3C8A-12CC-E283A32C3404}"/>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50" name="Rectangle 49">
            <a:extLst>
              <a:ext uri="{FF2B5EF4-FFF2-40B4-BE49-F238E27FC236}">
                <a16:creationId xmlns:a16="http://schemas.microsoft.com/office/drawing/2014/main" id="{813A2F19-2B21-762A-489F-93A10A8C5C5B}"/>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51" name="Rectangle 50">
            <a:extLst>
              <a:ext uri="{FF2B5EF4-FFF2-40B4-BE49-F238E27FC236}">
                <a16:creationId xmlns:a16="http://schemas.microsoft.com/office/drawing/2014/main" id="{3583ED5F-3313-C920-9CDE-6B6E921955CC}"/>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53" name="TextBox 52">
            <a:extLst>
              <a:ext uri="{FF2B5EF4-FFF2-40B4-BE49-F238E27FC236}">
                <a16:creationId xmlns:a16="http://schemas.microsoft.com/office/drawing/2014/main" id="{242AFDC5-172A-2690-947E-33C659ED6834}"/>
              </a:ext>
            </a:extLst>
          </p:cNvPr>
          <p:cNvSpPr txBox="1"/>
          <p:nvPr/>
        </p:nvSpPr>
        <p:spPr>
          <a:xfrm>
            <a:off x="180590" y="6486080"/>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54" name="TextBox 53">
            <a:extLst>
              <a:ext uri="{FF2B5EF4-FFF2-40B4-BE49-F238E27FC236}">
                <a16:creationId xmlns:a16="http://schemas.microsoft.com/office/drawing/2014/main" id="{80C37CD6-057C-87D5-D454-0139ABB91ED4}"/>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62" name="TextBox 61">
            <a:extLst>
              <a:ext uri="{FF2B5EF4-FFF2-40B4-BE49-F238E27FC236}">
                <a16:creationId xmlns:a16="http://schemas.microsoft.com/office/drawing/2014/main" id="{C55CA307-1536-5BFE-8666-C9379C6D9494}"/>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63" name="TextBox 62">
            <a:extLst>
              <a:ext uri="{FF2B5EF4-FFF2-40B4-BE49-F238E27FC236}">
                <a16:creationId xmlns:a16="http://schemas.microsoft.com/office/drawing/2014/main" id="{62264F5A-CA66-9C52-CDB4-1FE9DFF91FDE}"/>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1027" name="TextBox 1026">
            <a:extLst>
              <a:ext uri="{FF2B5EF4-FFF2-40B4-BE49-F238E27FC236}">
                <a16:creationId xmlns:a16="http://schemas.microsoft.com/office/drawing/2014/main" id="{9C12F5B2-F566-1466-FCB7-B89E16899BB1}"/>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1028" name="TextBox 1027">
            <a:extLst>
              <a:ext uri="{FF2B5EF4-FFF2-40B4-BE49-F238E27FC236}">
                <a16:creationId xmlns:a16="http://schemas.microsoft.com/office/drawing/2014/main" id="{2FB09833-BCDF-8819-C93A-69AF1DA1FDA8}"/>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297185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A11E0E-20CD-AE2A-CCD4-F8D46F57978D}"/>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2023D002-539C-AD30-CC51-B0AD68E57448}"/>
              </a:ext>
            </a:extLst>
          </p:cNvPr>
          <p:cNvSpPr>
            <a:spLocks noGrp="1"/>
          </p:cNvSpPr>
          <p:nvPr>
            <p:ph type="body" sz="quarter" idx="10"/>
          </p:nvPr>
        </p:nvSpPr>
        <p:spPr/>
        <p:txBody>
          <a:bodyPr/>
          <a:lstStyle/>
          <a:p>
            <a:endParaRPr lang="en-US"/>
          </a:p>
        </p:txBody>
      </p:sp>
      <p:sp>
        <p:nvSpPr>
          <p:cNvPr id="13" name="Slide Number Placeholder 12">
            <a:extLst>
              <a:ext uri="{FF2B5EF4-FFF2-40B4-BE49-F238E27FC236}">
                <a16:creationId xmlns:a16="http://schemas.microsoft.com/office/drawing/2014/main" id="{FA210439-5AF1-BF03-85D4-D51493F42CD6}"/>
              </a:ext>
            </a:extLst>
          </p:cNvPr>
          <p:cNvSpPr>
            <a:spLocks noGrp="1"/>
          </p:cNvSpPr>
          <p:nvPr>
            <p:ph type="sldNum" sz="quarter" idx="4294967295"/>
          </p:nvPr>
        </p:nvSpPr>
        <p:spPr>
          <a:xfrm>
            <a:off x="11507788" y="55563"/>
            <a:ext cx="684212" cy="187325"/>
          </a:xfrm>
        </p:spPr>
        <p:txBody>
          <a:bodyPr/>
          <a:lstStyle/>
          <a:p>
            <a:fld id="{FE3B7937-5ADA-FC4C-8C41-1CCDFF8CFC49}" type="slidenum">
              <a:rPr lang="en-US" smtClean="0"/>
              <a:pPr/>
              <a:t>30</a:t>
            </a:fld>
            <a:endParaRPr lang="en-US"/>
          </a:p>
        </p:txBody>
      </p:sp>
      <p:pic>
        <p:nvPicPr>
          <p:cNvPr id="8196" name="Picture 4" descr="Australian stock exchange to Israeli tech firms: Come list Down Under | The  Times of Israel">
            <a:extLst>
              <a:ext uri="{FF2B5EF4-FFF2-40B4-BE49-F238E27FC236}">
                <a16:creationId xmlns:a16="http://schemas.microsoft.com/office/drawing/2014/main" id="{B0A3C662-B7D9-576B-D23A-F6B4108E4CED}"/>
              </a:ext>
            </a:extLst>
          </p:cNvPr>
          <p:cNvPicPr>
            <a:picLocks noChangeAspect="1" noChangeArrowheads="1"/>
          </p:cNvPicPr>
          <p:nvPr/>
        </p:nvPicPr>
        <p:blipFill>
          <a:blip r:embed="rId2">
            <a:alphaModFix amt="24000"/>
            <a:extLst>
              <a:ext uri="{28A0092B-C50C-407E-A947-70E740481C1C}">
                <a14:useLocalDpi xmlns:a14="http://schemas.microsoft.com/office/drawing/2010/main" val="0"/>
              </a:ext>
            </a:extLst>
          </a:blip>
          <a:srcRect/>
          <a:stretch>
            <a:fillRect/>
          </a:stretch>
        </p:blipFill>
        <p:spPr bwMode="auto">
          <a:xfrm>
            <a:off x="0" y="0"/>
            <a:ext cx="12188130" cy="6860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29E48A-7243-084C-B887-7CEB8C9F6D2B}"/>
              </a:ext>
            </a:extLst>
          </p:cNvPr>
          <p:cNvSpPr/>
          <p:nvPr/>
        </p:nvSpPr>
        <p:spPr>
          <a:xfrm>
            <a:off x="425451" y="2790625"/>
            <a:ext cx="4027279" cy="638375"/>
          </a:xfrm>
          <a:prstGeom prst="rect">
            <a:avLst/>
          </a:prstGeom>
          <a:solidFill>
            <a:schemeClr val="bg1">
              <a:lumMod val="95000"/>
            </a:schemeClr>
          </a:solidFill>
          <a:ln w="952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 name="Title 18">
            <a:extLst>
              <a:ext uri="{FF2B5EF4-FFF2-40B4-BE49-F238E27FC236}">
                <a16:creationId xmlns:a16="http://schemas.microsoft.com/office/drawing/2014/main" id="{1CF9BEE6-A4A3-713C-8B84-5F98AB648EA2}"/>
              </a:ext>
            </a:extLst>
          </p:cNvPr>
          <p:cNvSpPr txBox="1">
            <a:spLocks/>
          </p:cNvSpPr>
          <p:nvPr/>
        </p:nvSpPr>
        <p:spPr>
          <a:xfrm>
            <a:off x="576923" y="2636523"/>
            <a:ext cx="6295895" cy="946577"/>
          </a:xfrm>
          <a:prstGeom prst="rect">
            <a:avLst/>
          </a:prstGeom>
        </p:spPr>
        <p:txBody>
          <a:bodyPr vert="horz" lIns="0" tIns="45720" rIns="0" bIns="45720" rtlCol="0" anchor="ctr" anchorCtr="0">
            <a:noAutofit/>
          </a:bodyPr>
          <a:lstStyle>
            <a:lvl1pPr algn="l" defTabSz="457200" rtl="0" eaLnBrk="1" latinLnBrk="0" hangingPunct="1">
              <a:spcBef>
                <a:spcPct val="0"/>
              </a:spcBef>
              <a:buNone/>
              <a:defRPr sz="4800" kern="1200" baseline="0">
                <a:solidFill>
                  <a:schemeClr val="tx1"/>
                </a:solidFill>
                <a:latin typeface="Calibri" panose="020F0502020204030204" pitchFamily="34" charset="0"/>
                <a:ea typeface="+mj-ea"/>
                <a:cs typeface="Calibri" panose="020F0502020204030204" pitchFamily="34" charset="0"/>
              </a:defRPr>
            </a:lvl1pPr>
          </a:lstStyle>
          <a:p>
            <a:r>
              <a:rPr lang="en-US" sz="2800" b="1" dirty="0"/>
              <a:t>Outlook &amp; Conclusion</a:t>
            </a:r>
          </a:p>
        </p:txBody>
      </p:sp>
      <p:sp>
        <p:nvSpPr>
          <p:cNvPr id="5" name="Rectangle 4">
            <a:extLst>
              <a:ext uri="{FF2B5EF4-FFF2-40B4-BE49-F238E27FC236}">
                <a16:creationId xmlns:a16="http://schemas.microsoft.com/office/drawing/2014/main" id="{B9513446-1959-1A20-BE3E-16A52211171A}"/>
              </a:ext>
            </a:extLst>
          </p:cNvPr>
          <p:cNvSpPr/>
          <p:nvPr/>
        </p:nvSpPr>
        <p:spPr>
          <a:xfrm>
            <a:off x="424523" y="3704906"/>
            <a:ext cx="6294967" cy="638375"/>
          </a:xfrm>
          <a:prstGeom prst="rect">
            <a:avLst/>
          </a:prstGeom>
          <a:solidFill>
            <a:schemeClr val="bg1">
              <a:lumMod val="95000"/>
            </a:schemeClr>
          </a:solidFill>
          <a:ln w="952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6" name="Title 18">
            <a:extLst>
              <a:ext uri="{FF2B5EF4-FFF2-40B4-BE49-F238E27FC236}">
                <a16:creationId xmlns:a16="http://schemas.microsoft.com/office/drawing/2014/main" id="{3F5EC23C-6367-004A-525E-01897DBB3816}"/>
              </a:ext>
            </a:extLst>
          </p:cNvPr>
          <p:cNvSpPr txBox="1">
            <a:spLocks/>
          </p:cNvSpPr>
          <p:nvPr/>
        </p:nvSpPr>
        <p:spPr>
          <a:xfrm>
            <a:off x="424523" y="3835125"/>
            <a:ext cx="6295895" cy="946577"/>
          </a:xfrm>
          <a:prstGeom prst="rect">
            <a:avLst/>
          </a:prstGeom>
        </p:spPr>
        <p:txBody>
          <a:bodyPr/>
          <a:lstStyle>
            <a:lvl1pPr algn="l" defTabSz="457200" rtl="0" eaLnBrk="1" latinLnBrk="0" hangingPunct="1">
              <a:spcBef>
                <a:spcPct val="0"/>
              </a:spcBef>
              <a:buNone/>
              <a:defRPr sz="1800" kern="1200">
                <a:solidFill>
                  <a:schemeClr val="tx1"/>
                </a:solidFill>
                <a:latin typeface="Calibri" panose="020F0502020204030204" pitchFamily="34" charset="0"/>
                <a:ea typeface="+mj-ea"/>
                <a:cs typeface="Calibri" panose="020F0502020204030204" pitchFamily="34" charset="0"/>
              </a:defRPr>
            </a:lvl1pPr>
          </a:lstStyle>
          <a:p>
            <a:r>
              <a:rPr lang="en-US" sz="2000" b="1" dirty="0"/>
              <a:t>What lies ahead for the AUS Economy &amp; Equities Market</a:t>
            </a:r>
          </a:p>
        </p:txBody>
      </p:sp>
    </p:spTree>
    <p:extLst>
      <p:ext uri="{BB962C8B-B14F-4D97-AF65-F5344CB8AC3E}">
        <p14:creationId xmlns:p14="http://schemas.microsoft.com/office/powerpoint/2010/main" val="241119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a:xfrm>
            <a:off x="234424" y="767471"/>
            <a:ext cx="11789833" cy="707886"/>
          </a:xfrm>
        </p:spPr>
        <p:txBody>
          <a:bodyPr/>
          <a:lstStyle/>
          <a:p>
            <a:r>
              <a:rPr lang="en-US" sz="2000" dirty="0"/>
              <a:t>Uncertain Short-term outlook for AU Equities as their Consumer-led Recovery is Rapidly Running out of the Road</a:t>
            </a:r>
          </a:p>
        </p:txBody>
      </p:sp>
      <p:sp>
        <p:nvSpPr>
          <p:cNvPr id="3" name="Text Placeholder 2">
            <a:extLst>
              <a:ext uri="{FF2B5EF4-FFF2-40B4-BE49-F238E27FC236}">
                <a16:creationId xmlns:a16="http://schemas.microsoft.com/office/drawing/2014/main" id="{717F2C4B-6D13-A755-9838-8C175BF22ABD}"/>
              </a:ext>
            </a:extLst>
          </p:cNvPr>
          <p:cNvSpPr>
            <a:spLocks noGrp="1"/>
          </p:cNvSpPr>
          <p:nvPr>
            <p:ph type="body" sz="quarter" idx="16"/>
          </p:nvPr>
        </p:nvSpPr>
        <p:spPr>
          <a:xfrm>
            <a:off x="234424" y="1554283"/>
            <a:ext cx="4230785" cy="307777"/>
          </a:xfrm>
        </p:spPr>
        <p:txBody>
          <a:bodyPr/>
          <a:lstStyle/>
          <a:p>
            <a:r>
              <a:rPr lang="en-US" sz="1400" dirty="0">
                <a:latin typeface="Calibri" panose="020F0502020204030204" pitchFamily="34" charset="0"/>
              </a:rPr>
              <a:t>Household Consumption as main driver of AUS Economy</a:t>
            </a:r>
          </a:p>
        </p:txBody>
      </p:sp>
      <p:sp>
        <p:nvSpPr>
          <p:cNvPr id="5" name="Text Placeholder 4">
            <a:extLst>
              <a:ext uri="{FF2B5EF4-FFF2-40B4-BE49-F238E27FC236}">
                <a16:creationId xmlns:a16="http://schemas.microsoft.com/office/drawing/2014/main" id="{FEDAF6EE-0DBA-FC03-53D3-199803CECD31}"/>
              </a:ext>
            </a:extLst>
          </p:cNvPr>
          <p:cNvSpPr>
            <a:spLocks noGrp="1"/>
          </p:cNvSpPr>
          <p:nvPr>
            <p:ph type="body" sz="quarter" idx="20"/>
          </p:nvPr>
        </p:nvSpPr>
        <p:spPr>
          <a:xfrm>
            <a:off x="6045095" y="1543842"/>
            <a:ext cx="4230785" cy="307777"/>
          </a:xfrm>
        </p:spPr>
        <p:txBody>
          <a:bodyPr/>
          <a:lstStyle/>
          <a:p>
            <a:r>
              <a:rPr lang="en-US" sz="1400" dirty="0">
                <a:latin typeface="Calibri" panose="020F0502020204030204" pitchFamily="34" charset="0"/>
              </a:rPr>
              <a:t>Rising Interest &amp; Inflation Rates</a:t>
            </a:r>
          </a:p>
        </p:txBody>
      </p:sp>
      <p:sp>
        <p:nvSpPr>
          <p:cNvPr id="6" name="Text Placeholder 5">
            <a:extLst>
              <a:ext uri="{FF2B5EF4-FFF2-40B4-BE49-F238E27FC236}">
                <a16:creationId xmlns:a16="http://schemas.microsoft.com/office/drawing/2014/main" id="{9F185B25-F403-AD25-499C-C03B1971CB86}"/>
              </a:ext>
            </a:extLst>
          </p:cNvPr>
          <p:cNvSpPr>
            <a:spLocks noGrp="1"/>
          </p:cNvSpPr>
          <p:nvPr>
            <p:ph type="body" sz="quarter" idx="22"/>
          </p:nvPr>
        </p:nvSpPr>
        <p:spPr>
          <a:xfrm>
            <a:off x="234424" y="4008965"/>
            <a:ext cx="4230785" cy="307777"/>
          </a:xfrm>
        </p:spPr>
        <p:txBody>
          <a:bodyPr/>
          <a:lstStyle/>
          <a:p>
            <a:r>
              <a:rPr lang="en-US" sz="1400" dirty="0">
                <a:latin typeface="Calibri" panose="020F0502020204030204" pitchFamily="34" charset="0"/>
              </a:rPr>
              <a:t>Housing Crisis – Risk of Housing Market Correction</a:t>
            </a:r>
          </a:p>
        </p:txBody>
      </p:sp>
      <p:sp>
        <p:nvSpPr>
          <p:cNvPr id="7" name="Text Placeholder 6">
            <a:extLst>
              <a:ext uri="{FF2B5EF4-FFF2-40B4-BE49-F238E27FC236}">
                <a16:creationId xmlns:a16="http://schemas.microsoft.com/office/drawing/2014/main" id="{E9C64745-E39F-57D9-9BE6-E8FF4810B2EF}"/>
              </a:ext>
            </a:extLst>
          </p:cNvPr>
          <p:cNvSpPr>
            <a:spLocks noGrp="1"/>
          </p:cNvSpPr>
          <p:nvPr>
            <p:ph type="body" sz="quarter" idx="24"/>
          </p:nvPr>
        </p:nvSpPr>
        <p:spPr>
          <a:xfrm>
            <a:off x="6069110" y="3986262"/>
            <a:ext cx="5350504" cy="523220"/>
          </a:xfrm>
        </p:spPr>
        <p:txBody>
          <a:bodyPr/>
          <a:lstStyle/>
          <a:p>
            <a:r>
              <a:rPr lang="en-US" sz="1400" dirty="0">
                <a:latin typeface="Calibri" panose="020F0502020204030204" pitchFamily="34" charset="0"/>
              </a:rPr>
              <a:t>Global Financial Contagion: Collapse of SVB and CS further dampening Consumer &amp; Business Confidence</a:t>
            </a:r>
          </a:p>
        </p:txBody>
      </p:sp>
      <p:sp>
        <p:nvSpPr>
          <p:cNvPr id="13" name="Content Placeholder 12">
            <a:extLst>
              <a:ext uri="{FF2B5EF4-FFF2-40B4-BE49-F238E27FC236}">
                <a16:creationId xmlns:a16="http://schemas.microsoft.com/office/drawing/2014/main" id="{B05E21E2-C6D9-56D6-264C-4837866AE79E}"/>
              </a:ext>
            </a:extLst>
          </p:cNvPr>
          <p:cNvSpPr>
            <a:spLocks noGrp="1"/>
          </p:cNvSpPr>
          <p:nvPr>
            <p:ph sz="quarter" idx="28"/>
          </p:nvPr>
        </p:nvSpPr>
        <p:spPr>
          <a:xfrm>
            <a:off x="2815309" y="2174012"/>
            <a:ext cx="2803613" cy="1867178"/>
          </a:xfrm>
          <a:noFill/>
          <a:ln>
            <a:noFill/>
            <a:prstDash val="dash"/>
          </a:ln>
        </p:spPr>
        <p:txBody>
          <a:bodyPr/>
          <a:lstStyle/>
          <a:p>
            <a:pPr algn="l"/>
            <a:r>
              <a:rPr lang="en-US" sz="1400" dirty="0">
                <a:latin typeface="Calibri" panose="020F0502020204030204" pitchFamily="34" charset="0"/>
              </a:rPr>
              <a:t>Consumer spending is still the biggest portion of AU’s contribution to GDP</a:t>
            </a:r>
          </a:p>
          <a:p>
            <a:pPr algn="l"/>
            <a:r>
              <a:rPr lang="en-US" sz="1400" dirty="0">
                <a:latin typeface="Calibri" panose="020F0502020204030204" pitchFamily="34" charset="0"/>
              </a:rPr>
              <a:t>However, given current market conditions that affect consumption, this may bring uncertain short-term outlook for AU equities</a:t>
            </a:r>
          </a:p>
        </p:txBody>
      </p:sp>
      <p:pic>
        <p:nvPicPr>
          <p:cNvPr id="14" name="Content Placeholder 13" descr="Graphical user interface, application&#10;&#10;Description automatically generated">
            <a:extLst>
              <a:ext uri="{FF2B5EF4-FFF2-40B4-BE49-F238E27FC236}">
                <a16:creationId xmlns:a16="http://schemas.microsoft.com/office/drawing/2014/main" id="{CA2D97D1-2CB5-1A27-2E6A-BEB26D138F02}"/>
              </a:ext>
            </a:extLst>
          </p:cNvPr>
          <p:cNvPicPr>
            <a:picLocks noGrp="1" noChangeAspect="1"/>
          </p:cNvPicPr>
          <p:nvPr>
            <p:ph sz="quarter" idx="29"/>
          </p:nvPr>
        </p:nvPicPr>
        <p:blipFill rotWithShape="1">
          <a:blip r:embed="rId2"/>
          <a:srcRect t="7611"/>
          <a:stretch/>
        </p:blipFill>
        <p:spPr>
          <a:xfrm>
            <a:off x="292374" y="1976208"/>
            <a:ext cx="2130651" cy="2121886"/>
          </a:xfrm>
        </p:spPr>
      </p:pic>
      <p:sp>
        <p:nvSpPr>
          <p:cNvPr id="25" name="Content Placeholder 24">
            <a:extLst>
              <a:ext uri="{FF2B5EF4-FFF2-40B4-BE49-F238E27FC236}">
                <a16:creationId xmlns:a16="http://schemas.microsoft.com/office/drawing/2014/main" id="{ACB65F13-CD43-329D-B30B-FD78B6322C4D}"/>
              </a:ext>
            </a:extLst>
          </p:cNvPr>
          <p:cNvSpPr>
            <a:spLocks noGrp="1"/>
          </p:cNvSpPr>
          <p:nvPr>
            <p:ph sz="quarter" idx="30"/>
          </p:nvPr>
        </p:nvSpPr>
        <p:spPr>
          <a:xfrm>
            <a:off x="234424" y="4216625"/>
            <a:ext cx="5641691" cy="523220"/>
          </a:xfrm>
        </p:spPr>
        <p:txBody>
          <a:bodyPr/>
          <a:lstStyle/>
          <a:p>
            <a:pPr marL="0" indent="0">
              <a:buNone/>
            </a:pPr>
            <a:r>
              <a:rPr lang="en-US" sz="1400" dirty="0">
                <a:latin typeface="Calibri" panose="020F0502020204030204" pitchFamily="34" charset="0"/>
              </a:rPr>
              <a:t>Highest household debt growth globally, rising interest rates that have indebted loan payments and banks heavy exposure to mortgage prices</a:t>
            </a: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31</a:t>
            </a:fld>
            <a:endParaRPr lang="en-US"/>
          </a:p>
        </p:txBody>
      </p:sp>
      <p:pic>
        <p:nvPicPr>
          <p:cNvPr id="11" name="Picture 10" descr="Chart, line chart&#10;&#10;Description automatically generated">
            <a:extLst>
              <a:ext uri="{FF2B5EF4-FFF2-40B4-BE49-F238E27FC236}">
                <a16:creationId xmlns:a16="http://schemas.microsoft.com/office/drawing/2014/main" id="{127EF000-2E72-09FB-113F-F8E0654C75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75" t="13453" r="2358" b="3514"/>
          <a:stretch/>
        </p:blipFill>
        <p:spPr>
          <a:xfrm>
            <a:off x="6027300" y="1789028"/>
            <a:ext cx="3278617" cy="2207552"/>
          </a:xfrm>
          <a:prstGeom prst="rect">
            <a:avLst/>
          </a:prstGeom>
        </p:spPr>
      </p:pic>
      <p:sp>
        <p:nvSpPr>
          <p:cNvPr id="15" name="TextBox 14">
            <a:extLst>
              <a:ext uri="{FF2B5EF4-FFF2-40B4-BE49-F238E27FC236}">
                <a16:creationId xmlns:a16="http://schemas.microsoft.com/office/drawing/2014/main" id="{5D5F64A0-054D-66BD-74B6-C6F99329E800}"/>
              </a:ext>
            </a:extLst>
          </p:cNvPr>
          <p:cNvSpPr txBox="1"/>
          <p:nvPr/>
        </p:nvSpPr>
        <p:spPr>
          <a:xfrm>
            <a:off x="2191058" y="2109191"/>
            <a:ext cx="662609" cy="134202"/>
          </a:xfrm>
          <a:prstGeom prst="rect">
            <a:avLst/>
          </a:prstGeom>
          <a:ln w="9525">
            <a:noFill/>
          </a:ln>
        </p:spPr>
        <p:txBody>
          <a:bodyPr vert="horz" wrap="square" lIns="0" tIns="46800" rIns="0" bIns="46800" rtlCol="0">
            <a:noAutofit/>
          </a:bodyPr>
          <a:lstStyle/>
          <a:p>
            <a:pPr algn="just">
              <a:buClr>
                <a:schemeClr val="accent2"/>
              </a:buClr>
            </a:pPr>
            <a:r>
              <a:rPr lang="en-US" sz="1200" b="1" dirty="0">
                <a:latin typeface="Calibri" panose="020F0502020204030204" pitchFamily="34" charset="0"/>
                <a:cs typeface="Calibri" panose="020F0502020204030204" pitchFamily="34" charset="0"/>
              </a:rPr>
              <a:t>49.9%</a:t>
            </a:r>
          </a:p>
        </p:txBody>
      </p:sp>
      <p:sp>
        <p:nvSpPr>
          <p:cNvPr id="16" name="Rectangle 15">
            <a:extLst>
              <a:ext uri="{FF2B5EF4-FFF2-40B4-BE49-F238E27FC236}">
                <a16:creationId xmlns:a16="http://schemas.microsoft.com/office/drawing/2014/main" id="{57503842-DC0B-4340-B618-EF78EFB03C40}"/>
              </a:ext>
            </a:extLst>
          </p:cNvPr>
          <p:cNvSpPr/>
          <p:nvPr/>
        </p:nvSpPr>
        <p:spPr>
          <a:xfrm>
            <a:off x="2797812" y="2205640"/>
            <a:ext cx="2821110" cy="1583178"/>
          </a:xfrm>
          <a:prstGeom prst="rect">
            <a:avLst/>
          </a:prstGeom>
          <a:noFill/>
          <a:ln w="9525">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8" name="Rectangle 17">
            <a:extLst>
              <a:ext uri="{FF2B5EF4-FFF2-40B4-BE49-F238E27FC236}">
                <a16:creationId xmlns:a16="http://schemas.microsoft.com/office/drawing/2014/main" id="{2CB03948-4902-BC8C-68B8-C88751CA29DC}"/>
              </a:ext>
            </a:extLst>
          </p:cNvPr>
          <p:cNvSpPr/>
          <p:nvPr/>
        </p:nvSpPr>
        <p:spPr>
          <a:xfrm>
            <a:off x="9326028" y="2188997"/>
            <a:ext cx="2821110" cy="1583178"/>
          </a:xfrm>
          <a:prstGeom prst="rect">
            <a:avLst/>
          </a:prstGeom>
          <a:noFill/>
          <a:ln w="9525">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Content Placeholder 12">
            <a:extLst>
              <a:ext uri="{FF2B5EF4-FFF2-40B4-BE49-F238E27FC236}">
                <a16:creationId xmlns:a16="http://schemas.microsoft.com/office/drawing/2014/main" id="{B722FBCE-A642-5F13-C4BC-1DE27D652D39}"/>
              </a:ext>
            </a:extLst>
          </p:cNvPr>
          <p:cNvSpPr txBox="1">
            <a:spLocks/>
          </p:cNvSpPr>
          <p:nvPr/>
        </p:nvSpPr>
        <p:spPr>
          <a:xfrm>
            <a:off x="9366249" y="2253435"/>
            <a:ext cx="2803613" cy="1487587"/>
          </a:xfrm>
          <a:prstGeom prst="rect">
            <a:avLst/>
          </a:prstGeom>
          <a:noFill/>
          <a:ln>
            <a:noFill/>
            <a:prstDash val="dash"/>
          </a:ln>
        </p:spPr>
        <p:txBody>
          <a:bodyPr vert="horz" wrap="square" lIns="0" tIns="45720" rIns="0" bIns="45720" rtlCol="0">
            <a:sp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GB" sz="1400" dirty="0">
                <a:effectLst/>
                <a:latin typeface="Calibri" panose="020F0502020204030204" pitchFamily="34" charset="0"/>
                <a:ea typeface="Calibri" panose="020F0502020204030204" pitchFamily="34" charset="0"/>
              </a:rPr>
              <a:t>7 Feb 2023, RBA raised its cash rate for the 9th straight time to a decade-high of 3.35%</a:t>
            </a:r>
          </a:p>
          <a:p>
            <a:pPr algn="l"/>
            <a:r>
              <a:rPr lang="en-GB" sz="1400" dirty="0">
                <a:effectLst/>
                <a:latin typeface="Calibri" panose="020F0502020204030204" pitchFamily="34" charset="0"/>
                <a:ea typeface="Calibri" panose="020F0502020204030204" pitchFamily="34" charset="0"/>
              </a:rPr>
              <a:t>325 basis points since May 2022 to hit target inflation rate at 2-3% </a:t>
            </a:r>
          </a:p>
          <a:p>
            <a:pPr algn="l"/>
            <a:r>
              <a:rPr lang="en-GB" sz="1400" dirty="0">
                <a:latin typeface="Calibri" panose="020F0502020204030204" pitchFamily="34" charset="0"/>
              </a:rPr>
              <a:t>Negative effect on Consumption</a:t>
            </a:r>
            <a:endParaRPr lang="en-US" sz="1400" dirty="0">
              <a:latin typeface="Calibri" panose="020F0502020204030204" pitchFamily="34" charset="0"/>
            </a:endParaRPr>
          </a:p>
        </p:txBody>
      </p:sp>
      <p:pic>
        <p:nvPicPr>
          <p:cNvPr id="35" name="Picture 34" descr="Chart, line chart&#10;&#10;Description automatically generated">
            <a:extLst>
              <a:ext uri="{FF2B5EF4-FFF2-40B4-BE49-F238E27FC236}">
                <a16:creationId xmlns:a16="http://schemas.microsoft.com/office/drawing/2014/main" id="{0E3E78A9-EC19-104F-2833-43129D3B2053}"/>
              </a:ext>
            </a:extLst>
          </p:cNvPr>
          <p:cNvPicPr>
            <a:picLocks noChangeAspect="1"/>
          </p:cNvPicPr>
          <p:nvPr/>
        </p:nvPicPr>
        <p:blipFill>
          <a:blip r:embed="rId4"/>
          <a:stretch>
            <a:fillRect/>
          </a:stretch>
        </p:blipFill>
        <p:spPr>
          <a:xfrm>
            <a:off x="74461" y="4748188"/>
            <a:ext cx="2946361" cy="1666898"/>
          </a:xfrm>
          <a:prstGeom prst="rect">
            <a:avLst/>
          </a:prstGeom>
        </p:spPr>
      </p:pic>
      <p:pic>
        <p:nvPicPr>
          <p:cNvPr id="3086" name="Picture 14" descr="Aus Banks – Not all Mortgage Exposures are Created Equal « ROGER MONTGOMERY">
            <a:extLst>
              <a:ext uri="{FF2B5EF4-FFF2-40B4-BE49-F238E27FC236}">
                <a16:creationId xmlns:a16="http://schemas.microsoft.com/office/drawing/2014/main" id="{43C29D93-17DE-7ACB-EAA0-AD221BB867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70" t="13976" r="6179" b="8366"/>
          <a:stretch/>
        </p:blipFill>
        <p:spPr bwMode="auto">
          <a:xfrm>
            <a:off x="3085324" y="4782605"/>
            <a:ext cx="2844526" cy="159344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CF19ECF-4DEE-B50D-EADD-CA87C54F709E}"/>
              </a:ext>
            </a:extLst>
          </p:cNvPr>
          <p:cNvSpPr txBox="1"/>
          <p:nvPr/>
        </p:nvSpPr>
        <p:spPr>
          <a:xfrm>
            <a:off x="-212035" y="2849217"/>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38" name="TextBox 37">
            <a:extLst>
              <a:ext uri="{FF2B5EF4-FFF2-40B4-BE49-F238E27FC236}">
                <a16:creationId xmlns:a16="http://schemas.microsoft.com/office/drawing/2014/main" id="{BBE01484-30F9-1E05-BE3B-7473E9B30253}"/>
              </a:ext>
            </a:extLst>
          </p:cNvPr>
          <p:cNvSpPr txBox="1"/>
          <p:nvPr/>
        </p:nvSpPr>
        <p:spPr>
          <a:xfrm>
            <a:off x="2067339" y="371061"/>
            <a:ext cx="0" cy="0"/>
          </a:xfrm>
          <a:prstGeom prst="rect">
            <a:avLst/>
          </a:prstGeom>
          <a:ln w="9525">
            <a:noFill/>
          </a:ln>
        </p:spPr>
        <p:txBody>
          <a:bodyPr vert="horz" wrap="none" lIns="0" tIns="46800" rIns="0" bIns="46800" rtlCol="0">
            <a:noAutofit/>
          </a:bodyPr>
          <a:lstStyle/>
          <a:p>
            <a:pPr algn="just">
              <a:buClr>
                <a:schemeClr val="accent2"/>
              </a:buClr>
            </a:pPr>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370B624B-0CD9-95EF-7989-4994B82F072E}"/>
              </a:ext>
            </a:extLst>
          </p:cNvPr>
          <p:cNvSpPr txBox="1"/>
          <p:nvPr/>
        </p:nvSpPr>
        <p:spPr>
          <a:xfrm>
            <a:off x="241594" y="1862060"/>
            <a:ext cx="914400" cy="914400"/>
          </a:xfrm>
          <a:prstGeom prst="rect">
            <a:avLst/>
          </a:prstGeom>
          <a:ln w="9525">
            <a:noFill/>
          </a:ln>
        </p:spPr>
        <p:txBody>
          <a:bodyPr vert="horz" wrap="none" lIns="0" tIns="46800" rIns="0" bIns="46800" rtlCol="0">
            <a:noAutofit/>
          </a:bodyPr>
          <a:lstStyle/>
          <a:p>
            <a:pPr algn="just">
              <a:buClr>
                <a:schemeClr val="accent2"/>
              </a:buClr>
            </a:pPr>
            <a:r>
              <a:rPr lang="en-US" sz="1000" dirty="0">
                <a:latin typeface="Calibri" panose="020F0502020204030204" pitchFamily="34" charset="0"/>
                <a:cs typeface="Calibri" panose="020F0502020204030204" pitchFamily="34" charset="0"/>
              </a:rPr>
              <a:t>Proportion of GDP (%) (2022)</a:t>
            </a:r>
          </a:p>
        </p:txBody>
      </p:sp>
      <p:sp>
        <p:nvSpPr>
          <p:cNvPr id="40" name="TextBox 39">
            <a:extLst>
              <a:ext uri="{FF2B5EF4-FFF2-40B4-BE49-F238E27FC236}">
                <a16:creationId xmlns:a16="http://schemas.microsoft.com/office/drawing/2014/main" id="{275A2E27-78A3-EA74-5036-9D0F1DECC32C}"/>
              </a:ext>
            </a:extLst>
          </p:cNvPr>
          <p:cNvSpPr txBox="1"/>
          <p:nvPr/>
        </p:nvSpPr>
        <p:spPr>
          <a:xfrm>
            <a:off x="3415749" y="4665053"/>
            <a:ext cx="2325306" cy="239938"/>
          </a:xfrm>
          <a:prstGeom prst="rect">
            <a:avLst/>
          </a:prstGeom>
          <a:ln w="9525">
            <a:noFill/>
          </a:ln>
        </p:spPr>
        <p:txBody>
          <a:bodyPr vert="horz" wrap="none" lIns="0" tIns="46800" rIns="0" bIns="46800" rtlCol="0">
            <a:noAutofit/>
          </a:bodyPr>
          <a:lstStyle/>
          <a:p>
            <a:pPr algn="just">
              <a:buClr>
                <a:schemeClr val="accent2"/>
              </a:buClr>
            </a:pPr>
            <a:r>
              <a:rPr lang="en-US" sz="1000" dirty="0">
                <a:latin typeface="Calibri" panose="020F0502020204030204" pitchFamily="34" charset="0"/>
                <a:cs typeface="Calibri" panose="020F0502020204030204" pitchFamily="34" charset="0"/>
              </a:rPr>
              <a:t>AUS Mortgages as a % of Gross Loans (2022) </a:t>
            </a:r>
          </a:p>
        </p:txBody>
      </p:sp>
      <p:sp>
        <p:nvSpPr>
          <p:cNvPr id="41" name="Rectangle 40">
            <a:extLst>
              <a:ext uri="{FF2B5EF4-FFF2-40B4-BE49-F238E27FC236}">
                <a16:creationId xmlns:a16="http://schemas.microsoft.com/office/drawing/2014/main" id="{A1B99780-F623-3513-98F6-7BD6F2B55D8C}"/>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2" name="Rectangle 41">
            <a:extLst>
              <a:ext uri="{FF2B5EF4-FFF2-40B4-BE49-F238E27FC236}">
                <a16:creationId xmlns:a16="http://schemas.microsoft.com/office/drawing/2014/main" id="{0825FD51-FF8C-1C99-0A30-4DE71A5D7ADD}"/>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43" name="Rectangle 42">
            <a:extLst>
              <a:ext uri="{FF2B5EF4-FFF2-40B4-BE49-F238E27FC236}">
                <a16:creationId xmlns:a16="http://schemas.microsoft.com/office/drawing/2014/main" id="{B989DEAD-10D5-20B7-D666-60182EE4D81D}"/>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4" name="Rectangle 43">
            <a:extLst>
              <a:ext uri="{FF2B5EF4-FFF2-40B4-BE49-F238E27FC236}">
                <a16:creationId xmlns:a16="http://schemas.microsoft.com/office/drawing/2014/main" id="{03E3E159-8569-F34B-F241-65645B9BFD3F}"/>
              </a:ext>
            </a:extLst>
          </p:cNvPr>
          <p:cNvSpPr/>
          <p:nvPr/>
        </p:nvSpPr>
        <p:spPr>
          <a:xfrm>
            <a:off x="6204281" y="6487288"/>
            <a:ext cx="1793276" cy="282430"/>
          </a:xfrm>
          <a:prstGeom prst="rect">
            <a:avLst/>
          </a:prstGeom>
          <a:solidFill>
            <a:schemeClr val="accent5">
              <a:alpha val="15000"/>
            </a:schemeClr>
          </a:solidFill>
          <a:ln w="9525">
            <a:solidFill>
              <a:schemeClr val="accent5">
                <a:alpha val="14824"/>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5" name="Rectangle 44">
            <a:extLst>
              <a:ext uri="{FF2B5EF4-FFF2-40B4-BE49-F238E27FC236}">
                <a16:creationId xmlns:a16="http://schemas.microsoft.com/office/drawing/2014/main" id="{E92A492E-0FDD-15D8-7885-EB7F9029C52B}"/>
              </a:ext>
            </a:extLst>
          </p:cNvPr>
          <p:cNvSpPr/>
          <p:nvPr/>
        </p:nvSpPr>
        <p:spPr>
          <a:xfrm>
            <a:off x="8191502" y="6486080"/>
            <a:ext cx="1793276" cy="282430"/>
          </a:xfrm>
          <a:prstGeom prst="rect">
            <a:avLst/>
          </a:prstGeom>
          <a:solidFill>
            <a:schemeClr val="accent5">
              <a:alpha val="14969"/>
            </a:schemeClr>
          </a:solidFill>
          <a:ln w="9525">
            <a:solidFill>
              <a:schemeClr val="accent5">
                <a:alpha val="1485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6" name="Rectangle 45">
            <a:extLst>
              <a:ext uri="{FF2B5EF4-FFF2-40B4-BE49-F238E27FC236}">
                <a16:creationId xmlns:a16="http://schemas.microsoft.com/office/drawing/2014/main" id="{912EC54B-CD3F-1043-AA0E-ABFA8D2AF5CE}"/>
              </a:ext>
            </a:extLst>
          </p:cNvPr>
          <p:cNvSpPr/>
          <p:nvPr/>
        </p:nvSpPr>
        <p:spPr>
          <a:xfrm>
            <a:off x="10178723"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53" name="TextBox 52">
            <a:extLst>
              <a:ext uri="{FF2B5EF4-FFF2-40B4-BE49-F238E27FC236}">
                <a16:creationId xmlns:a16="http://schemas.microsoft.com/office/drawing/2014/main" id="{9DD4D9EF-16B2-367A-B7E5-E82B5DE51164}"/>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55" name="TextBox 54">
            <a:extLst>
              <a:ext uri="{FF2B5EF4-FFF2-40B4-BE49-F238E27FC236}">
                <a16:creationId xmlns:a16="http://schemas.microsoft.com/office/drawing/2014/main" id="{B15D1F2F-F647-6FF5-F5F1-EEC9DEE58BCA}"/>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56" name="TextBox 55">
            <a:extLst>
              <a:ext uri="{FF2B5EF4-FFF2-40B4-BE49-F238E27FC236}">
                <a16:creationId xmlns:a16="http://schemas.microsoft.com/office/drawing/2014/main" id="{A3C7CB94-102C-0521-F8F1-D18D52299B62}"/>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57" name="TextBox 56">
            <a:extLst>
              <a:ext uri="{FF2B5EF4-FFF2-40B4-BE49-F238E27FC236}">
                <a16:creationId xmlns:a16="http://schemas.microsoft.com/office/drawing/2014/main" id="{746D22E5-CC4D-5A59-A8BD-CFEFD747A7D2}"/>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58" name="TextBox 57">
            <a:extLst>
              <a:ext uri="{FF2B5EF4-FFF2-40B4-BE49-F238E27FC236}">
                <a16:creationId xmlns:a16="http://schemas.microsoft.com/office/drawing/2014/main" id="{B7B70EA9-4811-74E0-4A92-E03449CD189A}"/>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59" name="TextBox 58">
            <a:extLst>
              <a:ext uri="{FF2B5EF4-FFF2-40B4-BE49-F238E27FC236}">
                <a16:creationId xmlns:a16="http://schemas.microsoft.com/office/drawing/2014/main" id="{59335C5F-C96A-634D-7D8A-C7BBCE5F5848}"/>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pic>
        <p:nvPicPr>
          <p:cNvPr id="3090" name="Picture 18" descr="Bendigo and Adelaide Bank | Relevant. Valued. Connected.">
            <a:extLst>
              <a:ext uri="{FF2B5EF4-FFF2-40B4-BE49-F238E27FC236}">
                <a16:creationId xmlns:a16="http://schemas.microsoft.com/office/drawing/2014/main" id="{F7767E11-9114-7188-842D-C2104730D4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2475" y="4375446"/>
            <a:ext cx="1345662" cy="37274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ANZ Open Banking Innovation - API Gateway Case Study | Kong Inc.">
            <a:extLst>
              <a:ext uri="{FF2B5EF4-FFF2-40B4-BE49-F238E27FC236}">
                <a16:creationId xmlns:a16="http://schemas.microsoft.com/office/drawing/2014/main" id="{0C293DE1-157E-07D9-04AD-ABAFEEA76F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2530" y="5088166"/>
            <a:ext cx="1345662" cy="75693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A67B74D-E674-9B35-4D2A-C34997805E01}"/>
              </a:ext>
            </a:extLst>
          </p:cNvPr>
          <p:cNvSpPr txBox="1"/>
          <p:nvPr/>
        </p:nvSpPr>
        <p:spPr>
          <a:xfrm>
            <a:off x="10520753" y="4836158"/>
            <a:ext cx="1378038" cy="400110"/>
          </a:xfrm>
          <a:prstGeom prst="rect">
            <a:avLst/>
          </a:prstGeom>
          <a:noFill/>
          <a:ln w="9525">
            <a:noFill/>
          </a:ln>
        </p:spPr>
        <p:txBody>
          <a:bodyPr wrap="square">
            <a:spAutoFit/>
          </a:bodyPr>
          <a:lstStyle/>
          <a:p>
            <a:r>
              <a:rPr lang="en-SG" sz="2000" b="1" dirty="0">
                <a:solidFill>
                  <a:srgbClr val="CC0000"/>
                </a:solidFill>
                <a:latin typeface="Calibri" panose="020F0502020204030204" pitchFamily="34" charset="0"/>
                <a:cs typeface="Calibri" panose="020F0502020204030204" pitchFamily="34" charset="0"/>
              </a:rPr>
              <a:t>-3.0%</a:t>
            </a:r>
            <a:endParaRPr lang="en-US" sz="2000" b="1"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46BD44-ED2D-63D4-2A0A-4C599BEB904C}"/>
              </a:ext>
            </a:extLst>
          </p:cNvPr>
          <p:cNvSpPr txBox="1"/>
          <p:nvPr/>
        </p:nvSpPr>
        <p:spPr>
          <a:xfrm>
            <a:off x="10502241" y="5830291"/>
            <a:ext cx="1378038" cy="400110"/>
          </a:xfrm>
          <a:prstGeom prst="rect">
            <a:avLst/>
          </a:prstGeom>
          <a:noFill/>
          <a:ln w="9525">
            <a:noFill/>
          </a:ln>
        </p:spPr>
        <p:txBody>
          <a:bodyPr wrap="square">
            <a:spAutoFit/>
          </a:bodyPr>
          <a:lstStyle/>
          <a:p>
            <a:r>
              <a:rPr lang="en-SG" sz="2000" b="1" dirty="0">
                <a:solidFill>
                  <a:srgbClr val="CC0000"/>
                </a:solidFill>
                <a:latin typeface="Calibri" panose="020F0502020204030204" pitchFamily="34" charset="0"/>
                <a:cs typeface="Calibri" panose="020F0502020204030204" pitchFamily="34" charset="0"/>
              </a:rPr>
              <a:t>-2.5%</a:t>
            </a:r>
            <a:endParaRPr lang="en-US" sz="2000" b="1" dirty="0">
              <a:latin typeface="Calibri" panose="020F0502020204030204" pitchFamily="34" charset="0"/>
              <a:cs typeface="Calibri" panose="020F0502020204030204" pitchFamily="34" charset="0"/>
            </a:endParaRPr>
          </a:p>
        </p:txBody>
      </p:sp>
      <p:sp>
        <p:nvSpPr>
          <p:cNvPr id="62" name="Down Arrow 61">
            <a:extLst>
              <a:ext uri="{FF2B5EF4-FFF2-40B4-BE49-F238E27FC236}">
                <a16:creationId xmlns:a16="http://schemas.microsoft.com/office/drawing/2014/main" id="{E74E1385-0658-1976-6D99-10E58548ECF5}"/>
              </a:ext>
            </a:extLst>
          </p:cNvPr>
          <p:cNvSpPr/>
          <p:nvPr/>
        </p:nvSpPr>
        <p:spPr>
          <a:xfrm>
            <a:off x="10374730" y="4836158"/>
            <a:ext cx="129533" cy="400110"/>
          </a:xfrm>
          <a:prstGeom prst="downArrow">
            <a:avLst/>
          </a:prstGeom>
          <a:solidFill>
            <a:srgbClr val="FF0000"/>
          </a:solid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63" name="Down Arrow 62">
            <a:extLst>
              <a:ext uri="{FF2B5EF4-FFF2-40B4-BE49-F238E27FC236}">
                <a16:creationId xmlns:a16="http://schemas.microsoft.com/office/drawing/2014/main" id="{0126BEA4-DE38-BC12-894D-D1802B4C0FD1}"/>
              </a:ext>
            </a:extLst>
          </p:cNvPr>
          <p:cNvSpPr/>
          <p:nvPr/>
        </p:nvSpPr>
        <p:spPr>
          <a:xfrm>
            <a:off x="10374731" y="5765480"/>
            <a:ext cx="129533" cy="400110"/>
          </a:xfrm>
          <a:prstGeom prst="downArrow">
            <a:avLst/>
          </a:prstGeom>
          <a:solidFill>
            <a:srgbClr val="FF0000"/>
          </a:solid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pic>
        <p:nvPicPr>
          <p:cNvPr id="3094" name="Picture 22" descr="What Are Markets Saying About the World? - The New York Times">
            <a:extLst>
              <a:ext uri="{FF2B5EF4-FFF2-40B4-BE49-F238E27FC236}">
                <a16:creationId xmlns:a16="http://schemas.microsoft.com/office/drawing/2014/main" id="{ECE4A30E-C179-9418-82E7-55D05248ED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2505" y="4560078"/>
            <a:ext cx="3149785" cy="181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9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9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6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09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25" grpId="0" build="p"/>
      <p:bldP spid="40" grpId="0"/>
      <p:bldP spid="60" grpId="0"/>
      <p:bldP spid="61" grpId="0"/>
      <p:bldP spid="62" grpId="0" animBg="1"/>
      <p:bldP spid="6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dirty="0"/>
              <a:t>Re-opening of China’s Economy fuels Optimism for AUS Equities as Trade Tensions between AUS and China shows signs of Easing</a:t>
            </a:r>
          </a:p>
        </p:txBody>
      </p:sp>
      <p:sp>
        <p:nvSpPr>
          <p:cNvPr id="3" name="Text Placeholder 2">
            <a:extLst>
              <a:ext uri="{FF2B5EF4-FFF2-40B4-BE49-F238E27FC236}">
                <a16:creationId xmlns:a16="http://schemas.microsoft.com/office/drawing/2014/main" id="{3D42ACD2-0A68-C5C9-E539-99B90824045C}"/>
              </a:ext>
            </a:extLst>
          </p:cNvPr>
          <p:cNvSpPr>
            <a:spLocks noGrp="1"/>
          </p:cNvSpPr>
          <p:nvPr>
            <p:ph type="body" sz="quarter" idx="16"/>
          </p:nvPr>
        </p:nvSpPr>
        <p:spPr/>
        <p:txBody>
          <a:bodyPr/>
          <a:lstStyle/>
          <a:p>
            <a:r>
              <a:rPr lang="en-US" sz="1400" dirty="0">
                <a:latin typeface="Calibri" panose="020F0502020204030204" pitchFamily="34" charset="0"/>
              </a:rPr>
              <a:t>Easing of AUS – China Trade Tensions</a:t>
            </a:r>
          </a:p>
        </p:txBody>
      </p:sp>
      <p:sp>
        <p:nvSpPr>
          <p:cNvPr id="4" name="Text Placeholder 3">
            <a:extLst>
              <a:ext uri="{FF2B5EF4-FFF2-40B4-BE49-F238E27FC236}">
                <a16:creationId xmlns:a16="http://schemas.microsoft.com/office/drawing/2014/main" id="{18FDBCC5-7716-D173-7C78-68A33FD4C2D7}"/>
              </a:ext>
            </a:extLst>
          </p:cNvPr>
          <p:cNvSpPr>
            <a:spLocks noGrp="1"/>
          </p:cNvSpPr>
          <p:nvPr>
            <p:ph type="body" sz="quarter" idx="19"/>
          </p:nvPr>
        </p:nvSpPr>
        <p:spPr>
          <a:xfrm>
            <a:off x="6462299" y="1564561"/>
            <a:ext cx="5641047" cy="276999"/>
          </a:xfrm>
        </p:spPr>
        <p:txBody>
          <a:bodyPr/>
          <a:lstStyle/>
          <a:p>
            <a:r>
              <a:rPr lang="en-US" sz="1400" dirty="0">
                <a:latin typeface="Calibri" panose="020F0502020204030204" pitchFamily="34" charset="0"/>
              </a:rPr>
              <a:t>Winners of China’s Re-opening</a:t>
            </a: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32</a:t>
            </a:fld>
            <a:endParaRPr lang="en-US"/>
          </a:p>
        </p:txBody>
      </p:sp>
      <p:pic>
        <p:nvPicPr>
          <p:cNvPr id="4098" name="Picture 2" descr="Warming China-Australia Diplomatic Relations Raise Hopes for Trade Easing -  Bloomberg">
            <a:extLst>
              <a:ext uri="{FF2B5EF4-FFF2-40B4-BE49-F238E27FC236}">
                <a16:creationId xmlns:a16="http://schemas.microsoft.com/office/drawing/2014/main" id="{2BD4CAF6-9F48-C8F6-0A75-D87CAE02F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08" y="1855258"/>
            <a:ext cx="2893205" cy="20512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ustralia, China Officials Will Meet to Discuss Relaxation of Trade  Restriction - Bloomberg">
            <a:extLst>
              <a:ext uri="{FF2B5EF4-FFF2-40B4-BE49-F238E27FC236}">
                <a16:creationId xmlns:a16="http://schemas.microsoft.com/office/drawing/2014/main" id="{7B3DF846-3CD1-A490-0121-77DDFC5B8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600" y="1858377"/>
            <a:ext cx="2893205" cy="20481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6FF2BF-F955-08F4-975B-CA757FE5F553}"/>
              </a:ext>
            </a:extLst>
          </p:cNvPr>
          <p:cNvSpPr txBox="1"/>
          <p:nvPr/>
        </p:nvSpPr>
        <p:spPr>
          <a:xfrm>
            <a:off x="4280452" y="4678017"/>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11" name="Content Placeholder 4">
            <a:extLst>
              <a:ext uri="{FF2B5EF4-FFF2-40B4-BE49-F238E27FC236}">
                <a16:creationId xmlns:a16="http://schemas.microsoft.com/office/drawing/2014/main" id="{499CFDC3-E245-9AF0-0ECD-787D0AB3712C}"/>
              </a:ext>
            </a:extLst>
          </p:cNvPr>
          <p:cNvSpPr txBox="1">
            <a:spLocks/>
          </p:cNvSpPr>
          <p:nvPr/>
        </p:nvSpPr>
        <p:spPr>
          <a:xfrm>
            <a:off x="306668" y="4153694"/>
            <a:ext cx="5683315" cy="1066959"/>
          </a:xfrm>
          <a:prstGeom prst="rect">
            <a:avLst/>
          </a:prstGeom>
        </p:spPr>
        <p:txBody>
          <a:bodyPr vert="horz" wrap="square" lIns="0" tIns="45720" rIns="0" bIns="45720" rtlCol="0">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buClr>
                <a:schemeClr val="tx1"/>
              </a:buClr>
              <a:buFont typeface="Arial" panose="020B0604020202020204" pitchFamily="34" charset="0"/>
              <a:buChar char="•"/>
            </a:pPr>
            <a:r>
              <a:rPr lang="en-SG" sz="1400" dirty="0">
                <a:latin typeface="Calibri" panose="020F0502020204030204" pitchFamily="34" charset="0"/>
              </a:rPr>
              <a:t>F</a:t>
            </a:r>
            <a:r>
              <a:rPr lang="en-SG" sz="1400" i="0" dirty="0">
                <a:effectLst/>
                <a:latin typeface="Calibri" panose="020F0502020204030204" pitchFamily="34" charset="0"/>
              </a:rPr>
              <a:t>eb 2023, AUS and China top trade officials met for the first </a:t>
            </a:r>
            <a:r>
              <a:rPr lang="en-SG" sz="1400" dirty="0">
                <a:latin typeface="Calibri" panose="020F0502020204030204" pitchFamily="34" charset="0"/>
              </a:rPr>
              <a:t>time since 2019, latest signs to thaw diplomatic ties</a:t>
            </a:r>
          </a:p>
          <a:p>
            <a:pPr algn="l">
              <a:buClr>
                <a:schemeClr val="tx1"/>
              </a:buClr>
              <a:buFont typeface="Arial" panose="020B0604020202020204" pitchFamily="34" charset="0"/>
              <a:buChar char="•"/>
            </a:pPr>
            <a:r>
              <a:rPr lang="en-SG" sz="1400" dirty="0">
                <a:latin typeface="Calibri" panose="020F0502020204030204" pitchFamily="34" charset="0"/>
              </a:rPr>
              <a:t>E</a:t>
            </a:r>
            <a:r>
              <a:rPr lang="en-SG" sz="1400" i="0" dirty="0">
                <a:effectLst/>
                <a:latin typeface="Calibri" panose="020F0502020204030204" pitchFamily="34" charset="0"/>
              </a:rPr>
              <a:t>xpectations that Beijing will soon lift its unofficial restrictions on AUS</a:t>
            </a:r>
            <a:endParaRPr lang="en-SG" sz="1400" b="0" i="0" dirty="0">
              <a:solidFill>
                <a:srgbClr val="000000"/>
              </a:solidFill>
              <a:effectLst/>
              <a:latin typeface="Calibri" panose="020F0502020204030204" pitchFamily="34" charset="0"/>
            </a:endParaRPr>
          </a:p>
          <a:p>
            <a:pPr algn="l">
              <a:buClr>
                <a:schemeClr val="tx1"/>
              </a:buClr>
              <a:buFont typeface="Arial" panose="020B0604020202020204" pitchFamily="34" charset="0"/>
              <a:buChar char="•"/>
            </a:pPr>
            <a:r>
              <a:rPr lang="en-SG" sz="1400" dirty="0">
                <a:solidFill>
                  <a:srgbClr val="000000"/>
                </a:solidFill>
                <a:latin typeface="Calibri" panose="020F0502020204030204" pitchFamily="34" charset="0"/>
              </a:rPr>
              <a:t>A</a:t>
            </a:r>
            <a:r>
              <a:rPr lang="en-SG" sz="1400" b="0" i="0" dirty="0">
                <a:solidFill>
                  <a:srgbClr val="000000"/>
                </a:solidFill>
                <a:effectLst/>
                <a:latin typeface="Calibri" panose="020F0502020204030204" pitchFamily="34" charset="0"/>
              </a:rPr>
              <a:t>ustralia reported a fifth consecutive year of trade surpluses and opened 2023 with the enticing prospect of further bolstering overseas shipments as it reheats relations with the world’s second-largest economy</a:t>
            </a:r>
            <a:endParaRPr lang="en-US" sz="1400" dirty="0">
              <a:latin typeface="Calibri" panose="020F0502020204030204" pitchFamily="34" charset="0"/>
            </a:endParaRPr>
          </a:p>
        </p:txBody>
      </p:sp>
      <p:sp>
        <p:nvSpPr>
          <p:cNvPr id="12" name="Rectangle 11">
            <a:extLst>
              <a:ext uri="{FF2B5EF4-FFF2-40B4-BE49-F238E27FC236}">
                <a16:creationId xmlns:a16="http://schemas.microsoft.com/office/drawing/2014/main" id="{DE4A829A-5632-8883-7CF2-C8FA6C315986}"/>
              </a:ext>
            </a:extLst>
          </p:cNvPr>
          <p:cNvSpPr/>
          <p:nvPr/>
        </p:nvSpPr>
        <p:spPr>
          <a:xfrm>
            <a:off x="6462299" y="1841560"/>
            <a:ext cx="5561959"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Australia Commodities (Mining) prices have mounted, taking mining giant shares to record highs</a:t>
            </a:r>
          </a:p>
        </p:txBody>
      </p:sp>
      <p:sp>
        <p:nvSpPr>
          <p:cNvPr id="13" name="Rectangle 12">
            <a:extLst>
              <a:ext uri="{FF2B5EF4-FFF2-40B4-BE49-F238E27FC236}">
                <a16:creationId xmlns:a16="http://schemas.microsoft.com/office/drawing/2014/main" id="{AF4D88CA-3662-6ECD-E8C7-303BC2E79E14}"/>
              </a:ext>
            </a:extLst>
          </p:cNvPr>
          <p:cNvSpPr/>
          <p:nvPr/>
        </p:nvSpPr>
        <p:spPr>
          <a:xfrm>
            <a:off x="6462297" y="3456213"/>
            <a:ext cx="5561959"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Export Services – Education &amp; Tourism. Service exports accounted for 20% of total shipment, of this Education made up 40%. </a:t>
            </a:r>
          </a:p>
        </p:txBody>
      </p:sp>
      <p:sp>
        <p:nvSpPr>
          <p:cNvPr id="16" name="Rectangle 15">
            <a:extLst>
              <a:ext uri="{FF2B5EF4-FFF2-40B4-BE49-F238E27FC236}">
                <a16:creationId xmlns:a16="http://schemas.microsoft.com/office/drawing/2014/main" id="{C3BE66AE-0853-E2AE-3CBC-8E4348D672BF}"/>
              </a:ext>
            </a:extLst>
          </p:cNvPr>
          <p:cNvSpPr/>
          <p:nvPr/>
        </p:nvSpPr>
        <p:spPr>
          <a:xfrm>
            <a:off x="6462297" y="2787519"/>
            <a:ext cx="5561958" cy="632983"/>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pic>
        <p:nvPicPr>
          <p:cNvPr id="4102" name="Picture 6" descr="BHP (@bhp) / Twitter">
            <a:extLst>
              <a:ext uri="{FF2B5EF4-FFF2-40B4-BE49-F238E27FC236}">
                <a16:creationId xmlns:a16="http://schemas.microsoft.com/office/drawing/2014/main" id="{352D70DF-7CA0-C719-E5BB-F6F973E798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74" t="32630" r="9043" b="34022"/>
          <a:stretch/>
        </p:blipFill>
        <p:spPr bwMode="auto">
          <a:xfrm>
            <a:off x="6673022" y="2368505"/>
            <a:ext cx="756479" cy="2975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709EEC7-3617-7D3E-370A-C9DA1E0BA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0017" y="2392173"/>
            <a:ext cx="1276937" cy="27633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bout Fortescue | Fortescue Metals Group Ltd">
            <a:extLst>
              <a:ext uri="{FF2B5EF4-FFF2-40B4-BE49-F238E27FC236}">
                <a16:creationId xmlns:a16="http://schemas.microsoft.com/office/drawing/2014/main" id="{6DFE1553-373B-E0DF-4C13-A1B8D924A5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56" t="16934" r="4971" b="12132"/>
          <a:stretch/>
        </p:blipFill>
        <p:spPr bwMode="auto">
          <a:xfrm>
            <a:off x="9312418" y="2329034"/>
            <a:ext cx="1333603" cy="3922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hitehaven Coal">
            <a:extLst>
              <a:ext uri="{FF2B5EF4-FFF2-40B4-BE49-F238E27FC236}">
                <a16:creationId xmlns:a16="http://schemas.microsoft.com/office/drawing/2014/main" id="{BA45CD6A-7BCF-B508-FBBE-A4E849E2BF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64" t="17353" r="6250" b="32511"/>
          <a:stretch/>
        </p:blipFill>
        <p:spPr bwMode="auto">
          <a:xfrm>
            <a:off x="10971485" y="2289895"/>
            <a:ext cx="882694" cy="4314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0AB1EEA-206E-4FDF-246B-5A5EEC932403}"/>
              </a:ext>
            </a:extLst>
          </p:cNvPr>
          <p:cNvSpPr/>
          <p:nvPr/>
        </p:nvSpPr>
        <p:spPr>
          <a:xfrm>
            <a:off x="234308" y="5846674"/>
            <a:ext cx="11789950" cy="55846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8" name="TextBox 17">
            <a:extLst>
              <a:ext uri="{FF2B5EF4-FFF2-40B4-BE49-F238E27FC236}">
                <a16:creationId xmlns:a16="http://schemas.microsoft.com/office/drawing/2014/main" id="{C1BBB6E8-6634-3E30-0FA7-57602E220CFB}"/>
              </a:ext>
            </a:extLst>
          </p:cNvPr>
          <p:cNvSpPr txBox="1"/>
          <p:nvPr/>
        </p:nvSpPr>
        <p:spPr>
          <a:xfrm>
            <a:off x="8507896" y="3074504"/>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19" name="Content Placeholder 4">
            <a:extLst>
              <a:ext uri="{FF2B5EF4-FFF2-40B4-BE49-F238E27FC236}">
                <a16:creationId xmlns:a16="http://schemas.microsoft.com/office/drawing/2014/main" id="{35FB0E8B-8C25-F9B6-7A33-52A84BE30185}"/>
              </a:ext>
            </a:extLst>
          </p:cNvPr>
          <p:cNvSpPr txBox="1">
            <a:spLocks/>
          </p:cNvSpPr>
          <p:nvPr/>
        </p:nvSpPr>
        <p:spPr>
          <a:xfrm>
            <a:off x="6519901" y="2721307"/>
            <a:ext cx="5495394" cy="672306"/>
          </a:xfrm>
          <a:prstGeom prst="rect">
            <a:avLst/>
          </a:prstGeom>
        </p:spPr>
        <p:txBody>
          <a:bodyPr vert="horz" wrap="square" lIns="0" tIns="45720" rIns="0" bIns="45720" rtlCol="0">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1400" dirty="0">
                <a:latin typeface="Calibri" panose="020F0502020204030204" pitchFamily="34" charset="0"/>
              </a:rPr>
              <a:t>AUS big 3 iron ore miners share prices have risen 30-40% since the news of China’s reopening. Whitehaven Coal saw the most earnings growth and share prices that rose over 300% over late 2022</a:t>
            </a:r>
          </a:p>
        </p:txBody>
      </p:sp>
      <p:sp>
        <p:nvSpPr>
          <p:cNvPr id="20" name="Rectangle 19">
            <a:extLst>
              <a:ext uri="{FF2B5EF4-FFF2-40B4-BE49-F238E27FC236}">
                <a16:creationId xmlns:a16="http://schemas.microsoft.com/office/drawing/2014/main" id="{2D520FB5-1D3B-4FCC-7CF8-E5CBB51319A8}"/>
              </a:ext>
            </a:extLst>
          </p:cNvPr>
          <p:cNvSpPr/>
          <p:nvPr/>
        </p:nvSpPr>
        <p:spPr>
          <a:xfrm>
            <a:off x="234308" y="4111706"/>
            <a:ext cx="5861692" cy="1595080"/>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3" name="Content Placeholder 4">
            <a:extLst>
              <a:ext uri="{FF2B5EF4-FFF2-40B4-BE49-F238E27FC236}">
                <a16:creationId xmlns:a16="http://schemas.microsoft.com/office/drawing/2014/main" id="{B47F01DB-0DAC-E764-99F0-C4E28801FBF5}"/>
              </a:ext>
            </a:extLst>
          </p:cNvPr>
          <p:cNvSpPr txBox="1">
            <a:spLocks/>
          </p:cNvSpPr>
          <p:nvPr/>
        </p:nvSpPr>
        <p:spPr>
          <a:xfrm>
            <a:off x="201026" y="5870162"/>
            <a:ext cx="11789948" cy="426782"/>
          </a:xfrm>
          <a:prstGeom prst="rect">
            <a:avLst/>
          </a:prstGeom>
        </p:spPr>
        <p:txBody>
          <a:bodyPr vert="horz" wrap="square" lIns="0" tIns="45720" rIns="0" bIns="45720" rtlCol="0">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b="1" dirty="0">
                <a:latin typeface="Calibri" panose="020F0502020204030204" pitchFamily="34" charset="0"/>
              </a:rPr>
              <a:t>Overall, China’s reopening is expected to boost AUS economy by 1%, </a:t>
            </a:r>
            <a:r>
              <a:rPr lang="en-GB" sz="1400" b="1" dirty="0">
                <a:solidFill>
                  <a:srgbClr val="000000"/>
                </a:solidFill>
                <a:effectLst/>
                <a:latin typeface="Calibri" panose="020F0502020204030204" pitchFamily="34" charset="0"/>
                <a:ea typeface="Arial" panose="020B0604020202020204" pitchFamily="34" charset="0"/>
              </a:rPr>
              <a:t>with the Australian mining sector's earnings expected to rise over 70%. </a:t>
            </a:r>
            <a:r>
              <a:rPr lang="en-GB" sz="1400" b="1" dirty="0">
                <a:solidFill>
                  <a:srgbClr val="000000"/>
                </a:solidFill>
                <a:latin typeface="Calibri" panose="020F0502020204030204" pitchFamily="34" charset="0"/>
                <a:ea typeface="Arial" panose="020B0604020202020204" pitchFamily="34" charset="0"/>
              </a:rPr>
              <a:t>Of this 1%, a full</a:t>
            </a:r>
            <a:r>
              <a:rPr lang="en-GB" sz="1400" b="1" dirty="0">
                <a:solidFill>
                  <a:srgbClr val="000000"/>
                </a:solidFill>
                <a:effectLst/>
                <a:latin typeface="Calibri" panose="020F0502020204030204" pitchFamily="34" charset="0"/>
                <a:ea typeface="Arial" panose="020B0604020202020204" pitchFamily="34" charset="0"/>
              </a:rPr>
              <a:t> recovery in Australia's tourism will add 0.5% to its GDP, and the return of Chinese international students will add another 0.4% to the economy</a:t>
            </a:r>
            <a:r>
              <a:rPr lang="en-SG" sz="1400" b="1" dirty="0">
                <a:effectLst/>
                <a:latin typeface="Calibri" panose="020F0502020204030204" pitchFamily="34" charset="0"/>
              </a:rPr>
              <a:t> </a:t>
            </a:r>
            <a:endParaRPr lang="en-US" sz="1400" b="1" dirty="0">
              <a:latin typeface="Calibri" panose="020F0502020204030204" pitchFamily="34" charset="0"/>
            </a:endParaRPr>
          </a:p>
        </p:txBody>
      </p:sp>
      <p:pic>
        <p:nvPicPr>
          <p:cNvPr id="25" name="Picture 24">
            <a:extLst>
              <a:ext uri="{FF2B5EF4-FFF2-40B4-BE49-F238E27FC236}">
                <a16:creationId xmlns:a16="http://schemas.microsoft.com/office/drawing/2014/main" id="{6ECA273F-4F4F-D955-EC9C-E5D305267313}"/>
              </a:ext>
            </a:extLst>
          </p:cNvPr>
          <p:cNvPicPr>
            <a:picLocks noChangeAspect="1"/>
          </p:cNvPicPr>
          <p:nvPr/>
        </p:nvPicPr>
        <p:blipFill rotWithShape="1">
          <a:blip r:embed="rId8"/>
          <a:srcRect t="10810" b="11747"/>
          <a:stretch/>
        </p:blipFill>
        <p:spPr>
          <a:xfrm>
            <a:off x="9195196" y="4026312"/>
            <a:ext cx="2820099" cy="1826473"/>
          </a:xfrm>
          <a:prstGeom prst="rect">
            <a:avLst/>
          </a:prstGeom>
        </p:spPr>
      </p:pic>
      <p:pic>
        <p:nvPicPr>
          <p:cNvPr id="29" name="Picture 28">
            <a:extLst>
              <a:ext uri="{FF2B5EF4-FFF2-40B4-BE49-F238E27FC236}">
                <a16:creationId xmlns:a16="http://schemas.microsoft.com/office/drawing/2014/main" id="{3404C500-CC64-0C97-D412-2076F0FE3C87}"/>
              </a:ext>
            </a:extLst>
          </p:cNvPr>
          <p:cNvPicPr>
            <a:picLocks noChangeAspect="1"/>
          </p:cNvPicPr>
          <p:nvPr/>
        </p:nvPicPr>
        <p:blipFill>
          <a:blip r:embed="rId9"/>
          <a:stretch>
            <a:fillRect/>
          </a:stretch>
        </p:blipFill>
        <p:spPr>
          <a:xfrm>
            <a:off x="9932798" y="3906483"/>
            <a:ext cx="1344893" cy="153702"/>
          </a:xfrm>
          <a:prstGeom prst="rect">
            <a:avLst/>
          </a:prstGeom>
        </p:spPr>
      </p:pic>
      <p:pic>
        <p:nvPicPr>
          <p:cNvPr id="33" name="Picture 32">
            <a:extLst>
              <a:ext uri="{FF2B5EF4-FFF2-40B4-BE49-F238E27FC236}">
                <a16:creationId xmlns:a16="http://schemas.microsoft.com/office/drawing/2014/main" id="{DC966AB9-6A95-8667-2E09-2205DD71D325}"/>
              </a:ext>
            </a:extLst>
          </p:cNvPr>
          <p:cNvPicPr>
            <a:picLocks noChangeAspect="1"/>
          </p:cNvPicPr>
          <p:nvPr/>
        </p:nvPicPr>
        <p:blipFill rotWithShape="1">
          <a:blip r:embed="rId10"/>
          <a:srcRect b="17649"/>
          <a:stretch/>
        </p:blipFill>
        <p:spPr>
          <a:xfrm>
            <a:off x="6462297" y="3928143"/>
            <a:ext cx="2541755" cy="1893818"/>
          </a:xfrm>
          <a:prstGeom prst="rect">
            <a:avLst/>
          </a:prstGeom>
        </p:spPr>
      </p:pic>
      <p:sp>
        <p:nvSpPr>
          <p:cNvPr id="34" name="Rounded Rectangle 33">
            <a:extLst>
              <a:ext uri="{FF2B5EF4-FFF2-40B4-BE49-F238E27FC236}">
                <a16:creationId xmlns:a16="http://schemas.microsoft.com/office/drawing/2014/main" id="{CA9057B2-3511-FF3F-6F31-1BF37867ACD5}"/>
              </a:ext>
            </a:extLst>
          </p:cNvPr>
          <p:cNvSpPr/>
          <p:nvPr/>
        </p:nvSpPr>
        <p:spPr>
          <a:xfrm>
            <a:off x="8089613" y="4190646"/>
            <a:ext cx="763503" cy="1515637"/>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37" name="Rectangle 36">
            <a:extLst>
              <a:ext uri="{FF2B5EF4-FFF2-40B4-BE49-F238E27FC236}">
                <a16:creationId xmlns:a16="http://schemas.microsoft.com/office/drawing/2014/main" id="{75CA71E1-7D4C-F534-B283-23D4E5747E3D}"/>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38" name="Rectangle 37">
            <a:extLst>
              <a:ext uri="{FF2B5EF4-FFF2-40B4-BE49-F238E27FC236}">
                <a16:creationId xmlns:a16="http://schemas.microsoft.com/office/drawing/2014/main" id="{B7B5EA3E-601B-E40B-E8C2-5633B23A4734}"/>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39" name="Rectangle 38">
            <a:extLst>
              <a:ext uri="{FF2B5EF4-FFF2-40B4-BE49-F238E27FC236}">
                <a16:creationId xmlns:a16="http://schemas.microsoft.com/office/drawing/2014/main" id="{67D5509F-130F-C88B-3088-575B67364A0B}"/>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0" name="Rectangle 39">
            <a:extLst>
              <a:ext uri="{FF2B5EF4-FFF2-40B4-BE49-F238E27FC236}">
                <a16:creationId xmlns:a16="http://schemas.microsoft.com/office/drawing/2014/main" id="{C9693F73-ECA7-07D5-07E7-AD260C9B189C}"/>
              </a:ext>
            </a:extLst>
          </p:cNvPr>
          <p:cNvSpPr/>
          <p:nvPr/>
        </p:nvSpPr>
        <p:spPr>
          <a:xfrm>
            <a:off x="6204281" y="6487288"/>
            <a:ext cx="1793276" cy="282430"/>
          </a:xfrm>
          <a:prstGeom prst="rect">
            <a:avLst/>
          </a:prstGeom>
          <a:solidFill>
            <a:schemeClr val="accent5">
              <a:alpha val="15000"/>
            </a:schemeClr>
          </a:solidFill>
          <a:ln w="9525">
            <a:solidFill>
              <a:schemeClr val="accent5">
                <a:alpha val="14824"/>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1" name="Rectangle 40">
            <a:extLst>
              <a:ext uri="{FF2B5EF4-FFF2-40B4-BE49-F238E27FC236}">
                <a16:creationId xmlns:a16="http://schemas.microsoft.com/office/drawing/2014/main" id="{71F9FFD9-9408-F5E6-729E-465793D975F0}"/>
              </a:ext>
            </a:extLst>
          </p:cNvPr>
          <p:cNvSpPr/>
          <p:nvPr/>
        </p:nvSpPr>
        <p:spPr>
          <a:xfrm>
            <a:off x="8191502" y="6486080"/>
            <a:ext cx="1793276" cy="282430"/>
          </a:xfrm>
          <a:prstGeom prst="rect">
            <a:avLst/>
          </a:prstGeom>
          <a:solidFill>
            <a:schemeClr val="accent5">
              <a:alpha val="14969"/>
            </a:schemeClr>
          </a:solidFill>
          <a:ln w="9525">
            <a:solidFill>
              <a:schemeClr val="accent5">
                <a:alpha val="1485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2" name="Rectangle 41">
            <a:extLst>
              <a:ext uri="{FF2B5EF4-FFF2-40B4-BE49-F238E27FC236}">
                <a16:creationId xmlns:a16="http://schemas.microsoft.com/office/drawing/2014/main" id="{D0714E96-D83C-A74C-00A8-3770CA00B9C7}"/>
              </a:ext>
            </a:extLst>
          </p:cNvPr>
          <p:cNvSpPr/>
          <p:nvPr/>
        </p:nvSpPr>
        <p:spPr>
          <a:xfrm>
            <a:off x="10178723"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3" name="TextBox 42">
            <a:extLst>
              <a:ext uri="{FF2B5EF4-FFF2-40B4-BE49-F238E27FC236}">
                <a16:creationId xmlns:a16="http://schemas.microsoft.com/office/drawing/2014/main" id="{5E731DEC-BF8C-97BF-294D-6054E39BA398}"/>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44" name="TextBox 43">
            <a:extLst>
              <a:ext uri="{FF2B5EF4-FFF2-40B4-BE49-F238E27FC236}">
                <a16:creationId xmlns:a16="http://schemas.microsoft.com/office/drawing/2014/main" id="{25E63FAF-F9B7-5980-650E-C4C1DBA11A1F}"/>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45" name="TextBox 44">
            <a:extLst>
              <a:ext uri="{FF2B5EF4-FFF2-40B4-BE49-F238E27FC236}">
                <a16:creationId xmlns:a16="http://schemas.microsoft.com/office/drawing/2014/main" id="{62B86CD4-F08B-B3E8-807F-8B75DC193937}"/>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46" name="TextBox 45">
            <a:extLst>
              <a:ext uri="{FF2B5EF4-FFF2-40B4-BE49-F238E27FC236}">
                <a16:creationId xmlns:a16="http://schemas.microsoft.com/office/drawing/2014/main" id="{90C91001-D65F-256E-3093-1D36664BF35C}"/>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47" name="TextBox 46">
            <a:extLst>
              <a:ext uri="{FF2B5EF4-FFF2-40B4-BE49-F238E27FC236}">
                <a16:creationId xmlns:a16="http://schemas.microsoft.com/office/drawing/2014/main" id="{BB415B67-9633-DF55-3513-223C82A434BD}"/>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48" name="TextBox 47">
            <a:extLst>
              <a:ext uri="{FF2B5EF4-FFF2-40B4-BE49-F238E27FC236}">
                <a16:creationId xmlns:a16="http://schemas.microsoft.com/office/drawing/2014/main" id="{0463761B-3213-202C-CCB6-C1F34C1B93B8}"/>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26547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animBg="1"/>
      <p:bldP spid="13" grpId="0" animBg="1"/>
      <p:bldP spid="16" grpId="0" animBg="1"/>
      <p:bldP spid="17" grpId="0" animBg="1"/>
      <p:bldP spid="19" grpId="0"/>
      <p:bldP spid="23" grpId="0"/>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E744-48E1-25F7-B210-A363D68DCF79}"/>
              </a:ext>
            </a:extLst>
          </p:cNvPr>
          <p:cNvSpPr>
            <a:spLocks noGrp="1"/>
          </p:cNvSpPr>
          <p:nvPr>
            <p:ph type="title"/>
          </p:nvPr>
        </p:nvSpPr>
        <p:spPr/>
        <p:txBody>
          <a:bodyPr/>
          <a:lstStyle/>
          <a:p>
            <a:r>
              <a:rPr lang="en-US" sz="2000" dirty="0"/>
              <a:t>Concluding Outlook on Impact on AUS Equities: The Lucky Country</a:t>
            </a:r>
          </a:p>
        </p:txBody>
      </p:sp>
      <p:sp>
        <p:nvSpPr>
          <p:cNvPr id="9" name="Slide Number Placeholder 8">
            <a:extLst>
              <a:ext uri="{FF2B5EF4-FFF2-40B4-BE49-F238E27FC236}">
                <a16:creationId xmlns:a16="http://schemas.microsoft.com/office/drawing/2014/main" id="{3893EA59-322F-2379-5EEA-EEED75836710}"/>
              </a:ext>
            </a:extLst>
          </p:cNvPr>
          <p:cNvSpPr>
            <a:spLocks noGrp="1"/>
          </p:cNvSpPr>
          <p:nvPr>
            <p:ph type="sldNum" sz="quarter" idx="12"/>
          </p:nvPr>
        </p:nvSpPr>
        <p:spPr/>
        <p:txBody>
          <a:bodyPr/>
          <a:lstStyle/>
          <a:p>
            <a:fld id="{FE3B7937-5ADA-FC4C-8C41-1CCDFF8CFC49}" type="slidenum">
              <a:rPr lang="en-US" smtClean="0"/>
              <a:pPr/>
              <a:t>33</a:t>
            </a:fld>
            <a:endParaRPr lang="en-US"/>
          </a:p>
        </p:txBody>
      </p:sp>
      <p:sp>
        <p:nvSpPr>
          <p:cNvPr id="10" name="TextBox 9">
            <a:extLst>
              <a:ext uri="{FF2B5EF4-FFF2-40B4-BE49-F238E27FC236}">
                <a16:creationId xmlns:a16="http://schemas.microsoft.com/office/drawing/2014/main" id="{912B8E04-1A5E-E766-3A54-42A81446FB72}"/>
              </a:ext>
            </a:extLst>
          </p:cNvPr>
          <p:cNvSpPr txBox="1"/>
          <p:nvPr/>
        </p:nvSpPr>
        <p:spPr>
          <a:xfrm>
            <a:off x="-583096" y="2955235"/>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cxnSp>
        <p:nvCxnSpPr>
          <p:cNvPr id="12" name="Straight Arrow Connector 11">
            <a:extLst>
              <a:ext uri="{FF2B5EF4-FFF2-40B4-BE49-F238E27FC236}">
                <a16:creationId xmlns:a16="http://schemas.microsoft.com/office/drawing/2014/main" id="{232D6B50-DB71-9B30-2A56-331F253F862B}"/>
              </a:ext>
            </a:extLst>
          </p:cNvPr>
          <p:cNvCxnSpPr>
            <a:cxnSpLocks/>
          </p:cNvCxnSpPr>
          <p:nvPr/>
        </p:nvCxnSpPr>
        <p:spPr>
          <a:xfrm>
            <a:off x="234308" y="3787830"/>
            <a:ext cx="11692649" cy="0"/>
          </a:xfrm>
          <a:prstGeom prst="straightConnector1">
            <a:avLst/>
          </a:prstGeom>
          <a:ln w="38100">
            <a:gradFill flip="none" rotWithShape="1">
              <a:gsLst>
                <a:gs pos="6000">
                  <a:srgbClr val="FF0000"/>
                </a:gs>
                <a:gs pos="52000">
                  <a:srgbClr val="FFC000"/>
                </a:gs>
                <a:gs pos="85000">
                  <a:srgbClr val="00B050"/>
                </a:gs>
              </a:gsLst>
              <a:lin ang="27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E01BF41-260A-370F-BDB1-6E8E580054CB}"/>
              </a:ext>
            </a:extLst>
          </p:cNvPr>
          <p:cNvSpPr/>
          <p:nvPr/>
        </p:nvSpPr>
        <p:spPr>
          <a:xfrm>
            <a:off x="2615014" y="3732693"/>
            <a:ext cx="137160" cy="137160"/>
          </a:xfrm>
          <a:prstGeom prst="ellipse">
            <a:avLst/>
          </a:prstGeom>
          <a:solidFill>
            <a:srgbClr val="21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8D6DFCCC-4452-5044-1D80-C8FA971BD60C}"/>
              </a:ext>
            </a:extLst>
          </p:cNvPr>
          <p:cNvSpPr/>
          <p:nvPr/>
        </p:nvSpPr>
        <p:spPr>
          <a:xfrm>
            <a:off x="-119279" y="3764856"/>
            <a:ext cx="2310109" cy="387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Calibri" panose="020F0502020204030204" pitchFamily="34" charset="0"/>
                <a:cs typeface="Calibri" panose="020F0502020204030204" pitchFamily="34" charset="0"/>
              </a:rPr>
              <a:t>Short-Term</a:t>
            </a:r>
          </a:p>
        </p:txBody>
      </p:sp>
      <p:sp>
        <p:nvSpPr>
          <p:cNvPr id="19" name="Rectangle 18">
            <a:extLst>
              <a:ext uri="{FF2B5EF4-FFF2-40B4-BE49-F238E27FC236}">
                <a16:creationId xmlns:a16="http://schemas.microsoft.com/office/drawing/2014/main" id="{DDF81928-D141-B5A4-E7C5-CB1BBF5B19E5}"/>
              </a:ext>
            </a:extLst>
          </p:cNvPr>
          <p:cNvSpPr/>
          <p:nvPr/>
        </p:nvSpPr>
        <p:spPr>
          <a:xfrm>
            <a:off x="9788287" y="3782089"/>
            <a:ext cx="2310109" cy="387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Calibri" panose="020F0502020204030204" pitchFamily="34" charset="0"/>
                <a:cs typeface="Calibri" panose="020F0502020204030204" pitchFamily="34" charset="0"/>
              </a:rPr>
              <a:t>Med - Long-Term</a:t>
            </a:r>
          </a:p>
        </p:txBody>
      </p:sp>
      <p:sp>
        <p:nvSpPr>
          <p:cNvPr id="20" name="Oval 19">
            <a:extLst>
              <a:ext uri="{FF2B5EF4-FFF2-40B4-BE49-F238E27FC236}">
                <a16:creationId xmlns:a16="http://schemas.microsoft.com/office/drawing/2014/main" id="{35830B11-0641-2398-B4D7-E4581EBD49E1}"/>
              </a:ext>
            </a:extLst>
          </p:cNvPr>
          <p:cNvSpPr/>
          <p:nvPr/>
        </p:nvSpPr>
        <p:spPr>
          <a:xfrm>
            <a:off x="7853330" y="3732693"/>
            <a:ext cx="137160" cy="137160"/>
          </a:xfrm>
          <a:prstGeom prst="ellipse">
            <a:avLst/>
          </a:prstGeom>
          <a:solidFill>
            <a:srgbClr val="21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
            <a:extLst>
              <a:ext uri="{FF2B5EF4-FFF2-40B4-BE49-F238E27FC236}">
                <a16:creationId xmlns:a16="http://schemas.microsoft.com/office/drawing/2014/main" id="{E271E84E-2315-4A29-011C-22EBAAF07DC6}"/>
              </a:ext>
            </a:extLst>
          </p:cNvPr>
          <p:cNvPicPr>
            <a:picLocks noChangeAspect="1" noChangeArrowheads="1"/>
          </p:cNvPicPr>
          <p:nvPr/>
        </p:nvPicPr>
        <p:blipFill>
          <a:blip r:embed="rId2"/>
          <a:srcRect l="21917" r="21917"/>
          <a:stretch/>
        </p:blipFill>
        <p:spPr bwMode="auto">
          <a:xfrm>
            <a:off x="1766647" y="1898799"/>
            <a:ext cx="1833894" cy="1833894"/>
          </a:xfrm>
          <a:prstGeom prst="flowChartOffpageConnector">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5118816-83D3-CB9C-E279-EE3A555D3430}"/>
              </a:ext>
            </a:extLst>
          </p:cNvPr>
          <p:cNvPicPr>
            <a:picLocks noChangeAspect="1" noChangeArrowheads="1"/>
          </p:cNvPicPr>
          <p:nvPr/>
        </p:nvPicPr>
        <p:blipFill>
          <a:blip r:embed="rId3"/>
          <a:srcRect l="16667" r="16667"/>
          <a:stretch/>
        </p:blipFill>
        <p:spPr bwMode="auto">
          <a:xfrm>
            <a:off x="7004963" y="1898799"/>
            <a:ext cx="1833894" cy="1833894"/>
          </a:xfrm>
          <a:prstGeom prst="flowChartOffpageConnector">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1089428-9A2D-2339-7473-FD036F6E2412}"/>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27" name="Rectangle 26">
            <a:extLst>
              <a:ext uri="{FF2B5EF4-FFF2-40B4-BE49-F238E27FC236}">
                <a16:creationId xmlns:a16="http://schemas.microsoft.com/office/drawing/2014/main" id="{BAE97F7F-253C-B5B3-FEDE-5394EB53CD76}"/>
              </a:ext>
            </a:extLst>
          </p:cNvPr>
          <p:cNvSpPr/>
          <p:nvPr/>
        </p:nvSpPr>
        <p:spPr>
          <a:xfrm>
            <a:off x="2229839" y="6486080"/>
            <a:ext cx="1793276" cy="282430"/>
          </a:xfrm>
          <a:prstGeom prst="rect">
            <a:avLst/>
          </a:prstGeom>
          <a:solidFill>
            <a:schemeClr val="accent5">
              <a:alpha val="14873"/>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28" name="Rectangle 27">
            <a:extLst>
              <a:ext uri="{FF2B5EF4-FFF2-40B4-BE49-F238E27FC236}">
                <a16:creationId xmlns:a16="http://schemas.microsoft.com/office/drawing/2014/main" id="{1BAA43CB-9E2A-E197-D4F4-7A49E236795B}"/>
              </a:ext>
            </a:extLst>
          </p:cNvPr>
          <p:cNvSpPr/>
          <p:nvPr/>
        </p:nvSpPr>
        <p:spPr>
          <a:xfrm>
            <a:off x="4217060" y="6486079"/>
            <a:ext cx="1793276" cy="282431"/>
          </a:xfrm>
          <a:prstGeom prst="rect">
            <a:avLst/>
          </a:prstGeom>
          <a:solidFill>
            <a:schemeClr val="accent5">
              <a:alpha val="14784"/>
            </a:schemeClr>
          </a:solidFill>
          <a:ln w="9525">
            <a:solidFill>
              <a:schemeClr val="accent5">
                <a:alpha val="14825"/>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9" name="Rectangle 28">
            <a:extLst>
              <a:ext uri="{FF2B5EF4-FFF2-40B4-BE49-F238E27FC236}">
                <a16:creationId xmlns:a16="http://schemas.microsoft.com/office/drawing/2014/main" id="{B6156DAA-1485-F7F9-3D69-F217416E7B24}"/>
              </a:ext>
            </a:extLst>
          </p:cNvPr>
          <p:cNvSpPr/>
          <p:nvPr/>
        </p:nvSpPr>
        <p:spPr>
          <a:xfrm>
            <a:off x="6204281" y="6487288"/>
            <a:ext cx="1793276" cy="282430"/>
          </a:xfrm>
          <a:prstGeom prst="rect">
            <a:avLst/>
          </a:prstGeom>
          <a:solidFill>
            <a:schemeClr val="accent5">
              <a:alpha val="15000"/>
            </a:schemeClr>
          </a:solidFill>
          <a:ln w="9525">
            <a:solidFill>
              <a:schemeClr val="accent5">
                <a:alpha val="14824"/>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0" name="Rectangle 29">
            <a:extLst>
              <a:ext uri="{FF2B5EF4-FFF2-40B4-BE49-F238E27FC236}">
                <a16:creationId xmlns:a16="http://schemas.microsoft.com/office/drawing/2014/main" id="{8A96646B-0D15-C8F3-EEF9-E46EBE655848}"/>
              </a:ext>
            </a:extLst>
          </p:cNvPr>
          <p:cNvSpPr/>
          <p:nvPr/>
        </p:nvSpPr>
        <p:spPr>
          <a:xfrm>
            <a:off x="8191502" y="6486080"/>
            <a:ext cx="1793276" cy="282430"/>
          </a:xfrm>
          <a:prstGeom prst="rect">
            <a:avLst/>
          </a:prstGeom>
          <a:solidFill>
            <a:schemeClr val="accent5">
              <a:alpha val="14969"/>
            </a:schemeClr>
          </a:solidFill>
          <a:ln w="9525">
            <a:solidFill>
              <a:schemeClr val="accent5">
                <a:alpha val="1485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1" name="Rectangle 30">
            <a:extLst>
              <a:ext uri="{FF2B5EF4-FFF2-40B4-BE49-F238E27FC236}">
                <a16:creationId xmlns:a16="http://schemas.microsoft.com/office/drawing/2014/main" id="{28F16D7E-D746-B17E-ADFC-B93C6EF5BD88}"/>
              </a:ext>
            </a:extLst>
          </p:cNvPr>
          <p:cNvSpPr/>
          <p:nvPr/>
        </p:nvSpPr>
        <p:spPr>
          <a:xfrm>
            <a:off x="10178723"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32" name="TextBox 31">
            <a:extLst>
              <a:ext uri="{FF2B5EF4-FFF2-40B4-BE49-F238E27FC236}">
                <a16:creationId xmlns:a16="http://schemas.microsoft.com/office/drawing/2014/main" id="{20742C1E-A432-22C0-C934-7D7AF4B75CFC}"/>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33" name="TextBox 32">
            <a:extLst>
              <a:ext uri="{FF2B5EF4-FFF2-40B4-BE49-F238E27FC236}">
                <a16:creationId xmlns:a16="http://schemas.microsoft.com/office/drawing/2014/main" id="{9E3D4EE7-BC5C-C65B-8AF3-C43C6F2CDCD9}"/>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4" name="TextBox 33">
            <a:extLst>
              <a:ext uri="{FF2B5EF4-FFF2-40B4-BE49-F238E27FC236}">
                <a16:creationId xmlns:a16="http://schemas.microsoft.com/office/drawing/2014/main" id="{C1882ABF-2BA0-6B98-CE2C-1AE78AF970E1}"/>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35" name="TextBox 34">
            <a:extLst>
              <a:ext uri="{FF2B5EF4-FFF2-40B4-BE49-F238E27FC236}">
                <a16:creationId xmlns:a16="http://schemas.microsoft.com/office/drawing/2014/main" id="{DAAF564F-75A7-DF41-815A-4719D73FB096}"/>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36" name="TextBox 35">
            <a:extLst>
              <a:ext uri="{FF2B5EF4-FFF2-40B4-BE49-F238E27FC236}">
                <a16:creationId xmlns:a16="http://schemas.microsoft.com/office/drawing/2014/main" id="{9334455F-ECB7-9C9B-199D-462C66AFD863}"/>
              </a:ext>
            </a:extLst>
          </p:cNvPr>
          <p:cNvSpPr txBox="1"/>
          <p:nvPr/>
        </p:nvSpPr>
        <p:spPr>
          <a:xfrm>
            <a:off x="8160488"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37" name="TextBox 36">
            <a:extLst>
              <a:ext uri="{FF2B5EF4-FFF2-40B4-BE49-F238E27FC236}">
                <a16:creationId xmlns:a16="http://schemas.microsoft.com/office/drawing/2014/main" id="{1C7B65BA-5B8C-8C37-7225-2784A2741E1F}"/>
              </a:ext>
            </a:extLst>
          </p:cNvPr>
          <p:cNvSpPr txBox="1"/>
          <p:nvPr/>
        </p:nvSpPr>
        <p:spPr>
          <a:xfrm>
            <a:off x="10147709" y="6505091"/>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
        <p:nvSpPr>
          <p:cNvPr id="38" name="Rectangle 37">
            <a:extLst>
              <a:ext uri="{FF2B5EF4-FFF2-40B4-BE49-F238E27FC236}">
                <a16:creationId xmlns:a16="http://schemas.microsoft.com/office/drawing/2014/main" id="{968DE41A-8957-076E-68F2-DC256E001740}"/>
              </a:ext>
            </a:extLst>
          </p:cNvPr>
          <p:cNvSpPr/>
          <p:nvPr/>
        </p:nvSpPr>
        <p:spPr>
          <a:xfrm>
            <a:off x="3675457" y="1898799"/>
            <a:ext cx="2121253"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Consumption-Driven Economy slowing</a:t>
            </a:r>
          </a:p>
        </p:txBody>
      </p:sp>
      <p:sp>
        <p:nvSpPr>
          <p:cNvPr id="39" name="Rectangle 38">
            <a:extLst>
              <a:ext uri="{FF2B5EF4-FFF2-40B4-BE49-F238E27FC236}">
                <a16:creationId xmlns:a16="http://schemas.microsoft.com/office/drawing/2014/main" id="{50B09F32-E710-C0C7-9FB7-BB4C7CFE56FE}"/>
              </a:ext>
            </a:extLst>
          </p:cNvPr>
          <p:cNvSpPr/>
          <p:nvPr/>
        </p:nvSpPr>
        <p:spPr>
          <a:xfrm>
            <a:off x="8924151" y="1898799"/>
            <a:ext cx="2121253"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Recovery from COVID-19 &amp; China’s Re-opening</a:t>
            </a:r>
          </a:p>
        </p:txBody>
      </p:sp>
      <p:sp>
        <p:nvSpPr>
          <p:cNvPr id="40" name="Rectangle 39">
            <a:extLst>
              <a:ext uri="{FF2B5EF4-FFF2-40B4-BE49-F238E27FC236}">
                <a16:creationId xmlns:a16="http://schemas.microsoft.com/office/drawing/2014/main" id="{EEA8302D-ED44-8436-D2F7-1F66742F77A8}"/>
              </a:ext>
            </a:extLst>
          </p:cNvPr>
          <p:cNvSpPr/>
          <p:nvPr/>
        </p:nvSpPr>
        <p:spPr>
          <a:xfrm>
            <a:off x="3676061" y="2379373"/>
            <a:ext cx="2121253" cy="13533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Expecting slower economic growth - </a:t>
            </a:r>
            <a:r>
              <a:rPr lang="en-GB" sz="1400" dirty="0">
                <a:solidFill>
                  <a:srgbClr val="000000"/>
                </a:solidFill>
                <a:effectLst/>
                <a:latin typeface="Arial" panose="020B0604020202020204" pitchFamily="34" charset="0"/>
                <a:ea typeface="Arial" panose="020B0604020202020204" pitchFamily="34" charset="0"/>
              </a:rPr>
              <a:t>AUS GDP is expected to grow a mere 1.5% over 2023 from 3.5% in 2022</a:t>
            </a:r>
            <a:endParaRPr lang="en-US" sz="1400" dirty="0">
              <a:solidFill>
                <a:schemeClr val="tx1"/>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91A0AB48-7EF8-4C18-FBCD-3588D36779D6}"/>
              </a:ext>
            </a:extLst>
          </p:cNvPr>
          <p:cNvSpPr/>
          <p:nvPr/>
        </p:nvSpPr>
        <p:spPr>
          <a:xfrm>
            <a:off x="8917946" y="2379374"/>
            <a:ext cx="2121253" cy="1353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Resilient economy also known as ‘The Lucky Country’ who will benefit substantially from factors above</a:t>
            </a:r>
          </a:p>
        </p:txBody>
      </p:sp>
      <p:sp>
        <p:nvSpPr>
          <p:cNvPr id="42" name="Rectangle 41">
            <a:extLst>
              <a:ext uri="{FF2B5EF4-FFF2-40B4-BE49-F238E27FC236}">
                <a16:creationId xmlns:a16="http://schemas.microsoft.com/office/drawing/2014/main" id="{013649E3-8F02-4784-D6CC-7153E836DC4B}"/>
              </a:ext>
            </a:extLst>
          </p:cNvPr>
          <p:cNvSpPr/>
          <p:nvPr/>
        </p:nvSpPr>
        <p:spPr>
          <a:xfrm>
            <a:off x="1052573" y="4222026"/>
            <a:ext cx="5095936" cy="1628566"/>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4" name="Rectangle 43">
            <a:extLst>
              <a:ext uri="{FF2B5EF4-FFF2-40B4-BE49-F238E27FC236}">
                <a16:creationId xmlns:a16="http://schemas.microsoft.com/office/drawing/2014/main" id="{B2DBB7C1-6D2B-9DA1-7B92-A9E72A567150}"/>
              </a:ext>
            </a:extLst>
          </p:cNvPr>
          <p:cNvSpPr/>
          <p:nvPr/>
        </p:nvSpPr>
        <p:spPr>
          <a:xfrm>
            <a:off x="6369978" y="4217527"/>
            <a:ext cx="5095936" cy="1628566"/>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5" name="TextBox 44">
            <a:extLst>
              <a:ext uri="{FF2B5EF4-FFF2-40B4-BE49-F238E27FC236}">
                <a16:creationId xmlns:a16="http://schemas.microsoft.com/office/drawing/2014/main" id="{93C37186-8953-49A9-A480-2116491059A6}"/>
              </a:ext>
            </a:extLst>
          </p:cNvPr>
          <p:cNvSpPr txBox="1"/>
          <p:nvPr/>
        </p:nvSpPr>
        <p:spPr>
          <a:xfrm>
            <a:off x="2449902" y="5727940"/>
            <a:ext cx="0" cy="0"/>
          </a:xfrm>
          <a:prstGeom prst="rect">
            <a:avLst/>
          </a:prstGeom>
          <a:ln w="9525">
            <a:noFill/>
          </a:ln>
        </p:spPr>
        <p:txBody>
          <a:bodyPr vert="horz" wrap="none" lIns="0" tIns="46800" rIns="0" bIns="46800" rtlCol="0">
            <a:noAutofit/>
          </a:bodyPr>
          <a:lstStyle/>
          <a:p>
            <a:pPr algn="just">
              <a:buClr>
                <a:schemeClr val="accent2"/>
              </a:buClr>
            </a:pPr>
            <a:endParaRPr lang="en-US" sz="1000" dirty="0" err="1">
              <a:solidFill>
                <a:srgbClr val="00235D"/>
              </a:solidFill>
            </a:endParaRPr>
          </a:p>
        </p:txBody>
      </p:sp>
      <p:sp>
        <p:nvSpPr>
          <p:cNvPr id="46" name="TextBox 45">
            <a:extLst>
              <a:ext uri="{FF2B5EF4-FFF2-40B4-BE49-F238E27FC236}">
                <a16:creationId xmlns:a16="http://schemas.microsoft.com/office/drawing/2014/main" id="{C9CC277C-59CF-2254-E47F-1789B498460F}"/>
              </a:ext>
            </a:extLst>
          </p:cNvPr>
          <p:cNvSpPr txBox="1"/>
          <p:nvPr/>
        </p:nvSpPr>
        <p:spPr>
          <a:xfrm>
            <a:off x="2812211" y="5020574"/>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48" name="Content Placeholder 4">
            <a:extLst>
              <a:ext uri="{FF2B5EF4-FFF2-40B4-BE49-F238E27FC236}">
                <a16:creationId xmlns:a16="http://schemas.microsoft.com/office/drawing/2014/main" id="{D69ED910-E340-AA20-7ABB-FC4939A68E93}"/>
              </a:ext>
            </a:extLst>
          </p:cNvPr>
          <p:cNvSpPr txBox="1">
            <a:spLocks/>
          </p:cNvSpPr>
          <p:nvPr/>
        </p:nvSpPr>
        <p:spPr>
          <a:xfrm>
            <a:off x="1143269" y="4217527"/>
            <a:ext cx="4914543" cy="1066959"/>
          </a:xfrm>
          <a:prstGeom prst="rect">
            <a:avLst/>
          </a:prstGeom>
        </p:spPr>
        <p:txBody>
          <a:bodyPr vert="horz" wrap="square" lIns="0" tIns="45720" rIns="0" bIns="45720" rtlCol="0">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buClr>
                <a:schemeClr val="tx1"/>
              </a:buClr>
              <a:buFont typeface="Arial" panose="020B0604020202020204" pitchFamily="34" charset="0"/>
              <a:buChar char="•"/>
            </a:pPr>
            <a:r>
              <a:rPr lang="en-SG" sz="1400" b="1" dirty="0">
                <a:latin typeface="Calibri" panose="020F0502020204030204" pitchFamily="34" charset="0"/>
              </a:rPr>
              <a:t>Effect of rising interest &amp; inflation rates &amp; current banking sector volatility: </a:t>
            </a:r>
            <a:r>
              <a:rPr lang="en-SG" sz="1400" dirty="0">
                <a:latin typeface="Calibri" panose="020F0502020204030204" pitchFamily="34" charset="0"/>
              </a:rPr>
              <a:t>Goods consumption have fallen 1% in the quarter of 2023 led by falls in discretionary items like clothing &amp; footwear and household goods, hotels, cafes and restaurants</a:t>
            </a:r>
          </a:p>
          <a:p>
            <a:pPr algn="l">
              <a:buClr>
                <a:schemeClr val="tx1"/>
              </a:buClr>
              <a:buFont typeface="Arial" panose="020B0604020202020204" pitchFamily="34" charset="0"/>
              <a:buChar char="•"/>
            </a:pPr>
            <a:r>
              <a:rPr lang="en-US" sz="1400" dirty="0">
                <a:latin typeface="Calibri" panose="020F0502020204030204" pitchFamily="34" charset="0"/>
              </a:rPr>
              <a:t>Decrease in consumption can decrease corporate sales and corporate earnings, thus decreasing the value of individual stocks esp. in the consumer discretionary sector</a:t>
            </a:r>
          </a:p>
        </p:txBody>
      </p:sp>
      <p:sp>
        <p:nvSpPr>
          <p:cNvPr id="49" name="Rectangle 48">
            <a:extLst>
              <a:ext uri="{FF2B5EF4-FFF2-40B4-BE49-F238E27FC236}">
                <a16:creationId xmlns:a16="http://schemas.microsoft.com/office/drawing/2014/main" id="{E08A2EE1-6618-016D-0539-7C2CCC7ACE6B}"/>
              </a:ext>
            </a:extLst>
          </p:cNvPr>
          <p:cNvSpPr/>
          <p:nvPr/>
        </p:nvSpPr>
        <p:spPr>
          <a:xfrm>
            <a:off x="234308" y="5938894"/>
            <a:ext cx="11789950" cy="426782"/>
          </a:xfrm>
          <a:prstGeom prst="rect">
            <a:avLst/>
          </a:prstGeom>
          <a:no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50" name="Content Placeholder 4">
            <a:extLst>
              <a:ext uri="{FF2B5EF4-FFF2-40B4-BE49-F238E27FC236}">
                <a16:creationId xmlns:a16="http://schemas.microsoft.com/office/drawing/2014/main" id="{A7B0CAF7-67F7-BFA0-9017-D23B21E9038E}"/>
              </a:ext>
            </a:extLst>
          </p:cNvPr>
          <p:cNvSpPr txBox="1">
            <a:spLocks/>
          </p:cNvSpPr>
          <p:nvPr/>
        </p:nvSpPr>
        <p:spPr>
          <a:xfrm>
            <a:off x="6505071" y="4217527"/>
            <a:ext cx="4914543" cy="1066959"/>
          </a:xfrm>
          <a:prstGeom prst="rect">
            <a:avLst/>
          </a:prstGeom>
        </p:spPr>
        <p:txBody>
          <a:bodyPr vert="horz" wrap="square" lIns="0" tIns="45720" rIns="0" bIns="45720" rtlCol="0">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buClr>
                <a:schemeClr val="tx1"/>
              </a:buClr>
              <a:buFont typeface="Arial" panose="020B0604020202020204" pitchFamily="34" charset="0"/>
              <a:buChar char="•"/>
            </a:pPr>
            <a:r>
              <a:rPr lang="en-SG" sz="1400" b="1" dirty="0">
                <a:latin typeface="Calibri" panose="020F0502020204030204" pitchFamily="34" charset="0"/>
              </a:rPr>
              <a:t>Overweight on AUS equities in the long-run, especially on the energy and mining sectors. </a:t>
            </a:r>
          </a:p>
          <a:p>
            <a:pPr algn="l">
              <a:buClr>
                <a:schemeClr val="tx1"/>
              </a:buClr>
              <a:buFont typeface="Arial" panose="020B0604020202020204" pitchFamily="34" charset="0"/>
              <a:buChar char="•"/>
            </a:pPr>
            <a:r>
              <a:rPr lang="en-US" sz="1400" dirty="0">
                <a:latin typeface="Calibri" panose="020F0502020204030204" pitchFamily="34" charset="0"/>
              </a:rPr>
              <a:t>We believe these will out-perform market expectations given the attractiveness in current valuations owning to increasing commodity prices and commodity export windfalls, strong demand and  underinvestment in supply </a:t>
            </a:r>
          </a:p>
        </p:txBody>
      </p:sp>
      <p:sp>
        <p:nvSpPr>
          <p:cNvPr id="51" name="Content Placeholder 4">
            <a:extLst>
              <a:ext uri="{FF2B5EF4-FFF2-40B4-BE49-F238E27FC236}">
                <a16:creationId xmlns:a16="http://schemas.microsoft.com/office/drawing/2014/main" id="{8D75D638-36AA-DB5D-72E1-F2A0B4B9DE4F}"/>
              </a:ext>
            </a:extLst>
          </p:cNvPr>
          <p:cNvSpPr txBox="1">
            <a:spLocks/>
          </p:cNvSpPr>
          <p:nvPr/>
        </p:nvSpPr>
        <p:spPr>
          <a:xfrm>
            <a:off x="182051" y="5877819"/>
            <a:ext cx="11789948" cy="426782"/>
          </a:xfrm>
          <a:prstGeom prst="rect">
            <a:avLst/>
          </a:prstGeom>
        </p:spPr>
        <p:txBody>
          <a:bodyPr vert="horz" wrap="square" lIns="0" tIns="45720" rIns="0" bIns="45720" rtlCol="0">
            <a:noAutofit/>
          </a:bodyPr>
          <a:lstStyle>
            <a:lvl1pPr marL="180000" indent="-180000" algn="just" defTabSz="457200" rtl="0" eaLnBrk="1" latinLnBrk="0" hangingPunct="1">
              <a:spcBef>
                <a:spcPts val="400"/>
              </a:spcBef>
              <a:buClr>
                <a:schemeClr val="accent2"/>
              </a:buClr>
              <a:buFont typeface="Wingdings" panose="05000000000000000000" pitchFamily="2" charset="2"/>
              <a:buChar char="§"/>
              <a:defRPr sz="1000" b="0" i="0" kern="1200">
                <a:solidFill>
                  <a:schemeClr val="tx1"/>
                </a:solidFill>
                <a:latin typeface="+mn-lt"/>
                <a:ea typeface="+mn-ea"/>
                <a:cs typeface="Calibri" panose="020F0502020204030204" pitchFamily="34" charset="0"/>
              </a:defRPr>
            </a:lvl1pPr>
            <a:lvl2pPr marL="360000" indent="-180000" algn="just" defTabSz="457200" rtl="0" eaLnBrk="1" latinLnBrk="0" hangingPunct="1">
              <a:spcBef>
                <a:spcPts val="400"/>
              </a:spcBef>
              <a:buClr>
                <a:schemeClr val="accent2"/>
              </a:buClr>
              <a:buFont typeface="Arial"/>
              <a:buChar char="–"/>
              <a:defRPr sz="1000" b="0" i="0" kern="1200">
                <a:solidFill>
                  <a:schemeClr val="tx1"/>
                </a:solidFill>
                <a:latin typeface="+mn-lt"/>
                <a:ea typeface="+mn-ea"/>
                <a:cs typeface="Calibri" panose="020F0502020204030204" pitchFamily="34" charset="0"/>
              </a:defRPr>
            </a:lvl2pPr>
            <a:lvl3pPr marL="539750" indent="-180000" algn="just" defTabSz="457200" rtl="0" eaLnBrk="1" latinLnBrk="0" hangingPunct="1">
              <a:spcBef>
                <a:spcPts val="400"/>
              </a:spcBef>
              <a:buClr>
                <a:schemeClr val="accent2"/>
              </a:buClr>
              <a:buFont typeface="Arial" panose="020B0604020202020204" pitchFamily="34" charset="0"/>
              <a:buChar char="•"/>
              <a:defRPr sz="1000" b="0" i="0" kern="1200">
                <a:solidFill>
                  <a:schemeClr val="tx1"/>
                </a:solidFill>
                <a:latin typeface="+mn-lt"/>
                <a:ea typeface="+mn-ea"/>
                <a:cs typeface="Calibri" panose="020F0502020204030204" pitchFamily="34" charset="0"/>
              </a:defRPr>
            </a:lvl3pPr>
            <a:lvl4pPr marL="720000" indent="-180000" algn="just" defTabSz="457200" rtl="0" eaLnBrk="1" latinLnBrk="0" hangingPunct="1">
              <a:spcBef>
                <a:spcPts val="400"/>
              </a:spcBef>
              <a:buClr>
                <a:schemeClr val="accent2"/>
              </a:buClr>
              <a:buFont typeface="Wingdings" panose="05000000000000000000" pitchFamily="2" charset="2"/>
              <a:buChar char="Ø"/>
              <a:defRPr sz="1000" b="0" i="0" kern="1200">
                <a:solidFill>
                  <a:schemeClr val="tx1"/>
                </a:solidFill>
                <a:latin typeface="+mn-lt"/>
                <a:ea typeface="+mn-ea"/>
                <a:cs typeface="Calibri" panose="020F0502020204030204" pitchFamily="34" charset="0"/>
              </a:defRPr>
            </a:lvl4pPr>
            <a:lvl5pPr marL="900000" indent="-180000" algn="just" defTabSz="457200" rtl="0" eaLnBrk="1" latinLnBrk="0" hangingPunct="1">
              <a:spcBef>
                <a:spcPts val="400"/>
              </a:spcBef>
              <a:buClr>
                <a:schemeClr val="accent2"/>
              </a:buClr>
              <a:buFont typeface="Courier New" panose="02070309020205020404" pitchFamily="49" charset="0"/>
              <a:buChar char="o"/>
              <a:defRPr sz="1000" b="0" i="0" kern="1200">
                <a:solidFill>
                  <a:schemeClr val="tx1"/>
                </a:solidFill>
                <a:latin typeface="+mn-lt"/>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b="1" dirty="0">
                <a:latin typeface="Calibri" panose="020F0502020204030204" pitchFamily="34" charset="0"/>
              </a:rPr>
              <a:t>Overall, AUS economy will weigh heavily on the Reserve Bank’s monetary policy outlook for the coming years ahead in tackling their current interest and inflation rate hikes as well as the confirmation of trade tensions to ease so that AUS can fully capitalize on China’s reponing</a:t>
            </a:r>
          </a:p>
        </p:txBody>
      </p:sp>
    </p:spTree>
    <p:extLst>
      <p:ext uri="{BB962C8B-B14F-4D97-AF65-F5344CB8AC3E}">
        <p14:creationId xmlns:p14="http://schemas.microsoft.com/office/powerpoint/2010/main" val="17962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2E30-2695-AC12-372B-D5882BE45CC8}"/>
              </a:ext>
            </a:extLst>
          </p:cNvPr>
          <p:cNvSpPr>
            <a:spLocks noGrp="1"/>
          </p:cNvSpPr>
          <p:nvPr>
            <p:ph type="title"/>
          </p:nvPr>
        </p:nvSpPr>
        <p:spPr/>
        <p:txBody>
          <a:bodyPr/>
          <a:lstStyle/>
          <a:p>
            <a:r>
              <a:rPr lang="en-US" sz="2000" dirty="0"/>
              <a:t>Single Index Model Analysis of Portfolio with ASX Market</a:t>
            </a:r>
          </a:p>
        </p:txBody>
      </p:sp>
      <p:sp>
        <p:nvSpPr>
          <p:cNvPr id="26" name="Text Placeholder 25">
            <a:extLst>
              <a:ext uri="{FF2B5EF4-FFF2-40B4-BE49-F238E27FC236}">
                <a16:creationId xmlns:a16="http://schemas.microsoft.com/office/drawing/2014/main" id="{7DB4D820-BB53-E00B-CC2B-36310163DCD9}"/>
              </a:ext>
            </a:extLst>
          </p:cNvPr>
          <p:cNvSpPr>
            <a:spLocks noGrp="1"/>
          </p:cNvSpPr>
          <p:nvPr>
            <p:ph type="body" sz="quarter" idx="16"/>
          </p:nvPr>
        </p:nvSpPr>
        <p:spPr>
          <a:xfrm>
            <a:off x="234951" y="1624008"/>
            <a:ext cx="5641047" cy="276999"/>
          </a:xfrm>
        </p:spPr>
        <p:txBody>
          <a:bodyPr/>
          <a:lstStyle/>
          <a:p>
            <a:r>
              <a:rPr lang="en-US" sz="1400" b="1">
                <a:latin typeface="Calibri" panose="020F0502020204030204" pitchFamily="34" charset="0"/>
              </a:rPr>
              <a:t>Portfolio with Top 5 stocks of equal weightage</a:t>
            </a:r>
          </a:p>
          <a:p>
            <a:endParaRPr lang="en-US" sz="1400"/>
          </a:p>
        </p:txBody>
      </p:sp>
      <p:sp>
        <p:nvSpPr>
          <p:cNvPr id="9" name="Slide Number Placeholder 8">
            <a:extLst>
              <a:ext uri="{FF2B5EF4-FFF2-40B4-BE49-F238E27FC236}">
                <a16:creationId xmlns:a16="http://schemas.microsoft.com/office/drawing/2014/main" id="{32CF1330-D02F-CCAA-98F8-E6D98A147B05}"/>
              </a:ext>
            </a:extLst>
          </p:cNvPr>
          <p:cNvSpPr>
            <a:spLocks noGrp="1"/>
          </p:cNvSpPr>
          <p:nvPr>
            <p:ph type="sldNum" sz="quarter" idx="12"/>
          </p:nvPr>
        </p:nvSpPr>
        <p:spPr/>
        <p:txBody>
          <a:bodyPr/>
          <a:lstStyle/>
          <a:p>
            <a:fld id="{FE3B7937-5ADA-FC4C-8C41-1CCDFF8CFC49}" type="slidenum">
              <a:rPr lang="en-US" smtClean="0"/>
              <a:pPr/>
              <a:t>4</a:t>
            </a:fld>
            <a:endParaRPr lang="en-US"/>
          </a:p>
        </p:txBody>
      </p:sp>
      <p:pic>
        <p:nvPicPr>
          <p:cNvPr id="10" name="Picture 9" descr="Table&#10;&#10;Description automatically generated">
            <a:extLst>
              <a:ext uri="{FF2B5EF4-FFF2-40B4-BE49-F238E27FC236}">
                <a16:creationId xmlns:a16="http://schemas.microsoft.com/office/drawing/2014/main" id="{418D75D9-21EF-F699-D8ED-62FDA2801C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8024" y="3062748"/>
            <a:ext cx="7180686" cy="2962800"/>
          </a:xfrm>
          <a:prstGeom prst="rect">
            <a:avLst/>
          </a:prstGeom>
        </p:spPr>
      </p:pic>
      <p:grpSp>
        <p:nvGrpSpPr>
          <p:cNvPr id="32" name="Group 31">
            <a:extLst>
              <a:ext uri="{FF2B5EF4-FFF2-40B4-BE49-F238E27FC236}">
                <a16:creationId xmlns:a16="http://schemas.microsoft.com/office/drawing/2014/main" id="{FB2C2E50-1F5E-1373-47B0-320C4E4DE99C}"/>
              </a:ext>
            </a:extLst>
          </p:cNvPr>
          <p:cNvGrpSpPr/>
          <p:nvPr/>
        </p:nvGrpSpPr>
        <p:grpSpPr>
          <a:xfrm>
            <a:off x="2077337" y="3518781"/>
            <a:ext cx="2639658" cy="216246"/>
            <a:chOff x="553337" y="3518781"/>
            <a:chExt cx="2639658" cy="216246"/>
          </a:xfrm>
        </p:grpSpPr>
        <p:sp>
          <p:nvSpPr>
            <p:cNvPr id="11" name="Rectangle 10">
              <a:extLst>
                <a:ext uri="{FF2B5EF4-FFF2-40B4-BE49-F238E27FC236}">
                  <a16:creationId xmlns:a16="http://schemas.microsoft.com/office/drawing/2014/main" id="{460B4B5E-0A51-1B2C-3481-21B9387B7280}"/>
                </a:ext>
              </a:extLst>
            </p:cNvPr>
            <p:cNvSpPr/>
            <p:nvPr/>
          </p:nvSpPr>
          <p:spPr>
            <a:xfrm>
              <a:off x="553337" y="3577177"/>
              <a:ext cx="2639658" cy="13530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6" name="TextBox 15">
              <a:extLst>
                <a:ext uri="{FF2B5EF4-FFF2-40B4-BE49-F238E27FC236}">
                  <a16:creationId xmlns:a16="http://schemas.microsoft.com/office/drawing/2014/main" id="{28F4AC0A-483E-2FCF-A595-F3E1ECEBC2B8}"/>
                </a:ext>
              </a:extLst>
            </p:cNvPr>
            <p:cNvSpPr txBox="1"/>
            <p:nvPr/>
          </p:nvSpPr>
          <p:spPr>
            <a:xfrm>
              <a:off x="613841" y="3518781"/>
              <a:ext cx="659405" cy="216246"/>
            </a:xfrm>
            <a:prstGeom prst="rect">
              <a:avLst/>
            </a:prstGeom>
            <a:ln w="9525">
              <a:noFill/>
            </a:ln>
          </p:spPr>
          <p:txBody>
            <a:bodyPr vert="horz" wrap="square" lIns="0" tIns="46800" rIns="0" bIns="46800" rtlCol="0">
              <a:noAutofit/>
            </a:bodyPr>
            <a:lstStyle/>
            <a:p>
              <a:pPr algn="just">
                <a:buClr>
                  <a:schemeClr val="accent2"/>
                </a:buClr>
              </a:pPr>
              <a:r>
                <a:rPr lang="en-US" sz="1100" b="1">
                  <a:latin typeface="Calibri" panose="020F0502020204030204" pitchFamily="34" charset="0"/>
                  <a:cs typeface="Calibri" panose="020F0502020204030204" pitchFamily="34" charset="0"/>
                </a:rPr>
                <a:t>Correlation</a:t>
              </a:r>
            </a:p>
          </p:txBody>
        </p:sp>
      </p:grpSp>
      <p:grpSp>
        <p:nvGrpSpPr>
          <p:cNvPr id="33" name="Group 32">
            <a:extLst>
              <a:ext uri="{FF2B5EF4-FFF2-40B4-BE49-F238E27FC236}">
                <a16:creationId xmlns:a16="http://schemas.microsoft.com/office/drawing/2014/main" id="{1A972E48-97AC-4C80-693C-93617FB4A29E}"/>
              </a:ext>
            </a:extLst>
          </p:cNvPr>
          <p:cNvGrpSpPr/>
          <p:nvPr/>
        </p:nvGrpSpPr>
        <p:grpSpPr>
          <a:xfrm>
            <a:off x="2806211" y="3666412"/>
            <a:ext cx="6149530" cy="216246"/>
            <a:chOff x="1282211" y="3666412"/>
            <a:chExt cx="6149530" cy="216246"/>
          </a:xfrm>
        </p:grpSpPr>
        <p:sp>
          <p:nvSpPr>
            <p:cNvPr id="12" name="Rectangle 11">
              <a:extLst>
                <a:ext uri="{FF2B5EF4-FFF2-40B4-BE49-F238E27FC236}">
                  <a16:creationId xmlns:a16="http://schemas.microsoft.com/office/drawing/2014/main" id="{BB2A3F9C-EF6C-872F-6A31-E4DD1990D640}"/>
                </a:ext>
              </a:extLst>
            </p:cNvPr>
            <p:cNvSpPr/>
            <p:nvPr/>
          </p:nvSpPr>
          <p:spPr>
            <a:xfrm>
              <a:off x="1282211" y="3729577"/>
              <a:ext cx="5880589" cy="1353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7" name="TextBox 16">
              <a:extLst>
                <a:ext uri="{FF2B5EF4-FFF2-40B4-BE49-F238E27FC236}">
                  <a16:creationId xmlns:a16="http://schemas.microsoft.com/office/drawing/2014/main" id="{23003095-25CE-71E2-FD1C-10F64B2CDBC4}"/>
                </a:ext>
              </a:extLst>
            </p:cNvPr>
            <p:cNvSpPr txBox="1"/>
            <p:nvPr/>
          </p:nvSpPr>
          <p:spPr>
            <a:xfrm>
              <a:off x="3262464" y="3666412"/>
              <a:ext cx="4169277" cy="216246"/>
            </a:xfrm>
            <a:prstGeom prst="rect">
              <a:avLst/>
            </a:prstGeom>
            <a:ln w="9525">
              <a:noFill/>
            </a:ln>
          </p:spPr>
          <p:txBody>
            <a:bodyPr vert="horz" wrap="square" lIns="0" tIns="46800" rIns="0" bIns="46800" rtlCol="0">
              <a:noAutofit/>
            </a:bodyPr>
            <a:lstStyle/>
            <a:p>
              <a:pPr algn="just">
                <a:buClr>
                  <a:schemeClr val="accent2"/>
                </a:buClr>
              </a:pPr>
              <a:r>
                <a:rPr lang="en-US" sz="1100" b="1">
                  <a:latin typeface="Calibri" panose="020F0502020204030204" pitchFamily="34" charset="0"/>
                  <a:cs typeface="Calibri" panose="020F0502020204030204" pitchFamily="34" charset="0"/>
                </a:rPr>
                <a:t>86.11% of portfolio’s returns can be explained by the market</a:t>
              </a:r>
            </a:p>
          </p:txBody>
        </p:sp>
      </p:grpSp>
      <p:grpSp>
        <p:nvGrpSpPr>
          <p:cNvPr id="34" name="Group 33">
            <a:extLst>
              <a:ext uri="{FF2B5EF4-FFF2-40B4-BE49-F238E27FC236}">
                <a16:creationId xmlns:a16="http://schemas.microsoft.com/office/drawing/2014/main" id="{3B72A0B3-4676-BD79-D5EF-5322E0EA5510}"/>
              </a:ext>
            </a:extLst>
          </p:cNvPr>
          <p:cNvGrpSpPr/>
          <p:nvPr/>
        </p:nvGrpSpPr>
        <p:grpSpPr>
          <a:xfrm>
            <a:off x="2140146" y="5601135"/>
            <a:ext cx="2425149" cy="378576"/>
            <a:chOff x="616145" y="5601135"/>
            <a:chExt cx="2425149" cy="378576"/>
          </a:xfrm>
        </p:grpSpPr>
        <p:sp>
          <p:nvSpPr>
            <p:cNvPr id="13" name="Rectangle 12">
              <a:extLst>
                <a:ext uri="{FF2B5EF4-FFF2-40B4-BE49-F238E27FC236}">
                  <a16:creationId xmlns:a16="http://schemas.microsoft.com/office/drawing/2014/main" id="{72268CB5-56EA-90F4-EBD9-0CF4CFF15A06}"/>
                </a:ext>
              </a:extLst>
            </p:cNvPr>
            <p:cNvSpPr/>
            <p:nvPr/>
          </p:nvSpPr>
          <p:spPr>
            <a:xfrm>
              <a:off x="616145" y="5667833"/>
              <a:ext cx="2425149" cy="13530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4" name="Rectangle 13">
              <a:extLst>
                <a:ext uri="{FF2B5EF4-FFF2-40B4-BE49-F238E27FC236}">
                  <a16:creationId xmlns:a16="http://schemas.microsoft.com/office/drawing/2014/main" id="{E2DF2BAF-C083-E839-3A85-640EE29BF770}"/>
                </a:ext>
              </a:extLst>
            </p:cNvPr>
            <p:cNvSpPr/>
            <p:nvPr/>
          </p:nvSpPr>
          <p:spPr>
            <a:xfrm>
              <a:off x="616145" y="5831140"/>
              <a:ext cx="2425149" cy="13530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8" name="TextBox 17">
              <a:extLst>
                <a:ext uri="{FF2B5EF4-FFF2-40B4-BE49-F238E27FC236}">
                  <a16:creationId xmlns:a16="http://schemas.microsoft.com/office/drawing/2014/main" id="{27600842-9729-E2FC-ECEE-955DD78F0E03}"/>
                </a:ext>
              </a:extLst>
            </p:cNvPr>
            <p:cNvSpPr txBox="1"/>
            <p:nvPr/>
          </p:nvSpPr>
          <p:spPr>
            <a:xfrm>
              <a:off x="1167707" y="5601135"/>
              <a:ext cx="110274" cy="216246"/>
            </a:xfrm>
            <a:prstGeom prst="rect">
              <a:avLst/>
            </a:prstGeom>
            <a:ln w="9525">
              <a:noFill/>
            </a:ln>
          </p:spPr>
          <p:txBody>
            <a:bodyPr vert="horz" wrap="square" lIns="0" tIns="46800" rIns="0" bIns="46800" rtlCol="0">
              <a:noAutofit/>
            </a:bodyPr>
            <a:lstStyle/>
            <a:p>
              <a:pPr algn="just">
                <a:buClr>
                  <a:schemeClr val="accent2"/>
                </a:buClr>
              </a:pPr>
              <a:r>
                <a:rPr lang="el-GR" sz="1100" b="1">
                  <a:latin typeface="arial" panose="020B0604020202020204" pitchFamily="34" charset="0"/>
                </a:rPr>
                <a:t>α</a:t>
              </a:r>
              <a:endParaRPr lang="en-US" sz="1100" b="1">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51BFF45-B6C1-D509-DA47-9EFDEB341EDA}"/>
                </a:ext>
              </a:extLst>
            </p:cNvPr>
            <p:cNvSpPr txBox="1"/>
            <p:nvPr/>
          </p:nvSpPr>
          <p:spPr>
            <a:xfrm>
              <a:off x="1167707" y="5763465"/>
              <a:ext cx="110274" cy="216246"/>
            </a:xfrm>
            <a:prstGeom prst="rect">
              <a:avLst/>
            </a:prstGeom>
            <a:ln w="9525">
              <a:noFill/>
            </a:ln>
          </p:spPr>
          <p:txBody>
            <a:bodyPr vert="horz" wrap="square" lIns="0" tIns="46800" rIns="0" bIns="46800" rtlCol="0">
              <a:noAutofit/>
            </a:bodyPr>
            <a:lstStyle/>
            <a:p>
              <a:pPr algn="just">
                <a:buClr>
                  <a:schemeClr val="accent2"/>
                </a:buClr>
              </a:pPr>
              <a:r>
                <a:rPr lang="el-GR" sz="1100" b="1">
                  <a:latin typeface="arial" panose="020B0604020202020204" pitchFamily="34" charset="0"/>
                </a:rPr>
                <a:t>β</a:t>
              </a:r>
              <a:endParaRPr lang="en-US" sz="1100" b="1">
                <a:latin typeface="Calibri" panose="020F0502020204030204" pitchFamily="34" charset="0"/>
                <a:cs typeface="Calibri" panose="020F0502020204030204" pitchFamily="34" charset="0"/>
              </a:endParaRPr>
            </a:p>
          </p:txBody>
        </p:sp>
      </p:grpSp>
      <p:grpSp>
        <p:nvGrpSpPr>
          <p:cNvPr id="35" name="Group 34">
            <a:extLst>
              <a:ext uri="{FF2B5EF4-FFF2-40B4-BE49-F238E27FC236}">
                <a16:creationId xmlns:a16="http://schemas.microsoft.com/office/drawing/2014/main" id="{158005D4-4112-6AED-8491-3DA95976B341}"/>
              </a:ext>
            </a:extLst>
          </p:cNvPr>
          <p:cNvGrpSpPr/>
          <p:nvPr/>
        </p:nvGrpSpPr>
        <p:grpSpPr>
          <a:xfrm>
            <a:off x="6158867" y="5418619"/>
            <a:ext cx="840272" cy="761159"/>
            <a:chOff x="4634867" y="5418618"/>
            <a:chExt cx="840272" cy="761159"/>
          </a:xfrm>
        </p:grpSpPr>
        <p:sp>
          <p:nvSpPr>
            <p:cNvPr id="15" name="Rectangle 14">
              <a:extLst>
                <a:ext uri="{FF2B5EF4-FFF2-40B4-BE49-F238E27FC236}">
                  <a16:creationId xmlns:a16="http://schemas.microsoft.com/office/drawing/2014/main" id="{05DC8C2C-DD46-B153-9F02-CFB807A21C52}"/>
                </a:ext>
              </a:extLst>
            </p:cNvPr>
            <p:cNvSpPr/>
            <p:nvPr/>
          </p:nvSpPr>
          <p:spPr>
            <a:xfrm>
              <a:off x="4634867" y="5418618"/>
              <a:ext cx="811696" cy="7611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20" name="TextBox 19">
              <a:extLst>
                <a:ext uri="{FF2B5EF4-FFF2-40B4-BE49-F238E27FC236}">
                  <a16:creationId xmlns:a16="http://schemas.microsoft.com/office/drawing/2014/main" id="{EDA4C141-964F-7F9B-9A7C-0C617DD51DE2}"/>
                </a:ext>
              </a:extLst>
            </p:cNvPr>
            <p:cNvSpPr txBox="1"/>
            <p:nvPr/>
          </p:nvSpPr>
          <p:spPr>
            <a:xfrm>
              <a:off x="5014914" y="5957681"/>
              <a:ext cx="460225" cy="216246"/>
            </a:xfrm>
            <a:prstGeom prst="rect">
              <a:avLst/>
            </a:prstGeom>
            <a:ln w="9525">
              <a:noFill/>
            </a:ln>
          </p:spPr>
          <p:txBody>
            <a:bodyPr vert="horz" wrap="square" lIns="0" tIns="46800" rIns="0" bIns="46800" rtlCol="0">
              <a:noAutofit/>
            </a:bodyPr>
            <a:lstStyle/>
            <a:p>
              <a:pPr algn="just">
                <a:buClr>
                  <a:schemeClr val="accent2"/>
                </a:buClr>
              </a:pPr>
              <a:r>
                <a:rPr lang="en-US" sz="1100" b="1">
                  <a:latin typeface="arial" panose="020B0604020202020204" pitchFamily="34" charset="0"/>
                </a:rPr>
                <a:t>&lt; 0.05</a:t>
              </a:r>
              <a:endParaRPr lang="en-US" sz="1100" b="1">
                <a:latin typeface="Calibri" panose="020F0502020204030204" pitchFamily="34" charset="0"/>
                <a:cs typeface="Calibri" panose="020F0502020204030204" pitchFamily="34" charset="0"/>
              </a:endParaRPr>
            </a:p>
          </p:txBody>
        </p:sp>
      </p:grpSp>
      <p:sp>
        <p:nvSpPr>
          <p:cNvPr id="23" name="TextBox 22">
            <a:extLst>
              <a:ext uri="{FF2B5EF4-FFF2-40B4-BE49-F238E27FC236}">
                <a16:creationId xmlns:a16="http://schemas.microsoft.com/office/drawing/2014/main" id="{6943F870-A610-F42A-41E2-C32886912541}"/>
              </a:ext>
            </a:extLst>
          </p:cNvPr>
          <p:cNvSpPr txBox="1"/>
          <p:nvPr/>
        </p:nvSpPr>
        <p:spPr>
          <a:xfrm>
            <a:off x="6158868" y="2604304"/>
            <a:ext cx="3929843" cy="824696"/>
          </a:xfrm>
          <a:prstGeom prst="rect">
            <a:avLst/>
          </a:prstGeom>
          <a:ln w="9525">
            <a:noFill/>
          </a:ln>
        </p:spPr>
        <p:txBody>
          <a:bodyPr vert="horz" wrap="squar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sp>
        <p:nvSpPr>
          <p:cNvPr id="24" name="TextBox 23">
            <a:extLst>
              <a:ext uri="{FF2B5EF4-FFF2-40B4-BE49-F238E27FC236}">
                <a16:creationId xmlns:a16="http://schemas.microsoft.com/office/drawing/2014/main" id="{54F7CEEA-B6E9-7E0F-BF33-8C8F2BC8D7BC}"/>
              </a:ext>
            </a:extLst>
          </p:cNvPr>
          <p:cNvSpPr txBox="1"/>
          <p:nvPr/>
        </p:nvSpPr>
        <p:spPr>
          <a:xfrm>
            <a:off x="6311661" y="3292280"/>
            <a:ext cx="4289849" cy="717630"/>
          </a:xfrm>
          <a:prstGeom prst="rect">
            <a:avLst/>
          </a:prstGeom>
          <a:ln w="9525">
            <a:noFill/>
          </a:ln>
        </p:spPr>
        <p:txBody>
          <a:bodyPr vert="horz" wrap="square" lIns="0" tIns="46800" rIns="0" bIns="46800" rtlCol="0">
            <a:noAutofit/>
          </a:bodyPr>
          <a:lstStyle/>
          <a:p>
            <a:pPr marL="285750" indent="-285750">
              <a:buFont typeface="Arial" panose="020B0604020202020204" pitchFamily="34" charset="0"/>
              <a:buChar char="•"/>
            </a:pPr>
            <a:endParaRPr lang="en-US" sz="1400">
              <a:latin typeface="Calibri" panose="020F0502020204030204" pitchFamily="34" charset="0"/>
            </a:endParaRPr>
          </a:p>
        </p:txBody>
      </p:sp>
      <p:grpSp>
        <p:nvGrpSpPr>
          <p:cNvPr id="31" name="Group 30">
            <a:extLst>
              <a:ext uri="{FF2B5EF4-FFF2-40B4-BE49-F238E27FC236}">
                <a16:creationId xmlns:a16="http://schemas.microsoft.com/office/drawing/2014/main" id="{BD0F282B-A252-D818-7F71-BE88DB449A9E}"/>
              </a:ext>
            </a:extLst>
          </p:cNvPr>
          <p:cNvGrpSpPr/>
          <p:nvPr/>
        </p:nvGrpSpPr>
        <p:grpSpPr>
          <a:xfrm>
            <a:off x="132359" y="1633464"/>
            <a:ext cx="3889956" cy="1302073"/>
            <a:chOff x="104850" y="1565925"/>
            <a:chExt cx="3889956" cy="1302073"/>
          </a:xfrm>
        </p:grpSpPr>
        <p:grpSp>
          <p:nvGrpSpPr>
            <p:cNvPr id="30" name="Group 29">
              <a:extLst>
                <a:ext uri="{FF2B5EF4-FFF2-40B4-BE49-F238E27FC236}">
                  <a16:creationId xmlns:a16="http://schemas.microsoft.com/office/drawing/2014/main" id="{9D84732F-418C-9632-00E1-9B850A56117D}"/>
                </a:ext>
              </a:extLst>
            </p:cNvPr>
            <p:cNvGrpSpPr/>
            <p:nvPr/>
          </p:nvGrpSpPr>
          <p:grpSpPr>
            <a:xfrm>
              <a:off x="104850" y="1830474"/>
              <a:ext cx="3889956" cy="1037524"/>
              <a:chOff x="104850" y="1830474"/>
              <a:chExt cx="3889956" cy="1037524"/>
            </a:xfrm>
          </p:grpSpPr>
          <p:pic>
            <p:nvPicPr>
              <p:cNvPr id="2050" name="Picture 2" descr="BHP Group 2022 AGM Speeches and Presentation - 07:00:02 09 Nov 2022 - BHP  News article | London Stock Exchange">
                <a:extLst>
                  <a:ext uri="{FF2B5EF4-FFF2-40B4-BE49-F238E27FC236}">
                    <a16:creationId xmlns:a16="http://schemas.microsoft.com/office/drawing/2014/main" id="{7EEA1895-27A2-B81F-5DA5-630C7BEF8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50" y="1830474"/>
                <a:ext cx="966406" cy="533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mmonwealth Bank of Australia - World Green Building Council">
                <a:extLst>
                  <a:ext uri="{FF2B5EF4-FFF2-40B4-BE49-F238E27FC236}">
                    <a16:creationId xmlns:a16="http://schemas.microsoft.com/office/drawing/2014/main" id="{59714492-E12E-E7D2-1A96-304525351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469" y="1882678"/>
                <a:ext cx="2926337" cy="4872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SL Limited - Wikipedia">
                <a:extLst>
                  <a:ext uri="{FF2B5EF4-FFF2-40B4-BE49-F238E27FC236}">
                    <a16:creationId xmlns:a16="http://schemas.microsoft.com/office/drawing/2014/main" id="{7CADC727-0E39-D2A3-8C02-95C4525F3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277" y="2360698"/>
                <a:ext cx="744140" cy="3751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bbyMap National Australia Bank">
                <a:extLst>
                  <a:ext uri="{FF2B5EF4-FFF2-40B4-BE49-F238E27FC236}">
                    <a16:creationId xmlns:a16="http://schemas.microsoft.com/office/drawing/2014/main" id="{7A69BFBF-D326-D4B4-9BDA-644D169E2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247" y="2255960"/>
                <a:ext cx="1088067" cy="6120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estpac Banking Corporation">
                <a:extLst>
                  <a:ext uri="{FF2B5EF4-FFF2-40B4-BE49-F238E27FC236}">
                    <a16:creationId xmlns:a16="http://schemas.microsoft.com/office/drawing/2014/main" id="{79AB8B36-D6F1-1E57-D673-97AF0BC9B2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106" y="2420530"/>
                <a:ext cx="1780376" cy="3381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375E97B8-15EF-1DCE-89D3-92232F7B5485}"/>
                </a:ext>
              </a:extLst>
            </p:cNvPr>
            <p:cNvSpPr txBox="1"/>
            <p:nvPr/>
          </p:nvSpPr>
          <p:spPr>
            <a:xfrm>
              <a:off x="227278" y="1565925"/>
              <a:ext cx="3400311" cy="309103"/>
            </a:xfrm>
            <a:prstGeom prst="rect">
              <a:avLst/>
            </a:prstGeom>
            <a:ln w="9525">
              <a:noFill/>
            </a:ln>
          </p:spPr>
          <p:txBody>
            <a:bodyPr vert="horz" wrap="square" lIns="0" tIns="46800" rIns="0" bIns="46800" rtlCol="0">
              <a:noAutofit/>
            </a:bodyPr>
            <a:lstStyle/>
            <a:p>
              <a:endParaRPr lang="en-US" sz="1400" b="1">
                <a:latin typeface="Calibri" panose="020F0502020204030204" pitchFamily="34" charset="0"/>
              </a:endParaRPr>
            </a:p>
          </p:txBody>
        </p:sp>
      </p:grpSp>
      <p:grpSp>
        <p:nvGrpSpPr>
          <p:cNvPr id="6" name="Group 5">
            <a:extLst>
              <a:ext uri="{FF2B5EF4-FFF2-40B4-BE49-F238E27FC236}">
                <a16:creationId xmlns:a16="http://schemas.microsoft.com/office/drawing/2014/main" id="{F2FFBBEB-FC9D-68B1-4C83-971812BD7236}"/>
              </a:ext>
            </a:extLst>
          </p:cNvPr>
          <p:cNvGrpSpPr/>
          <p:nvPr/>
        </p:nvGrpSpPr>
        <p:grpSpPr>
          <a:xfrm>
            <a:off x="6311661" y="1622836"/>
            <a:ext cx="5712597" cy="992807"/>
            <a:chOff x="6311661" y="1622836"/>
            <a:chExt cx="5712597" cy="992807"/>
          </a:xfrm>
        </p:grpSpPr>
        <p:sp>
          <p:nvSpPr>
            <p:cNvPr id="3" name="TextBox 2">
              <a:extLst>
                <a:ext uri="{FF2B5EF4-FFF2-40B4-BE49-F238E27FC236}">
                  <a16:creationId xmlns:a16="http://schemas.microsoft.com/office/drawing/2014/main" id="{61766403-F517-AAB8-AC5A-6844AA4043C3}"/>
                </a:ext>
              </a:extLst>
            </p:cNvPr>
            <p:cNvSpPr txBox="1"/>
            <p:nvPr/>
          </p:nvSpPr>
          <p:spPr>
            <a:xfrm>
              <a:off x="6383547" y="1898013"/>
              <a:ext cx="5640711" cy="717630"/>
            </a:xfrm>
            <a:prstGeom prst="rect">
              <a:avLst/>
            </a:prstGeom>
            <a:ln w="9525">
              <a:noFill/>
            </a:ln>
          </p:spPr>
          <p:txBody>
            <a:bodyPr vert="horz" wrap="square" lIns="0" tIns="46800" rIns="0" bIns="46800" rtlCol="0">
              <a:noAutofit/>
            </a:bodyPr>
            <a:lstStyle/>
            <a:p>
              <a:pPr marL="285750" indent="-285750">
                <a:buFont typeface="Arial" panose="020B0604020202020204" pitchFamily="34" charset="0"/>
                <a:buChar char="•"/>
              </a:pPr>
              <a:r>
                <a:rPr lang="en-US" sz="1400">
                  <a:latin typeface="Calibri" panose="020F0502020204030204" pitchFamily="34" charset="0"/>
                </a:rPr>
                <a:t>T-bill rate = 3.07% (World Government Bonds, 2023)</a:t>
              </a:r>
            </a:p>
            <a:p>
              <a:pPr marL="285750" indent="-285750">
                <a:buFont typeface="Arial" panose="020B0604020202020204" pitchFamily="34" charset="0"/>
                <a:buChar char="•"/>
              </a:pPr>
              <a:r>
                <a:rPr lang="en-US" sz="1400">
                  <a:latin typeface="Calibri" panose="020F0502020204030204" pitchFamily="34" charset="0"/>
                </a:rPr>
                <a:t>Market returns from past 5 years</a:t>
              </a:r>
            </a:p>
            <a:p>
              <a:pPr marL="285750" indent="-285750">
                <a:buFont typeface="Arial" panose="020B0604020202020204" pitchFamily="34" charset="0"/>
                <a:buChar char="•"/>
              </a:pPr>
              <a:r>
                <a:rPr lang="en-US" sz="1400">
                  <a:latin typeface="Calibri" panose="020F0502020204030204" pitchFamily="34" charset="0"/>
                </a:rPr>
                <a:t>Stock returns from past 5 years</a:t>
              </a:r>
            </a:p>
          </p:txBody>
        </p:sp>
        <p:sp>
          <p:nvSpPr>
            <p:cNvPr id="5" name="TextBox 4">
              <a:extLst>
                <a:ext uri="{FF2B5EF4-FFF2-40B4-BE49-F238E27FC236}">
                  <a16:creationId xmlns:a16="http://schemas.microsoft.com/office/drawing/2014/main" id="{CC14FC68-10AC-A966-FC2B-DBDDBD002456}"/>
                </a:ext>
              </a:extLst>
            </p:cNvPr>
            <p:cNvSpPr txBox="1"/>
            <p:nvPr/>
          </p:nvSpPr>
          <p:spPr>
            <a:xfrm>
              <a:off x="6311661" y="1622836"/>
              <a:ext cx="4849119" cy="293161"/>
            </a:xfrm>
            <a:prstGeom prst="rect">
              <a:avLst/>
            </a:prstGeom>
            <a:ln w="9525">
              <a:noFill/>
            </a:ln>
          </p:spPr>
          <p:txBody>
            <a:bodyPr vert="horz" wrap="square" lIns="0" tIns="46800" rIns="0" bIns="46800" rtlCol="0">
              <a:noAutofit/>
            </a:bodyPr>
            <a:lstStyle/>
            <a:p>
              <a:pPr algn="just">
                <a:buClr>
                  <a:schemeClr val="accent2"/>
                </a:buClr>
              </a:pPr>
              <a:r>
                <a:rPr lang="en-US" sz="1400" b="1">
                  <a:latin typeface="Calibri" panose="020F0502020204030204" pitchFamily="34" charset="0"/>
                  <a:cs typeface="Calibri" panose="020F0502020204030204" pitchFamily="34" charset="0"/>
                </a:rPr>
                <a:t>Others</a:t>
              </a:r>
            </a:p>
          </p:txBody>
        </p:sp>
      </p:grpSp>
      <p:sp>
        <p:nvSpPr>
          <p:cNvPr id="4" name="Rectangle 3">
            <a:extLst>
              <a:ext uri="{FF2B5EF4-FFF2-40B4-BE49-F238E27FC236}">
                <a16:creationId xmlns:a16="http://schemas.microsoft.com/office/drawing/2014/main" id="{DD147214-F516-9AD6-E067-D6982D0E30D5}"/>
              </a:ext>
            </a:extLst>
          </p:cNvPr>
          <p:cNvSpPr/>
          <p:nvPr/>
        </p:nvSpPr>
        <p:spPr>
          <a:xfrm>
            <a:off x="242618"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7" name="Rectangle 6">
            <a:extLst>
              <a:ext uri="{FF2B5EF4-FFF2-40B4-BE49-F238E27FC236}">
                <a16:creationId xmlns:a16="http://schemas.microsoft.com/office/drawing/2014/main" id="{3F265176-EA40-3A0B-FE53-744B7FF731EA}"/>
              </a:ext>
            </a:extLst>
          </p:cNvPr>
          <p:cNvSpPr/>
          <p:nvPr/>
        </p:nvSpPr>
        <p:spPr>
          <a:xfrm>
            <a:off x="2229839" y="6486080"/>
            <a:ext cx="1793276" cy="282430"/>
          </a:xfrm>
          <a:prstGeom prst="rect">
            <a:avLst/>
          </a:prstGeom>
          <a:solidFill>
            <a:schemeClr val="accent5">
              <a:alpha val="16000"/>
            </a:schemeClr>
          </a:solidFill>
          <a:ln w="9525">
            <a:solidFill>
              <a:schemeClr val="accent5">
                <a:alpha val="15181"/>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8" name="Rectangle 7">
            <a:extLst>
              <a:ext uri="{FF2B5EF4-FFF2-40B4-BE49-F238E27FC236}">
                <a16:creationId xmlns:a16="http://schemas.microsoft.com/office/drawing/2014/main" id="{D773359E-334E-5D91-FCF0-5DD408F55792}"/>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1" name="Rectangle 20">
            <a:extLst>
              <a:ext uri="{FF2B5EF4-FFF2-40B4-BE49-F238E27FC236}">
                <a16:creationId xmlns:a16="http://schemas.microsoft.com/office/drawing/2014/main" id="{FEC9BC6D-4319-4DF4-564A-315CBD31CD51}"/>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2" name="Rectangle 21">
            <a:extLst>
              <a:ext uri="{FF2B5EF4-FFF2-40B4-BE49-F238E27FC236}">
                <a16:creationId xmlns:a16="http://schemas.microsoft.com/office/drawing/2014/main" id="{59DF7E35-27DA-688A-290D-5C368620E433}"/>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5" name="TextBox 24">
            <a:extLst>
              <a:ext uri="{FF2B5EF4-FFF2-40B4-BE49-F238E27FC236}">
                <a16:creationId xmlns:a16="http://schemas.microsoft.com/office/drawing/2014/main" id="{0616D0B3-7BBB-8BC6-72F6-CB99E3A96316}"/>
              </a:ext>
            </a:extLst>
          </p:cNvPr>
          <p:cNvSpPr txBox="1"/>
          <p:nvPr/>
        </p:nvSpPr>
        <p:spPr>
          <a:xfrm>
            <a:off x="10116695" y="6508023"/>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
        <p:nvSpPr>
          <p:cNvPr id="27" name="Rectangle 26">
            <a:extLst>
              <a:ext uri="{FF2B5EF4-FFF2-40B4-BE49-F238E27FC236}">
                <a16:creationId xmlns:a16="http://schemas.microsoft.com/office/drawing/2014/main" id="{2ED57FD1-7B81-7D10-6121-CE2CCDFA69F5}"/>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9" name="TextBox 28">
            <a:extLst>
              <a:ext uri="{FF2B5EF4-FFF2-40B4-BE49-F238E27FC236}">
                <a16:creationId xmlns:a16="http://schemas.microsoft.com/office/drawing/2014/main" id="{4836EFDE-180E-F9B0-17A7-4599885CE0BA}"/>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36" name="TextBox 35">
            <a:extLst>
              <a:ext uri="{FF2B5EF4-FFF2-40B4-BE49-F238E27FC236}">
                <a16:creationId xmlns:a16="http://schemas.microsoft.com/office/drawing/2014/main" id="{6A936F0F-AEA3-3652-EE57-341DDBB5E2A8}"/>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37" name="TextBox 36">
            <a:extLst>
              <a:ext uri="{FF2B5EF4-FFF2-40B4-BE49-F238E27FC236}">
                <a16:creationId xmlns:a16="http://schemas.microsoft.com/office/drawing/2014/main" id="{928352F6-B17F-D9E5-1BAF-BDD04FC36724}"/>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40" name="TextBox 39">
            <a:extLst>
              <a:ext uri="{FF2B5EF4-FFF2-40B4-BE49-F238E27FC236}">
                <a16:creationId xmlns:a16="http://schemas.microsoft.com/office/drawing/2014/main" id="{AB431A70-3D62-236E-F6D2-C80BE1E7DB91}"/>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41" name="TextBox 40">
            <a:extLst>
              <a:ext uri="{FF2B5EF4-FFF2-40B4-BE49-F238E27FC236}">
                <a16:creationId xmlns:a16="http://schemas.microsoft.com/office/drawing/2014/main" id="{2D9D0F09-1C69-D367-CA88-DAC2F481B200}"/>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43" name="TextBox 42">
            <a:extLst>
              <a:ext uri="{FF2B5EF4-FFF2-40B4-BE49-F238E27FC236}">
                <a16:creationId xmlns:a16="http://schemas.microsoft.com/office/drawing/2014/main" id="{347E115A-1302-04C5-8FB8-D8092D99C14C}"/>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102368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712D-C5AA-D602-9079-56102B762E32}"/>
              </a:ext>
            </a:extLst>
          </p:cNvPr>
          <p:cNvSpPr>
            <a:spLocks noGrp="1"/>
          </p:cNvSpPr>
          <p:nvPr>
            <p:ph type="title"/>
          </p:nvPr>
        </p:nvSpPr>
        <p:spPr/>
        <p:txBody>
          <a:bodyPr/>
          <a:lstStyle/>
          <a:p>
            <a:r>
              <a:rPr lang="en-US" sz="2000" dirty="0"/>
              <a:t>Comparing Historical Stock Prices for ASX200 Index against TSX60 Index</a:t>
            </a:r>
          </a:p>
        </p:txBody>
      </p:sp>
      <p:sp>
        <p:nvSpPr>
          <p:cNvPr id="9" name="Slide Number Placeholder 8">
            <a:extLst>
              <a:ext uri="{FF2B5EF4-FFF2-40B4-BE49-F238E27FC236}">
                <a16:creationId xmlns:a16="http://schemas.microsoft.com/office/drawing/2014/main" id="{C992C0F0-EB2B-0E22-E358-B12642C6EAB6}"/>
              </a:ext>
            </a:extLst>
          </p:cNvPr>
          <p:cNvSpPr>
            <a:spLocks noGrp="1"/>
          </p:cNvSpPr>
          <p:nvPr>
            <p:ph type="sldNum" sz="quarter" idx="12"/>
          </p:nvPr>
        </p:nvSpPr>
        <p:spPr/>
        <p:txBody>
          <a:bodyPr/>
          <a:lstStyle/>
          <a:p>
            <a:fld id="{FE3B7937-5ADA-FC4C-8C41-1CCDFF8CFC49}" type="slidenum">
              <a:rPr lang="en-US" smtClean="0"/>
              <a:pPr/>
              <a:t>5</a:t>
            </a:fld>
            <a:endParaRPr lang="en-US"/>
          </a:p>
        </p:txBody>
      </p:sp>
      <p:pic>
        <p:nvPicPr>
          <p:cNvPr id="10" name="Picture 9" descr="Chart, line chart&#10;&#10;Description automatically generated">
            <a:extLst>
              <a:ext uri="{FF2B5EF4-FFF2-40B4-BE49-F238E27FC236}">
                <a16:creationId xmlns:a16="http://schemas.microsoft.com/office/drawing/2014/main" id="{BD3D595F-100B-45E8-1D63-C5957EFD2E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2741" y="2000666"/>
            <a:ext cx="9718628" cy="3480432"/>
          </a:xfrm>
          <a:prstGeom prst="rect">
            <a:avLst/>
          </a:prstGeom>
        </p:spPr>
      </p:pic>
      <p:grpSp>
        <p:nvGrpSpPr>
          <p:cNvPr id="18" name="Group 17">
            <a:extLst>
              <a:ext uri="{FF2B5EF4-FFF2-40B4-BE49-F238E27FC236}">
                <a16:creationId xmlns:a16="http://schemas.microsoft.com/office/drawing/2014/main" id="{BA49BBDE-1EAC-08FD-B57E-5EC78F9F3E13}"/>
              </a:ext>
            </a:extLst>
          </p:cNvPr>
          <p:cNvGrpSpPr/>
          <p:nvPr/>
        </p:nvGrpSpPr>
        <p:grpSpPr>
          <a:xfrm>
            <a:off x="2107757" y="3559608"/>
            <a:ext cx="2687782" cy="1387501"/>
            <a:chOff x="583757" y="3559607"/>
            <a:chExt cx="2687782" cy="1387501"/>
          </a:xfrm>
        </p:grpSpPr>
        <p:sp>
          <p:nvSpPr>
            <p:cNvPr id="13" name="Rounded Rectangle 6">
              <a:extLst>
                <a:ext uri="{FF2B5EF4-FFF2-40B4-BE49-F238E27FC236}">
                  <a16:creationId xmlns:a16="http://schemas.microsoft.com/office/drawing/2014/main" id="{289827C3-C739-844B-597E-8650387C1323}"/>
                </a:ext>
              </a:extLst>
            </p:cNvPr>
            <p:cNvSpPr/>
            <p:nvPr/>
          </p:nvSpPr>
          <p:spPr>
            <a:xfrm>
              <a:off x="1588739" y="3559607"/>
              <a:ext cx="677817" cy="944393"/>
            </a:xfrm>
            <a:prstGeom prst="roundRect">
              <a:avLst/>
            </a:prstGeom>
            <a:noFill/>
            <a:ln w="3810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4" name="TextBox 13">
              <a:extLst>
                <a:ext uri="{FF2B5EF4-FFF2-40B4-BE49-F238E27FC236}">
                  <a16:creationId xmlns:a16="http://schemas.microsoft.com/office/drawing/2014/main" id="{B2ACB8B3-647C-7D45-456B-799B8EEEC495}"/>
                </a:ext>
              </a:extLst>
            </p:cNvPr>
            <p:cNvSpPr txBox="1"/>
            <p:nvPr/>
          </p:nvSpPr>
          <p:spPr>
            <a:xfrm>
              <a:off x="583757" y="4538933"/>
              <a:ext cx="2687782" cy="408175"/>
            </a:xfrm>
            <a:prstGeom prst="rect">
              <a:avLst/>
            </a:prstGeom>
            <a:ln w="9525">
              <a:noFill/>
            </a:ln>
          </p:spPr>
          <p:txBody>
            <a:bodyPr vert="horz" wrap="square" lIns="0" tIns="46800" rIns="0" bIns="46800" rtlCol="0">
              <a:noAutofit/>
            </a:bodyPr>
            <a:lstStyle/>
            <a:p>
              <a:pPr algn="just">
                <a:buClr>
                  <a:schemeClr val="accent2"/>
                </a:buClr>
              </a:pPr>
              <a:r>
                <a:rPr lang="en-US" sz="1400" b="1">
                  <a:solidFill>
                    <a:srgbClr val="FF0000"/>
                  </a:solidFill>
                  <a:latin typeface="Calibri" panose="020F0502020204030204" pitchFamily="34" charset="0"/>
                  <a:cs typeface="Calibri" panose="020F0502020204030204" pitchFamily="34" charset="0"/>
                </a:rPr>
                <a:t>December 2018: Global Trade War</a:t>
              </a:r>
            </a:p>
          </p:txBody>
        </p:sp>
      </p:grpSp>
      <p:grpSp>
        <p:nvGrpSpPr>
          <p:cNvPr id="17" name="Group 16">
            <a:extLst>
              <a:ext uri="{FF2B5EF4-FFF2-40B4-BE49-F238E27FC236}">
                <a16:creationId xmlns:a16="http://schemas.microsoft.com/office/drawing/2014/main" id="{5317BE4E-E089-5219-AF74-7126C3A9BDE4}"/>
              </a:ext>
            </a:extLst>
          </p:cNvPr>
          <p:cNvGrpSpPr/>
          <p:nvPr/>
        </p:nvGrpSpPr>
        <p:grpSpPr>
          <a:xfrm>
            <a:off x="4552312" y="2907362"/>
            <a:ext cx="1891206" cy="1829228"/>
            <a:chOff x="3028312" y="2907362"/>
            <a:chExt cx="1891206" cy="1829228"/>
          </a:xfrm>
        </p:grpSpPr>
        <p:sp>
          <p:nvSpPr>
            <p:cNvPr id="12" name="Rounded Rectangle 6">
              <a:extLst>
                <a:ext uri="{FF2B5EF4-FFF2-40B4-BE49-F238E27FC236}">
                  <a16:creationId xmlns:a16="http://schemas.microsoft.com/office/drawing/2014/main" id="{E1D94806-FC54-9065-809C-9BD431520058}"/>
                </a:ext>
              </a:extLst>
            </p:cNvPr>
            <p:cNvSpPr/>
            <p:nvPr/>
          </p:nvSpPr>
          <p:spPr>
            <a:xfrm>
              <a:off x="3635007" y="3269995"/>
              <a:ext cx="677817" cy="1466595"/>
            </a:xfrm>
            <a:prstGeom prst="roundRect">
              <a:avLst/>
            </a:prstGeom>
            <a:noFill/>
            <a:ln w="38100">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16" name="TextBox 15">
              <a:extLst>
                <a:ext uri="{FF2B5EF4-FFF2-40B4-BE49-F238E27FC236}">
                  <a16:creationId xmlns:a16="http://schemas.microsoft.com/office/drawing/2014/main" id="{F5AE6870-3B7D-F789-25B3-523BEC57EB80}"/>
                </a:ext>
              </a:extLst>
            </p:cNvPr>
            <p:cNvSpPr txBox="1"/>
            <p:nvPr/>
          </p:nvSpPr>
          <p:spPr>
            <a:xfrm>
              <a:off x="3028312" y="2907362"/>
              <a:ext cx="1891206" cy="408175"/>
            </a:xfrm>
            <a:prstGeom prst="rect">
              <a:avLst/>
            </a:prstGeom>
            <a:ln w="9525">
              <a:noFill/>
            </a:ln>
          </p:spPr>
          <p:txBody>
            <a:bodyPr vert="horz" wrap="square" lIns="0" tIns="46800" rIns="0" bIns="46800" rtlCol="0">
              <a:noAutofit/>
            </a:bodyPr>
            <a:lstStyle/>
            <a:p>
              <a:pPr algn="just">
                <a:buClr>
                  <a:schemeClr val="accent2"/>
                </a:buClr>
              </a:pPr>
              <a:r>
                <a:rPr lang="en-US" sz="1400" b="1">
                  <a:solidFill>
                    <a:schemeClr val="accent6"/>
                  </a:solidFill>
                  <a:latin typeface="Calibri" panose="020F0502020204030204" pitchFamily="34" charset="0"/>
                  <a:cs typeface="Calibri" panose="020F0502020204030204" pitchFamily="34" charset="0"/>
                </a:rPr>
                <a:t>February 2020: Covid-19</a:t>
              </a:r>
            </a:p>
          </p:txBody>
        </p:sp>
      </p:grpSp>
      <p:sp>
        <p:nvSpPr>
          <p:cNvPr id="3" name="Rectangle 2">
            <a:extLst>
              <a:ext uri="{FF2B5EF4-FFF2-40B4-BE49-F238E27FC236}">
                <a16:creationId xmlns:a16="http://schemas.microsoft.com/office/drawing/2014/main" id="{E988BF32-034E-3FF8-A96F-125667E556CD}"/>
              </a:ext>
            </a:extLst>
          </p:cNvPr>
          <p:cNvSpPr/>
          <p:nvPr/>
        </p:nvSpPr>
        <p:spPr>
          <a:xfrm>
            <a:off x="242618"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 name="Rectangle 3">
            <a:extLst>
              <a:ext uri="{FF2B5EF4-FFF2-40B4-BE49-F238E27FC236}">
                <a16:creationId xmlns:a16="http://schemas.microsoft.com/office/drawing/2014/main" id="{D1FAB083-2153-6871-EAA9-FCEA369BA1D6}"/>
              </a:ext>
            </a:extLst>
          </p:cNvPr>
          <p:cNvSpPr/>
          <p:nvPr/>
        </p:nvSpPr>
        <p:spPr>
          <a:xfrm>
            <a:off x="2229839" y="6486080"/>
            <a:ext cx="1793276" cy="282430"/>
          </a:xfrm>
          <a:prstGeom prst="rect">
            <a:avLst/>
          </a:prstGeom>
          <a:solidFill>
            <a:schemeClr val="accent5">
              <a:alpha val="16000"/>
            </a:schemeClr>
          </a:solidFill>
          <a:ln w="9525">
            <a:solidFill>
              <a:schemeClr val="accent5">
                <a:alpha val="15181"/>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5" name="Rectangle 4">
            <a:extLst>
              <a:ext uri="{FF2B5EF4-FFF2-40B4-BE49-F238E27FC236}">
                <a16:creationId xmlns:a16="http://schemas.microsoft.com/office/drawing/2014/main" id="{EAF1CA8F-2BDB-047C-D556-F8CCCAC389CF}"/>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6" name="Rectangle 5">
            <a:extLst>
              <a:ext uri="{FF2B5EF4-FFF2-40B4-BE49-F238E27FC236}">
                <a16:creationId xmlns:a16="http://schemas.microsoft.com/office/drawing/2014/main" id="{D48E98C9-DCB3-D38E-ABFD-3C4AD8CC2A40}"/>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1" name="Rectangle 10">
            <a:extLst>
              <a:ext uri="{FF2B5EF4-FFF2-40B4-BE49-F238E27FC236}">
                <a16:creationId xmlns:a16="http://schemas.microsoft.com/office/drawing/2014/main" id="{43DBE4E6-BC99-973F-7D6C-6C39609F6E7F}"/>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5" name="Rectangle 14">
            <a:extLst>
              <a:ext uri="{FF2B5EF4-FFF2-40B4-BE49-F238E27FC236}">
                <a16:creationId xmlns:a16="http://schemas.microsoft.com/office/drawing/2014/main" id="{7CFF542B-6D36-B8F0-9CC2-63D48993A4BF}"/>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19" name="TextBox 18">
            <a:extLst>
              <a:ext uri="{FF2B5EF4-FFF2-40B4-BE49-F238E27FC236}">
                <a16:creationId xmlns:a16="http://schemas.microsoft.com/office/drawing/2014/main" id="{29036B17-1C9D-8F26-BDF9-6F15A6CEC32B}"/>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0" name="TextBox 19">
            <a:extLst>
              <a:ext uri="{FF2B5EF4-FFF2-40B4-BE49-F238E27FC236}">
                <a16:creationId xmlns:a16="http://schemas.microsoft.com/office/drawing/2014/main" id="{E3E62E95-B2F0-E29E-44D2-F46B54E9B1FF}"/>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1" name="TextBox 20">
            <a:extLst>
              <a:ext uri="{FF2B5EF4-FFF2-40B4-BE49-F238E27FC236}">
                <a16:creationId xmlns:a16="http://schemas.microsoft.com/office/drawing/2014/main" id="{75B4AE44-7414-C09E-AA5B-037D10FEDFBD}"/>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2" name="TextBox 21">
            <a:extLst>
              <a:ext uri="{FF2B5EF4-FFF2-40B4-BE49-F238E27FC236}">
                <a16:creationId xmlns:a16="http://schemas.microsoft.com/office/drawing/2014/main" id="{F6BA0F71-77FA-9081-63AF-2DF062FA9177}"/>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3" name="TextBox 22">
            <a:extLst>
              <a:ext uri="{FF2B5EF4-FFF2-40B4-BE49-F238E27FC236}">
                <a16:creationId xmlns:a16="http://schemas.microsoft.com/office/drawing/2014/main" id="{00BED01A-B8F0-97E2-7EC9-EC207BC2509C}"/>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4" name="TextBox 23">
            <a:extLst>
              <a:ext uri="{FF2B5EF4-FFF2-40B4-BE49-F238E27FC236}">
                <a16:creationId xmlns:a16="http://schemas.microsoft.com/office/drawing/2014/main" id="{A00CAD73-7ADD-30C6-7910-70663AE62332}"/>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Tree>
    <p:extLst>
      <p:ext uri="{BB962C8B-B14F-4D97-AF65-F5344CB8AC3E}">
        <p14:creationId xmlns:p14="http://schemas.microsoft.com/office/powerpoint/2010/main" val="3276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A11E0E-20CD-AE2A-CCD4-F8D46F57978D}"/>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2023D002-539C-AD30-CC51-B0AD68E57448}"/>
              </a:ext>
            </a:extLst>
          </p:cNvPr>
          <p:cNvSpPr>
            <a:spLocks noGrp="1"/>
          </p:cNvSpPr>
          <p:nvPr>
            <p:ph type="body" sz="quarter" idx="10"/>
          </p:nvPr>
        </p:nvSpPr>
        <p:spPr/>
        <p:txBody>
          <a:bodyPr/>
          <a:lstStyle/>
          <a:p>
            <a:endParaRPr lang="en-US"/>
          </a:p>
        </p:txBody>
      </p:sp>
      <p:sp>
        <p:nvSpPr>
          <p:cNvPr id="13" name="Slide Number Placeholder 12">
            <a:extLst>
              <a:ext uri="{FF2B5EF4-FFF2-40B4-BE49-F238E27FC236}">
                <a16:creationId xmlns:a16="http://schemas.microsoft.com/office/drawing/2014/main" id="{FA210439-5AF1-BF03-85D4-D51493F42CD6}"/>
              </a:ext>
            </a:extLst>
          </p:cNvPr>
          <p:cNvSpPr>
            <a:spLocks noGrp="1"/>
          </p:cNvSpPr>
          <p:nvPr>
            <p:ph type="sldNum" sz="quarter" idx="4294967295"/>
          </p:nvPr>
        </p:nvSpPr>
        <p:spPr>
          <a:xfrm>
            <a:off x="11507788" y="55563"/>
            <a:ext cx="684212" cy="187325"/>
          </a:xfrm>
        </p:spPr>
        <p:txBody>
          <a:bodyPr/>
          <a:lstStyle/>
          <a:p>
            <a:fld id="{FE3B7937-5ADA-FC4C-8C41-1CCDFF8CFC49}" type="slidenum">
              <a:rPr lang="en-US" smtClean="0"/>
              <a:pPr/>
              <a:t>6</a:t>
            </a:fld>
            <a:endParaRPr lang="en-US"/>
          </a:p>
        </p:txBody>
      </p:sp>
      <p:pic>
        <p:nvPicPr>
          <p:cNvPr id="8196" name="Picture 4" descr="Australian stock exchange to Israeli tech firms: Come list Down Under | The  Times of Israel">
            <a:extLst>
              <a:ext uri="{FF2B5EF4-FFF2-40B4-BE49-F238E27FC236}">
                <a16:creationId xmlns:a16="http://schemas.microsoft.com/office/drawing/2014/main" id="{B0A3C662-B7D9-576B-D23A-F6B4108E4CED}"/>
              </a:ext>
            </a:extLst>
          </p:cNvPr>
          <p:cNvPicPr>
            <a:picLocks noChangeAspect="1" noChangeArrowheads="1"/>
          </p:cNvPicPr>
          <p:nvPr/>
        </p:nvPicPr>
        <p:blipFill>
          <a:blip r:embed="rId2">
            <a:alphaModFix amt="24000"/>
            <a:extLst>
              <a:ext uri="{28A0092B-C50C-407E-A947-70E740481C1C}">
                <a14:useLocalDpi xmlns:a14="http://schemas.microsoft.com/office/drawing/2010/main" val="0"/>
              </a:ext>
            </a:extLst>
          </a:blip>
          <a:srcRect/>
          <a:stretch>
            <a:fillRect/>
          </a:stretch>
        </p:blipFill>
        <p:spPr bwMode="auto">
          <a:xfrm>
            <a:off x="0" y="0"/>
            <a:ext cx="12188130" cy="6860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29E48A-7243-084C-B887-7CEB8C9F6D2B}"/>
              </a:ext>
            </a:extLst>
          </p:cNvPr>
          <p:cNvSpPr/>
          <p:nvPr/>
        </p:nvSpPr>
        <p:spPr>
          <a:xfrm>
            <a:off x="425451" y="2790625"/>
            <a:ext cx="4027279" cy="638375"/>
          </a:xfrm>
          <a:prstGeom prst="rect">
            <a:avLst/>
          </a:prstGeom>
          <a:solidFill>
            <a:schemeClr val="bg1">
              <a:lumMod val="95000"/>
            </a:schemeClr>
          </a:solidFill>
          <a:ln w="952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 name="Title 18">
            <a:extLst>
              <a:ext uri="{FF2B5EF4-FFF2-40B4-BE49-F238E27FC236}">
                <a16:creationId xmlns:a16="http://schemas.microsoft.com/office/drawing/2014/main" id="{1CF9BEE6-A4A3-713C-8B84-5F98AB648EA2}"/>
              </a:ext>
            </a:extLst>
          </p:cNvPr>
          <p:cNvSpPr txBox="1">
            <a:spLocks/>
          </p:cNvSpPr>
          <p:nvPr/>
        </p:nvSpPr>
        <p:spPr>
          <a:xfrm>
            <a:off x="576923" y="2636523"/>
            <a:ext cx="6295895" cy="946577"/>
          </a:xfrm>
          <a:prstGeom prst="rect">
            <a:avLst/>
          </a:prstGeom>
        </p:spPr>
        <p:txBody>
          <a:bodyPr vert="horz" lIns="0" tIns="45720" rIns="0" bIns="45720" rtlCol="0" anchor="ctr" anchorCtr="0">
            <a:noAutofit/>
          </a:bodyPr>
          <a:lstStyle>
            <a:lvl1pPr algn="l" defTabSz="457200" rtl="0" eaLnBrk="1" latinLnBrk="0" hangingPunct="1">
              <a:spcBef>
                <a:spcPct val="0"/>
              </a:spcBef>
              <a:buNone/>
              <a:defRPr sz="4800" kern="1200" baseline="0">
                <a:solidFill>
                  <a:schemeClr val="tx1"/>
                </a:solidFill>
                <a:latin typeface="Calibri" panose="020F0502020204030204" pitchFamily="34" charset="0"/>
                <a:ea typeface="+mj-ea"/>
                <a:cs typeface="Calibri" panose="020F0502020204030204" pitchFamily="34" charset="0"/>
              </a:defRPr>
            </a:lvl1pPr>
          </a:lstStyle>
          <a:p>
            <a:r>
              <a:rPr lang="en-US" sz="2800" b="1" dirty="0"/>
              <a:t>Major Events </a:t>
            </a:r>
          </a:p>
        </p:txBody>
      </p:sp>
      <p:sp>
        <p:nvSpPr>
          <p:cNvPr id="5" name="Rectangle 4">
            <a:extLst>
              <a:ext uri="{FF2B5EF4-FFF2-40B4-BE49-F238E27FC236}">
                <a16:creationId xmlns:a16="http://schemas.microsoft.com/office/drawing/2014/main" id="{B9513446-1959-1A20-BE3E-16A52211171A}"/>
              </a:ext>
            </a:extLst>
          </p:cNvPr>
          <p:cNvSpPr/>
          <p:nvPr/>
        </p:nvSpPr>
        <p:spPr>
          <a:xfrm>
            <a:off x="424523" y="3704906"/>
            <a:ext cx="4027279" cy="638375"/>
          </a:xfrm>
          <a:prstGeom prst="rect">
            <a:avLst/>
          </a:prstGeom>
          <a:solidFill>
            <a:schemeClr val="bg1">
              <a:lumMod val="95000"/>
            </a:schemeClr>
          </a:solidFill>
          <a:ln w="9525">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6" name="Title 18">
            <a:extLst>
              <a:ext uri="{FF2B5EF4-FFF2-40B4-BE49-F238E27FC236}">
                <a16:creationId xmlns:a16="http://schemas.microsoft.com/office/drawing/2014/main" id="{3F5EC23C-6367-004A-525E-01897DBB3816}"/>
              </a:ext>
            </a:extLst>
          </p:cNvPr>
          <p:cNvSpPr txBox="1">
            <a:spLocks/>
          </p:cNvSpPr>
          <p:nvPr/>
        </p:nvSpPr>
        <p:spPr>
          <a:xfrm>
            <a:off x="424523" y="3835125"/>
            <a:ext cx="6295895" cy="946577"/>
          </a:xfrm>
          <a:prstGeom prst="rect">
            <a:avLst/>
          </a:prstGeom>
        </p:spPr>
        <p:txBody>
          <a:bodyPr/>
          <a:lstStyle>
            <a:lvl1pPr algn="l" defTabSz="457200" rtl="0" eaLnBrk="1" latinLnBrk="0" hangingPunct="1">
              <a:spcBef>
                <a:spcPct val="0"/>
              </a:spcBef>
              <a:buNone/>
              <a:defRPr sz="1800" kern="1200">
                <a:solidFill>
                  <a:schemeClr val="tx1"/>
                </a:solidFill>
                <a:latin typeface="Calibri" panose="020F0502020204030204" pitchFamily="34" charset="0"/>
                <a:ea typeface="+mj-ea"/>
                <a:cs typeface="Calibri" panose="020F0502020204030204" pitchFamily="34" charset="0"/>
              </a:defRPr>
            </a:lvl1pPr>
          </a:lstStyle>
          <a:p>
            <a:r>
              <a:rPr lang="en-US" sz="2000" b="1" dirty="0"/>
              <a:t>Historical to Present day </a:t>
            </a:r>
          </a:p>
        </p:txBody>
      </p:sp>
    </p:spTree>
    <p:extLst>
      <p:ext uri="{BB962C8B-B14F-4D97-AF65-F5344CB8AC3E}">
        <p14:creationId xmlns:p14="http://schemas.microsoft.com/office/powerpoint/2010/main" val="48394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F40F-4463-C8E1-67DA-44795699DE58}"/>
              </a:ext>
            </a:extLst>
          </p:cNvPr>
          <p:cNvSpPr>
            <a:spLocks noGrp="1"/>
          </p:cNvSpPr>
          <p:nvPr>
            <p:ph type="title"/>
          </p:nvPr>
        </p:nvSpPr>
        <p:spPr/>
        <p:txBody>
          <a:bodyPr/>
          <a:lstStyle/>
          <a:p>
            <a:r>
              <a:rPr lang="en-GB" sz="2000" dirty="0">
                <a:latin typeface="Calibri"/>
                <a:cs typeface="Calibri"/>
              </a:rPr>
              <a:t>Overview of Major Events that have impacted the AU Equities Market</a:t>
            </a:r>
            <a:endParaRPr lang="en-GB" sz="2000" dirty="0"/>
          </a:p>
        </p:txBody>
      </p:sp>
      <p:sp>
        <p:nvSpPr>
          <p:cNvPr id="9" name="Slide Number Placeholder 8">
            <a:extLst>
              <a:ext uri="{FF2B5EF4-FFF2-40B4-BE49-F238E27FC236}">
                <a16:creationId xmlns:a16="http://schemas.microsoft.com/office/drawing/2014/main" id="{1F1EE0BC-2472-8C9C-A6FF-D8F8E171A669}"/>
              </a:ext>
            </a:extLst>
          </p:cNvPr>
          <p:cNvSpPr>
            <a:spLocks noGrp="1"/>
          </p:cNvSpPr>
          <p:nvPr>
            <p:ph type="sldNum" sz="quarter" idx="12"/>
          </p:nvPr>
        </p:nvSpPr>
        <p:spPr/>
        <p:txBody>
          <a:bodyPr/>
          <a:lstStyle/>
          <a:p>
            <a:fld id="{FE3B7937-5ADA-FC4C-8C41-1CCDFF8CFC49}" type="slidenum">
              <a:rPr lang="en-US" smtClean="0"/>
              <a:pPr/>
              <a:t>7</a:t>
            </a:fld>
            <a:endParaRPr lang="en-US"/>
          </a:p>
        </p:txBody>
      </p:sp>
      <p:cxnSp>
        <p:nvCxnSpPr>
          <p:cNvPr id="10" name="Straight Arrow Connector 9">
            <a:extLst>
              <a:ext uri="{FF2B5EF4-FFF2-40B4-BE49-F238E27FC236}">
                <a16:creationId xmlns:a16="http://schemas.microsoft.com/office/drawing/2014/main" id="{1ABCE7D4-2A30-2195-689B-56246D9D58E0}"/>
              </a:ext>
            </a:extLst>
          </p:cNvPr>
          <p:cNvCxnSpPr>
            <a:cxnSpLocks/>
          </p:cNvCxnSpPr>
          <p:nvPr/>
        </p:nvCxnSpPr>
        <p:spPr>
          <a:xfrm>
            <a:off x="234308" y="3787830"/>
            <a:ext cx="1169264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2" descr="Chip Shortage 2021: Semiconductors Are Hard to Make and That's Part of the  Problem">
            <a:extLst>
              <a:ext uri="{FF2B5EF4-FFF2-40B4-BE49-F238E27FC236}">
                <a16:creationId xmlns:a16="http://schemas.microsoft.com/office/drawing/2014/main" id="{DC28EEBB-56CB-5C6B-9B12-96C996AEC6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00" t="32539" r="32500" b="794"/>
          <a:stretch/>
        </p:blipFill>
        <p:spPr bwMode="auto">
          <a:xfrm>
            <a:off x="6063639" y="2000667"/>
            <a:ext cx="1693271" cy="1693271"/>
          </a:xfrm>
          <a:prstGeom prst="flowChartOffpageConnector">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0191D26-3327-D62F-FA38-B9A44A0B11D2}"/>
              </a:ext>
            </a:extLst>
          </p:cNvPr>
          <p:cNvSpPr/>
          <p:nvPr/>
        </p:nvSpPr>
        <p:spPr>
          <a:xfrm>
            <a:off x="7820445" y="2000666"/>
            <a:ext cx="2121253"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COVID-19 </a:t>
            </a:r>
          </a:p>
          <a:p>
            <a:pPr algn="ctr"/>
            <a:r>
              <a:rPr lang="en-US" sz="1400" b="1" dirty="0">
                <a:latin typeface="Calibri" panose="020F0502020204030204" pitchFamily="34" charset="0"/>
                <a:cs typeface="Calibri" panose="020F0502020204030204" pitchFamily="34" charset="0"/>
              </a:rPr>
              <a:t>(2019)</a:t>
            </a:r>
          </a:p>
        </p:txBody>
      </p:sp>
      <p:sp>
        <p:nvSpPr>
          <p:cNvPr id="20" name="Rectangle 19">
            <a:extLst>
              <a:ext uri="{FF2B5EF4-FFF2-40B4-BE49-F238E27FC236}">
                <a16:creationId xmlns:a16="http://schemas.microsoft.com/office/drawing/2014/main" id="{B8CC8AFF-AEAC-26B1-FFFC-9EDB0E8BC148}"/>
              </a:ext>
            </a:extLst>
          </p:cNvPr>
          <p:cNvSpPr/>
          <p:nvPr/>
        </p:nvSpPr>
        <p:spPr>
          <a:xfrm>
            <a:off x="7820444" y="2507266"/>
            <a:ext cx="2121253" cy="7845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Global pandemic affecting all economies </a:t>
            </a:r>
          </a:p>
        </p:txBody>
      </p:sp>
      <p:pic>
        <p:nvPicPr>
          <p:cNvPr id="22" name="Picture 2">
            <a:extLst>
              <a:ext uri="{FF2B5EF4-FFF2-40B4-BE49-F238E27FC236}">
                <a16:creationId xmlns:a16="http://schemas.microsoft.com/office/drawing/2014/main" id="{DF7CBAD5-C29F-3B95-DBAE-0CE5D773E40F}"/>
              </a:ext>
            </a:extLst>
          </p:cNvPr>
          <p:cNvPicPr>
            <a:picLocks noChangeAspect="1" noChangeArrowheads="1"/>
          </p:cNvPicPr>
          <p:nvPr/>
        </p:nvPicPr>
        <p:blipFill>
          <a:blip r:embed="rId3"/>
          <a:srcRect l="16727" r="16727"/>
          <a:stretch/>
        </p:blipFill>
        <p:spPr bwMode="auto">
          <a:xfrm>
            <a:off x="149305" y="2013345"/>
            <a:ext cx="1693271" cy="1693271"/>
          </a:xfrm>
          <a:prstGeom prst="flowChartOffpageConnector">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380E5936-3C76-4C80-A458-27EC39880802}"/>
              </a:ext>
            </a:extLst>
          </p:cNvPr>
          <p:cNvSpPr/>
          <p:nvPr/>
        </p:nvSpPr>
        <p:spPr>
          <a:xfrm>
            <a:off x="929070" y="3709189"/>
            <a:ext cx="137160" cy="137160"/>
          </a:xfrm>
          <a:prstGeom prst="ellipse">
            <a:avLst/>
          </a:prstGeom>
          <a:solidFill>
            <a:srgbClr val="21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120E30BF-09A6-BDDC-E6E6-B68C4214CBCD}"/>
              </a:ext>
            </a:extLst>
          </p:cNvPr>
          <p:cNvSpPr/>
          <p:nvPr/>
        </p:nvSpPr>
        <p:spPr>
          <a:xfrm>
            <a:off x="6856921" y="3671789"/>
            <a:ext cx="137160" cy="137160"/>
          </a:xfrm>
          <a:prstGeom prst="ellipse">
            <a:avLst/>
          </a:prstGeom>
          <a:solidFill>
            <a:srgbClr val="21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E5982A75-27F1-3D00-3EF7-CB801B8A2C5A}"/>
              </a:ext>
            </a:extLst>
          </p:cNvPr>
          <p:cNvSpPr/>
          <p:nvPr/>
        </p:nvSpPr>
        <p:spPr>
          <a:xfrm>
            <a:off x="1912644" y="2013506"/>
            <a:ext cx="2121253"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Global Financial Crisis</a:t>
            </a:r>
          </a:p>
          <a:p>
            <a:pPr algn="ctr"/>
            <a:r>
              <a:rPr lang="en-US" sz="1400" b="1" dirty="0">
                <a:latin typeface="Calibri" panose="020F0502020204030204" pitchFamily="34" charset="0"/>
                <a:cs typeface="Calibri" panose="020F0502020204030204" pitchFamily="34" charset="0"/>
              </a:rPr>
              <a:t>(2008)</a:t>
            </a:r>
          </a:p>
        </p:txBody>
      </p:sp>
      <p:sp>
        <p:nvSpPr>
          <p:cNvPr id="26" name="Rectangle 25">
            <a:extLst>
              <a:ext uri="{FF2B5EF4-FFF2-40B4-BE49-F238E27FC236}">
                <a16:creationId xmlns:a16="http://schemas.microsoft.com/office/drawing/2014/main" id="{C815F169-E2ED-AC51-6EEA-08BF3DE8DDE8}"/>
              </a:ext>
            </a:extLst>
          </p:cNvPr>
          <p:cNvSpPr/>
          <p:nvPr/>
        </p:nvSpPr>
        <p:spPr>
          <a:xfrm>
            <a:off x="1909762" y="2507262"/>
            <a:ext cx="2121253" cy="784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The most serious financial crisis since the Great Depression</a:t>
            </a:r>
          </a:p>
        </p:txBody>
      </p:sp>
      <p:pic>
        <p:nvPicPr>
          <p:cNvPr id="27" name="Picture 4">
            <a:extLst>
              <a:ext uri="{FF2B5EF4-FFF2-40B4-BE49-F238E27FC236}">
                <a16:creationId xmlns:a16="http://schemas.microsoft.com/office/drawing/2014/main" id="{63BBF5F3-2C9E-3CDE-434E-BC9DBFB89464}"/>
              </a:ext>
            </a:extLst>
          </p:cNvPr>
          <p:cNvPicPr>
            <a:picLocks noChangeAspect="1" noChangeArrowheads="1"/>
          </p:cNvPicPr>
          <p:nvPr/>
        </p:nvPicPr>
        <p:blipFill>
          <a:blip r:embed="rId4"/>
          <a:srcRect l="20429" r="20429"/>
          <a:stretch/>
        </p:blipFill>
        <p:spPr bwMode="auto">
          <a:xfrm flipV="1">
            <a:off x="9673909" y="3833766"/>
            <a:ext cx="1693926" cy="1693926"/>
          </a:xfrm>
          <a:prstGeom prst="flowChartOffpageConnector">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E21B7A97-743E-0C83-6AD2-C4238E895C83}"/>
              </a:ext>
            </a:extLst>
          </p:cNvPr>
          <p:cNvSpPr/>
          <p:nvPr/>
        </p:nvSpPr>
        <p:spPr>
          <a:xfrm>
            <a:off x="11255702" y="3866472"/>
            <a:ext cx="1011555" cy="236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rPr>
              <a:t>2023</a:t>
            </a:r>
          </a:p>
        </p:txBody>
      </p:sp>
      <p:sp>
        <p:nvSpPr>
          <p:cNvPr id="29" name="Rectangle 28">
            <a:extLst>
              <a:ext uri="{FF2B5EF4-FFF2-40B4-BE49-F238E27FC236}">
                <a16:creationId xmlns:a16="http://schemas.microsoft.com/office/drawing/2014/main" id="{5378FF87-975F-6598-21B0-1C3B8DFC5F04}"/>
              </a:ext>
            </a:extLst>
          </p:cNvPr>
          <p:cNvSpPr/>
          <p:nvPr/>
        </p:nvSpPr>
        <p:spPr>
          <a:xfrm>
            <a:off x="-74744" y="3832908"/>
            <a:ext cx="1011555" cy="236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rPr>
              <a:t>2008</a:t>
            </a:r>
          </a:p>
        </p:txBody>
      </p:sp>
      <p:sp>
        <p:nvSpPr>
          <p:cNvPr id="31" name="Oval 30">
            <a:extLst>
              <a:ext uri="{FF2B5EF4-FFF2-40B4-BE49-F238E27FC236}">
                <a16:creationId xmlns:a16="http://schemas.microsoft.com/office/drawing/2014/main" id="{436085C4-CA96-0541-7880-802F00887528}"/>
              </a:ext>
            </a:extLst>
          </p:cNvPr>
          <p:cNvSpPr/>
          <p:nvPr/>
        </p:nvSpPr>
        <p:spPr>
          <a:xfrm>
            <a:off x="10452292" y="3696606"/>
            <a:ext cx="137160" cy="137160"/>
          </a:xfrm>
          <a:prstGeom prst="ellipse">
            <a:avLst/>
          </a:prstGeom>
          <a:solidFill>
            <a:srgbClr val="21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Picture 4" descr="Maersk Sues Evergreen in Danish Court Over 2021's Suez Canal Blockage">
            <a:extLst>
              <a:ext uri="{FF2B5EF4-FFF2-40B4-BE49-F238E27FC236}">
                <a16:creationId xmlns:a16="http://schemas.microsoft.com/office/drawing/2014/main" id="{602AB352-BD2F-FBC7-1787-1780C4C4F7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89" r="15589"/>
          <a:stretch/>
        </p:blipFill>
        <p:spPr bwMode="auto">
          <a:xfrm flipV="1">
            <a:off x="3690995" y="3808949"/>
            <a:ext cx="1693926" cy="1693926"/>
          </a:xfrm>
          <a:prstGeom prst="flowChartOffpageConnector">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87282997-AC67-D17C-02A1-983A7EF99BA6}"/>
              </a:ext>
            </a:extLst>
          </p:cNvPr>
          <p:cNvSpPr/>
          <p:nvPr/>
        </p:nvSpPr>
        <p:spPr>
          <a:xfrm>
            <a:off x="4469378" y="3706616"/>
            <a:ext cx="137160" cy="137160"/>
          </a:xfrm>
          <a:prstGeom prst="ellipse">
            <a:avLst/>
          </a:prstGeom>
          <a:solidFill>
            <a:srgbClr val="216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9A431B12-0D3C-ED2F-045D-6C74A5194CE7}"/>
              </a:ext>
            </a:extLst>
          </p:cNvPr>
          <p:cNvSpPr/>
          <p:nvPr/>
        </p:nvSpPr>
        <p:spPr>
          <a:xfrm>
            <a:off x="7503948" y="4230459"/>
            <a:ext cx="2121253"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Au-China Trade Tensions</a:t>
            </a:r>
          </a:p>
          <a:p>
            <a:pPr algn="ctr"/>
            <a:r>
              <a:rPr lang="en-US" sz="1400" b="1" dirty="0">
                <a:latin typeface="Calibri" panose="020F0502020204030204" pitchFamily="34" charset="0"/>
                <a:cs typeface="Calibri" panose="020F0502020204030204" pitchFamily="34" charset="0"/>
              </a:rPr>
              <a:t>(2018-2022)</a:t>
            </a:r>
          </a:p>
        </p:txBody>
      </p:sp>
      <p:sp>
        <p:nvSpPr>
          <p:cNvPr id="35" name="Rectangle 34">
            <a:extLst>
              <a:ext uri="{FF2B5EF4-FFF2-40B4-BE49-F238E27FC236}">
                <a16:creationId xmlns:a16="http://schemas.microsoft.com/office/drawing/2014/main" id="{69F83951-D1B3-9B27-6672-943C5ECE9B27}"/>
              </a:ext>
            </a:extLst>
          </p:cNvPr>
          <p:cNvSpPr/>
          <p:nvPr/>
        </p:nvSpPr>
        <p:spPr>
          <a:xfrm>
            <a:off x="7503948" y="4743118"/>
            <a:ext cx="2121253" cy="784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Threatening AU’s high dependence on China’s import demand</a:t>
            </a:r>
          </a:p>
        </p:txBody>
      </p:sp>
      <p:sp>
        <p:nvSpPr>
          <p:cNvPr id="36" name="Rectangle 35">
            <a:extLst>
              <a:ext uri="{FF2B5EF4-FFF2-40B4-BE49-F238E27FC236}">
                <a16:creationId xmlns:a16="http://schemas.microsoft.com/office/drawing/2014/main" id="{C20E27A0-BBE4-F9E8-6ED6-9FD3B6BD6164}"/>
              </a:ext>
            </a:extLst>
          </p:cNvPr>
          <p:cNvSpPr/>
          <p:nvPr/>
        </p:nvSpPr>
        <p:spPr>
          <a:xfrm>
            <a:off x="1521034" y="4223603"/>
            <a:ext cx="2121253" cy="4502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cs typeface="Calibri" panose="020F0502020204030204" pitchFamily="34" charset="0"/>
              </a:rPr>
              <a:t>2000s Mining Boom &amp; 2021 China RE Crisis </a:t>
            </a:r>
          </a:p>
        </p:txBody>
      </p:sp>
      <p:sp>
        <p:nvSpPr>
          <p:cNvPr id="37" name="Rectangle 36">
            <a:extLst>
              <a:ext uri="{FF2B5EF4-FFF2-40B4-BE49-F238E27FC236}">
                <a16:creationId xmlns:a16="http://schemas.microsoft.com/office/drawing/2014/main" id="{5E8F7DBE-56D6-15BC-E01B-77461697C129}"/>
              </a:ext>
            </a:extLst>
          </p:cNvPr>
          <p:cNvSpPr/>
          <p:nvPr/>
        </p:nvSpPr>
        <p:spPr>
          <a:xfrm>
            <a:off x="1521034" y="4719598"/>
            <a:ext cx="2121253" cy="784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cs typeface="Calibri" panose="020F0502020204030204" pitchFamily="34" charset="0"/>
              </a:rPr>
              <a:t>Relation to AU commodities prices and export demands</a:t>
            </a:r>
          </a:p>
        </p:txBody>
      </p:sp>
      <p:sp>
        <p:nvSpPr>
          <p:cNvPr id="40" name="TextBox 39">
            <a:extLst>
              <a:ext uri="{FF2B5EF4-FFF2-40B4-BE49-F238E27FC236}">
                <a16:creationId xmlns:a16="http://schemas.microsoft.com/office/drawing/2014/main" id="{D42000B9-0081-1B87-A0A1-EF621D054800}"/>
              </a:ext>
            </a:extLst>
          </p:cNvPr>
          <p:cNvSpPr txBox="1"/>
          <p:nvPr/>
        </p:nvSpPr>
        <p:spPr>
          <a:xfrm>
            <a:off x="4770783" y="2504661"/>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Tree>
    <p:extLst>
      <p:ext uri="{BB962C8B-B14F-4D97-AF65-F5344CB8AC3E}">
        <p14:creationId xmlns:p14="http://schemas.microsoft.com/office/powerpoint/2010/main" val="3749800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4586-209A-E3B9-1952-9F2AB5D8338F}"/>
              </a:ext>
            </a:extLst>
          </p:cNvPr>
          <p:cNvSpPr>
            <a:spLocks noGrp="1"/>
          </p:cNvSpPr>
          <p:nvPr>
            <p:ph type="title"/>
          </p:nvPr>
        </p:nvSpPr>
        <p:spPr>
          <a:xfrm>
            <a:off x="234308" y="921359"/>
            <a:ext cx="11790285" cy="400110"/>
          </a:xfrm>
        </p:spPr>
        <p:txBody>
          <a:bodyPr/>
          <a:lstStyle/>
          <a:p>
            <a:r>
              <a:rPr lang="en-US" sz="2000" b="1" dirty="0"/>
              <a:t>2008 Global Financial Crisis: </a:t>
            </a:r>
            <a:r>
              <a:rPr lang="en-US" sz="2000" dirty="0"/>
              <a:t>AUS Government’s Response &amp; Measures the RBA undertook</a:t>
            </a:r>
          </a:p>
        </p:txBody>
      </p:sp>
      <p:sp>
        <p:nvSpPr>
          <p:cNvPr id="3" name="Text Placeholder 2">
            <a:extLst>
              <a:ext uri="{FF2B5EF4-FFF2-40B4-BE49-F238E27FC236}">
                <a16:creationId xmlns:a16="http://schemas.microsoft.com/office/drawing/2014/main" id="{20E3B7ED-9325-4FA6-33C5-63CC36693ED6}"/>
              </a:ext>
            </a:extLst>
          </p:cNvPr>
          <p:cNvSpPr>
            <a:spLocks noGrp="1"/>
          </p:cNvSpPr>
          <p:nvPr>
            <p:ph type="body" sz="quarter" idx="16"/>
          </p:nvPr>
        </p:nvSpPr>
        <p:spPr/>
        <p:txBody>
          <a:bodyPr/>
          <a:lstStyle/>
          <a:p>
            <a:r>
              <a:rPr lang="en-US" sz="1400" dirty="0">
                <a:latin typeface="Calibri" panose="020F0502020204030204" pitchFamily="34" charset="0"/>
              </a:rPr>
              <a:t>Interest-Rate Cuts</a:t>
            </a:r>
          </a:p>
        </p:txBody>
      </p:sp>
      <p:sp>
        <p:nvSpPr>
          <p:cNvPr id="20" name="Text Placeholder 19">
            <a:extLst>
              <a:ext uri="{FF2B5EF4-FFF2-40B4-BE49-F238E27FC236}">
                <a16:creationId xmlns:a16="http://schemas.microsoft.com/office/drawing/2014/main" id="{14255CEB-D470-9497-455C-5C32E7D49509}"/>
              </a:ext>
            </a:extLst>
          </p:cNvPr>
          <p:cNvSpPr>
            <a:spLocks noGrp="1"/>
          </p:cNvSpPr>
          <p:nvPr>
            <p:ph type="body" sz="quarter" idx="20"/>
          </p:nvPr>
        </p:nvSpPr>
        <p:spPr/>
        <p:txBody>
          <a:bodyPr/>
          <a:lstStyle/>
          <a:p>
            <a:r>
              <a:rPr lang="en-US" sz="1400" dirty="0">
                <a:latin typeface="Calibri" panose="020F0502020204030204" pitchFamily="34" charset="0"/>
              </a:rPr>
              <a:t>Quantitative Easing</a:t>
            </a:r>
          </a:p>
        </p:txBody>
      </p:sp>
      <p:sp>
        <p:nvSpPr>
          <p:cNvPr id="4" name="Text Placeholder 3">
            <a:extLst>
              <a:ext uri="{FF2B5EF4-FFF2-40B4-BE49-F238E27FC236}">
                <a16:creationId xmlns:a16="http://schemas.microsoft.com/office/drawing/2014/main" id="{78BA5D5D-A111-2FBA-BB42-888BEA009CAC}"/>
              </a:ext>
            </a:extLst>
          </p:cNvPr>
          <p:cNvSpPr>
            <a:spLocks noGrp="1"/>
          </p:cNvSpPr>
          <p:nvPr>
            <p:ph type="body" sz="quarter" idx="22"/>
          </p:nvPr>
        </p:nvSpPr>
        <p:spPr/>
        <p:txBody>
          <a:bodyPr/>
          <a:lstStyle/>
          <a:p>
            <a:r>
              <a:rPr lang="en-US" sz="1400">
                <a:latin typeface="Calibri" panose="020F0502020204030204" pitchFamily="34" charset="0"/>
              </a:rPr>
              <a:t>Australian Guarantee Scheme</a:t>
            </a:r>
          </a:p>
          <a:p>
            <a:endParaRPr lang="en-US" sz="1400">
              <a:latin typeface="Calibri" panose="020F0502020204030204" pitchFamily="34" charset="0"/>
            </a:endParaRPr>
          </a:p>
        </p:txBody>
      </p:sp>
      <p:sp>
        <p:nvSpPr>
          <p:cNvPr id="21" name="Text Placeholder 20">
            <a:extLst>
              <a:ext uri="{FF2B5EF4-FFF2-40B4-BE49-F238E27FC236}">
                <a16:creationId xmlns:a16="http://schemas.microsoft.com/office/drawing/2014/main" id="{E9842D84-D2ED-CE6E-B52C-C9E54CCEFD3C}"/>
              </a:ext>
            </a:extLst>
          </p:cNvPr>
          <p:cNvSpPr>
            <a:spLocks noGrp="1"/>
          </p:cNvSpPr>
          <p:nvPr>
            <p:ph type="body" sz="quarter" idx="24"/>
          </p:nvPr>
        </p:nvSpPr>
        <p:spPr/>
        <p:txBody>
          <a:bodyPr/>
          <a:lstStyle/>
          <a:p>
            <a:r>
              <a:rPr lang="en-US" sz="1400">
                <a:latin typeface="Calibri" panose="020F0502020204030204" pitchFamily="34" charset="0"/>
              </a:rPr>
              <a:t>Fiscal Stimulus Package</a:t>
            </a:r>
          </a:p>
        </p:txBody>
      </p:sp>
      <p:sp>
        <p:nvSpPr>
          <p:cNvPr id="24" name="Content Placeholder 23">
            <a:extLst>
              <a:ext uri="{FF2B5EF4-FFF2-40B4-BE49-F238E27FC236}">
                <a16:creationId xmlns:a16="http://schemas.microsoft.com/office/drawing/2014/main" id="{D4FE73AD-68ED-5C4F-CAB2-63E0FB546234}"/>
              </a:ext>
            </a:extLst>
          </p:cNvPr>
          <p:cNvSpPr>
            <a:spLocks noGrp="1"/>
          </p:cNvSpPr>
          <p:nvPr>
            <p:ph sz="quarter" idx="28"/>
          </p:nvPr>
        </p:nvSpPr>
        <p:spPr>
          <a:xfrm>
            <a:off x="233971" y="1759444"/>
            <a:ext cx="5641691" cy="523220"/>
          </a:xfrm>
        </p:spPr>
        <p:txBody>
          <a:bodyPr/>
          <a:lstStyle/>
          <a:p>
            <a:pPr marL="0" indent="0">
              <a:buNone/>
            </a:pPr>
            <a:r>
              <a:rPr lang="en-US" sz="1400" dirty="0">
                <a:latin typeface="Calibri" panose="020F0502020204030204" pitchFamily="34" charset="0"/>
              </a:rPr>
              <a:t>Drastic reduction in interest rates by 100 basis points on 7 October 2008, cash rate dropped from 7% to 3.25% in order to stimulate demand</a:t>
            </a:r>
          </a:p>
        </p:txBody>
      </p:sp>
      <p:sp>
        <p:nvSpPr>
          <p:cNvPr id="25" name="Content Placeholder 24">
            <a:extLst>
              <a:ext uri="{FF2B5EF4-FFF2-40B4-BE49-F238E27FC236}">
                <a16:creationId xmlns:a16="http://schemas.microsoft.com/office/drawing/2014/main" id="{9605CC1D-6FDF-81EC-CC3D-0316878EC6E4}"/>
              </a:ext>
            </a:extLst>
          </p:cNvPr>
          <p:cNvSpPr>
            <a:spLocks noGrp="1"/>
          </p:cNvSpPr>
          <p:nvPr>
            <p:ph sz="quarter" idx="29"/>
          </p:nvPr>
        </p:nvSpPr>
        <p:spPr>
          <a:xfrm>
            <a:off x="6378600" y="1759942"/>
            <a:ext cx="5641691" cy="1005403"/>
          </a:xfrm>
        </p:spPr>
        <p:txBody>
          <a:bodyPr/>
          <a:lstStyle/>
          <a:p>
            <a:pPr marL="0" indent="0">
              <a:buNone/>
            </a:pPr>
            <a:r>
              <a:rPr lang="en-SG" sz="1400" dirty="0">
                <a:solidFill>
                  <a:srgbClr val="0C0F19"/>
                </a:solidFill>
                <a:latin typeface="Calibri" panose="020F0502020204030204" pitchFamily="34" charset="0"/>
              </a:rPr>
              <a:t>Allowing banks to swap out risky mortgage debts for secure government bonds to maintain liquidity of the banks and for banks to continue lending to borrowers to facilitate short-term refinancing </a:t>
            </a:r>
            <a:endParaRPr lang="en-SG" sz="1400" dirty="0">
              <a:latin typeface="Calibri" panose="020F0502020204030204" pitchFamily="34" charset="0"/>
            </a:endParaRPr>
          </a:p>
          <a:p>
            <a:endParaRPr lang="en-US" sz="1400" dirty="0">
              <a:latin typeface="Calibri" panose="020F0502020204030204" pitchFamily="34" charset="0"/>
            </a:endParaRPr>
          </a:p>
        </p:txBody>
      </p:sp>
      <p:sp>
        <p:nvSpPr>
          <p:cNvPr id="26" name="Content Placeholder 25">
            <a:extLst>
              <a:ext uri="{FF2B5EF4-FFF2-40B4-BE49-F238E27FC236}">
                <a16:creationId xmlns:a16="http://schemas.microsoft.com/office/drawing/2014/main" id="{68047CD9-F9E7-2F6D-2385-C2AF1D7C9331}"/>
              </a:ext>
            </a:extLst>
          </p:cNvPr>
          <p:cNvSpPr>
            <a:spLocks noGrp="1"/>
          </p:cNvSpPr>
          <p:nvPr>
            <p:ph sz="quarter" idx="30"/>
          </p:nvPr>
        </p:nvSpPr>
        <p:spPr>
          <a:xfrm>
            <a:off x="233971" y="4204665"/>
            <a:ext cx="5641691" cy="523220"/>
          </a:xfrm>
        </p:spPr>
        <p:txBody>
          <a:bodyPr/>
          <a:lstStyle/>
          <a:p>
            <a:pPr marL="0" indent="0">
              <a:buNone/>
            </a:pPr>
            <a:r>
              <a:rPr lang="en-US" sz="1400" dirty="0">
                <a:latin typeface="Calibri" panose="020F0502020204030204" pitchFamily="34" charset="0"/>
              </a:rPr>
              <a:t>Raised the ceiling for the guarantee on loans of up to $1 million to facilitate the flow of credit </a:t>
            </a:r>
          </a:p>
        </p:txBody>
      </p:sp>
      <p:sp>
        <p:nvSpPr>
          <p:cNvPr id="27" name="Content Placeholder 26">
            <a:extLst>
              <a:ext uri="{FF2B5EF4-FFF2-40B4-BE49-F238E27FC236}">
                <a16:creationId xmlns:a16="http://schemas.microsoft.com/office/drawing/2014/main" id="{F74CFBA9-107C-00A1-5297-E79026F9F95B}"/>
              </a:ext>
            </a:extLst>
          </p:cNvPr>
          <p:cNvSpPr>
            <a:spLocks noGrp="1"/>
          </p:cNvSpPr>
          <p:nvPr>
            <p:ph sz="quarter" idx="31"/>
          </p:nvPr>
        </p:nvSpPr>
        <p:spPr>
          <a:xfrm>
            <a:off x="6378599" y="4204665"/>
            <a:ext cx="5641691" cy="523220"/>
          </a:xfrm>
        </p:spPr>
        <p:txBody>
          <a:bodyPr/>
          <a:lstStyle/>
          <a:p>
            <a:pPr marL="0" indent="0">
              <a:buNone/>
            </a:pPr>
            <a:r>
              <a:rPr lang="en-US" sz="1400" dirty="0">
                <a:latin typeface="Calibri" panose="020F0502020204030204" pitchFamily="34" charset="0"/>
              </a:rPr>
              <a:t>To alleviate the contraction in private spending and support families. Injected $10.4 billion in Oct 2008 and a further $42 billion in Feb 2009</a:t>
            </a:r>
          </a:p>
        </p:txBody>
      </p:sp>
      <p:sp>
        <p:nvSpPr>
          <p:cNvPr id="14" name="Slide Number Placeholder 13">
            <a:extLst>
              <a:ext uri="{FF2B5EF4-FFF2-40B4-BE49-F238E27FC236}">
                <a16:creationId xmlns:a16="http://schemas.microsoft.com/office/drawing/2014/main" id="{C366BC17-868F-BF8D-348D-8760DD239B9F}"/>
              </a:ext>
            </a:extLst>
          </p:cNvPr>
          <p:cNvSpPr>
            <a:spLocks noGrp="1"/>
          </p:cNvSpPr>
          <p:nvPr>
            <p:ph type="sldNum" sz="quarter" idx="12"/>
          </p:nvPr>
        </p:nvSpPr>
        <p:spPr/>
        <p:txBody>
          <a:bodyPr/>
          <a:lstStyle/>
          <a:p>
            <a:fld id="{FE3B7937-5ADA-FC4C-8C41-1CCDFF8CFC49}" type="slidenum">
              <a:rPr lang="en-US" smtClean="0"/>
              <a:pPr/>
              <a:t>8</a:t>
            </a:fld>
            <a:endParaRPr lang="en-US"/>
          </a:p>
        </p:txBody>
      </p:sp>
      <p:pic>
        <p:nvPicPr>
          <p:cNvPr id="6" name="Picture 5" descr="Chart, line chart&#10;&#10;Description automatically generated">
            <a:extLst>
              <a:ext uri="{FF2B5EF4-FFF2-40B4-BE49-F238E27FC236}">
                <a16:creationId xmlns:a16="http://schemas.microsoft.com/office/drawing/2014/main" id="{54F273D7-243F-FDF3-C615-BD1799A1028A}"/>
              </a:ext>
            </a:extLst>
          </p:cNvPr>
          <p:cNvPicPr>
            <a:picLocks noChangeAspect="1"/>
          </p:cNvPicPr>
          <p:nvPr/>
        </p:nvPicPr>
        <p:blipFill>
          <a:blip r:embed="rId3"/>
          <a:stretch>
            <a:fillRect/>
          </a:stretch>
        </p:blipFill>
        <p:spPr>
          <a:xfrm>
            <a:off x="1249511" y="2390824"/>
            <a:ext cx="3509940" cy="1705681"/>
          </a:xfrm>
          <a:prstGeom prst="rect">
            <a:avLst/>
          </a:prstGeom>
        </p:spPr>
      </p:pic>
      <p:sp>
        <p:nvSpPr>
          <p:cNvPr id="7" name="Rounded Rectangle 6">
            <a:extLst>
              <a:ext uri="{FF2B5EF4-FFF2-40B4-BE49-F238E27FC236}">
                <a16:creationId xmlns:a16="http://schemas.microsoft.com/office/drawing/2014/main" id="{17F35A09-829F-0650-0912-CFE80679E66C}"/>
              </a:ext>
            </a:extLst>
          </p:cNvPr>
          <p:cNvSpPr/>
          <p:nvPr/>
        </p:nvSpPr>
        <p:spPr>
          <a:xfrm>
            <a:off x="2598448" y="2427967"/>
            <a:ext cx="406033" cy="1466595"/>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graphicFrame>
        <p:nvGraphicFramePr>
          <p:cNvPr id="11" name="Content Placeholder 19">
            <a:extLst>
              <a:ext uri="{FF2B5EF4-FFF2-40B4-BE49-F238E27FC236}">
                <a16:creationId xmlns:a16="http://schemas.microsoft.com/office/drawing/2014/main" id="{04B32AA1-E72E-CD87-2E07-F6011F03C2A7}"/>
              </a:ext>
            </a:extLst>
          </p:cNvPr>
          <p:cNvGraphicFramePr>
            <a:graphicFrameLocks/>
          </p:cNvGraphicFramePr>
          <p:nvPr>
            <p:extLst>
              <p:ext uri="{D42A27DB-BD31-4B8C-83A1-F6EECF244321}">
                <p14:modId xmlns:p14="http://schemas.microsoft.com/office/powerpoint/2010/main" val="2437441749"/>
              </p:ext>
            </p:extLst>
          </p:nvPr>
        </p:nvGraphicFramePr>
        <p:xfrm>
          <a:off x="7261858" y="4724370"/>
          <a:ext cx="2329401" cy="191472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25315E70-0FD7-CC8B-B1DD-BD864BBF015F}"/>
              </a:ext>
            </a:extLst>
          </p:cNvPr>
          <p:cNvSpPr txBox="1"/>
          <p:nvPr/>
        </p:nvSpPr>
        <p:spPr>
          <a:xfrm>
            <a:off x="8047424" y="5426371"/>
            <a:ext cx="737467" cy="717584"/>
          </a:xfrm>
          <a:prstGeom prst="rect">
            <a:avLst/>
          </a:prstGeom>
          <a:ln w="9525">
            <a:noFill/>
          </a:ln>
        </p:spPr>
        <p:txBody>
          <a:bodyPr vert="horz" wrap="none" lIns="0" tIns="46800" rIns="0" bIns="46800" rtlCol="0">
            <a:noAutofit/>
          </a:bodyPr>
          <a:lstStyle/>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$52.4B stimulus </a:t>
            </a:r>
          </a:p>
          <a:p>
            <a:pPr algn="ctr">
              <a:buClr>
                <a:schemeClr val="accent2"/>
              </a:buClr>
            </a:pPr>
            <a:r>
              <a:rPr lang="en-US" sz="1200" dirty="0">
                <a:solidFill>
                  <a:srgbClr val="00235D"/>
                </a:solidFill>
                <a:latin typeface="Calibri" panose="020F0502020204030204" pitchFamily="34" charset="0"/>
                <a:cs typeface="Calibri" panose="020F0502020204030204" pitchFamily="34" charset="0"/>
              </a:rPr>
              <a:t>package</a:t>
            </a:r>
          </a:p>
        </p:txBody>
      </p:sp>
      <p:sp>
        <p:nvSpPr>
          <p:cNvPr id="13" name="TextBox 12">
            <a:extLst>
              <a:ext uri="{FF2B5EF4-FFF2-40B4-BE49-F238E27FC236}">
                <a16:creationId xmlns:a16="http://schemas.microsoft.com/office/drawing/2014/main" id="{4912B846-37BD-1263-0418-3C508CCD6A1C}"/>
              </a:ext>
            </a:extLst>
          </p:cNvPr>
          <p:cNvSpPr txBox="1"/>
          <p:nvPr/>
        </p:nvSpPr>
        <p:spPr>
          <a:xfrm>
            <a:off x="6397161" y="5588814"/>
            <a:ext cx="1016231" cy="717584"/>
          </a:xfrm>
          <a:prstGeom prst="rect">
            <a:avLst/>
          </a:prstGeom>
          <a:ln w="9525">
            <a:noFill/>
          </a:ln>
        </p:spPr>
        <p:txBody>
          <a:bodyPr vert="horz" wrap="none" lIns="0" tIns="46800" rIns="0" bIns="46800" rtlCol="0">
            <a:no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Cash bonuses to </a:t>
            </a:r>
          </a:p>
          <a:p>
            <a:pPr algn="ctr">
              <a:buClr>
                <a:schemeClr val="accent2"/>
              </a:buClr>
            </a:pPr>
            <a:r>
              <a:rPr lang="en-US" sz="1200">
                <a:solidFill>
                  <a:srgbClr val="00235D"/>
                </a:solidFill>
                <a:latin typeface="Calibri" panose="020F0502020204030204" pitchFamily="34" charset="0"/>
                <a:cs typeface="Calibri" panose="020F0502020204030204" pitchFamily="34" charset="0"/>
              </a:rPr>
              <a:t>pensioners &amp; low-income </a:t>
            </a:r>
          </a:p>
        </p:txBody>
      </p:sp>
      <p:sp>
        <p:nvSpPr>
          <p:cNvPr id="15" name="TextBox 14">
            <a:extLst>
              <a:ext uri="{FF2B5EF4-FFF2-40B4-BE49-F238E27FC236}">
                <a16:creationId xmlns:a16="http://schemas.microsoft.com/office/drawing/2014/main" id="{520BEDD4-0ABF-49A2-11DE-A97D2BA8DB9F}"/>
              </a:ext>
            </a:extLst>
          </p:cNvPr>
          <p:cNvSpPr txBox="1"/>
          <p:nvPr/>
        </p:nvSpPr>
        <p:spPr>
          <a:xfrm>
            <a:off x="9346687" y="6023509"/>
            <a:ext cx="737467" cy="717584"/>
          </a:xfrm>
          <a:prstGeom prst="rect">
            <a:avLst/>
          </a:prstGeom>
          <a:ln w="9525">
            <a:noFill/>
          </a:ln>
        </p:spPr>
        <p:txBody>
          <a:bodyPr vert="horz" wrap="none" lIns="0" tIns="46800" rIns="0" bIns="46800" rtlCol="0">
            <a:no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Infrastructure Projects</a:t>
            </a:r>
          </a:p>
        </p:txBody>
      </p:sp>
      <p:sp>
        <p:nvSpPr>
          <p:cNvPr id="17" name="TextBox 16">
            <a:extLst>
              <a:ext uri="{FF2B5EF4-FFF2-40B4-BE49-F238E27FC236}">
                <a16:creationId xmlns:a16="http://schemas.microsoft.com/office/drawing/2014/main" id="{AFE4E0E2-E566-5FF4-3383-B5D592F70C1D}"/>
              </a:ext>
            </a:extLst>
          </p:cNvPr>
          <p:cNvSpPr txBox="1"/>
          <p:nvPr/>
        </p:nvSpPr>
        <p:spPr>
          <a:xfrm>
            <a:off x="9498224" y="4967045"/>
            <a:ext cx="737467" cy="717584"/>
          </a:xfrm>
          <a:prstGeom prst="rect">
            <a:avLst/>
          </a:prstGeom>
          <a:ln w="9525">
            <a:noFill/>
          </a:ln>
        </p:spPr>
        <p:txBody>
          <a:bodyPr vert="horz" wrap="none" lIns="0" tIns="46800" rIns="0" bIns="46800" rtlCol="0">
            <a:no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Housing Construction</a:t>
            </a:r>
          </a:p>
        </p:txBody>
      </p:sp>
      <p:sp>
        <p:nvSpPr>
          <p:cNvPr id="18" name="TextBox 17">
            <a:extLst>
              <a:ext uri="{FF2B5EF4-FFF2-40B4-BE49-F238E27FC236}">
                <a16:creationId xmlns:a16="http://schemas.microsoft.com/office/drawing/2014/main" id="{5119DECD-BD6B-DA6A-E1EB-A991B36921AC}"/>
              </a:ext>
            </a:extLst>
          </p:cNvPr>
          <p:cNvSpPr txBox="1"/>
          <p:nvPr/>
        </p:nvSpPr>
        <p:spPr>
          <a:xfrm>
            <a:off x="7154882" y="5066799"/>
            <a:ext cx="737467" cy="717584"/>
          </a:xfrm>
          <a:prstGeom prst="rect">
            <a:avLst/>
          </a:prstGeom>
          <a:ln w="9525">
            <a:noFill/>
          </a:ln>
        </p:spPr>
        <p:txBody>
          <a:bodyPr vert="horz" wrap="none" lIns="0" tIns="46800" rIns="0" bIns="46800" rtlCol="0">
            <a:noAutofit/>
          </a:bodyPr>
          <a:lstStyle/>
          <a:p>
            <a:pPr algn="ctr">
              <a:buClr>
                <a:schemeClr val="accent2"/>
              </a:buClr>
            </a:pPr>
            <a:r>
              <a:rPr lang="en-US" sz="1200">
                <a:solidFill>
                  <a:srgbClr val="00235D"/>
                </a:solidFill>
                <a:latin typeface="Calibri" panose="020F0502020204030204" pitchFamily="34" charset="0"/>
                <a:cs typeface="Calibri" panose="020F0502020204030204" pitchFamily="34" charset="0"/>
              </a:rPr>
              <a:t>Others</a:t>
            </a:r>
          </a:p>
        </p:txBody>
      </p:sp>
      <p:pic>
        <p:nvPicPr>
          <p:cNvPr id="28" name="Picture 27" descr="Chart&#10;&#10;Description automatically generated">
            <a:extLst>
              <a:ext uri="{FF2B5EF4-FFF2-40B4-BE49-F238E27FC236}">
                <a16:creationId xmlns:a16="http://schemas.microsoft.com/office/drawing/2014/main" id="{284DF462-5361-BFEF-32E2-B5EFE65F2016}"/>
              </a:ext>
            </a:extLst>
          </p:cNvPr>
          <p:cNvPicPr>
            <a:picLocks noChangeAspect="1"/>
          </p:cNvPicPr>
          <p:nvPr/>
        </p:nvPicPr>
        <p:blipFill rotWithShape="1">
          <a:blip r:embed="rId5"/>
          <a:srcRect l="2700" t="4427"/>
          <a:stretch/>
        </p:blipFill>
        <p:spPr>
          <a:xfrm>
            <a:off x="1613271" y="4543656"/>
            <a:ext cx="2476027" cy="1763869"/>
          </a:xfrm>
          <a:prstGeom prst="rect">
            <a:avLst/>
          </a:prstGeom>
        </p:spPr>
      </p:pic>
      <p:sp>
        <p:nvSpPr>
          <p:cNvPr id="29" name="Rounded Rectangle 28">
            <a:extLst>
              <a:ext uri="{FF2B5EF4-FFF2-40B4-BE49-F238E27FC236}">
                <a16:creationId xmlns:a16="http://schemas.microsoft.com/office/drawing/2014/main" id="{C9CE45CF-8F72-6FFF-EB28-FB0A7862BBDF}"/>
              </a:ext>
            </a:extLst>
          </p:cNvPr>
          <p:cNvSpPr/>
          <p:nvPr/>
        </p:nvSpPr>
        <p:spPr>
          <a:xfrm>
            <a:off x="2512375" y="4496134"/>
            <a:ext cx="677817" cy="1726821"/>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30" name="Rectangle 29">
            <a:extLst>
              <a:ext uri="{FF2B5EF4-FFF2-40B4-BE49-F238E27FC236}">
                <a16:creationId xmlns:a16="http://schemas.microsoft.com/office/drawing/2014/main" id="{100E278F-2A3A-CD9B-8F8B-DA37E4DF6C1D}"/>
              </a:ext>
            </a:extLst>
          </p:cNvPr>
          <p:cNvSpPr/>
          <p:nvPr/>
        </p:nvSpPr>
        <p:spPr>
          <a:xfrm>
            <a:off x="6500935" y="3398953"/>
            <a:ext cx="1382056" cy="44217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solidFill>
                  <a:schemeClr val="bg1"/>
                </a:solidFill>
                <a:latin typeface="Calibri" panose="020F0502020204030204" pitchFamily="34" charset="0"/>
                <a:cs typeface="Calibri" panose="020F0502020204030204" pitchFamily="34" charset="0"/>
              </a:rPr>
              <a:t>RBA buys long-term securities</a:t>
            </a:r>
          </a:p>
        </p:txBody>
      </p:sp>
      <p:sp>
        <p:nvSpPr>
          <p:cNvPr id="31" name="Rectangle 30">
            <a:extLst>
              <a:ext uri="{FF2B5EF4-FFF2-40B4-BE49-F238E27FC236}">
                <a16:creationId xmlns:a16="http://schemas.microsoft.com/office/drawing/2014/main" id="{9144B355-DE3C-FB03-7B31-7E6BF726DBB6}"/>
              </a:ext>
            </a:extLst>
          </p:cNvPr>
          <p:cNvSpPr/>
          <p:nvPr/>
        </p:nvSpPr>
        <p:spPr>
          <a:xfrm>
            <a:off x="8241374" y="3423683"/>
            <a:ext cx="1382056" cy="44217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solidFill>
                  <a:schemeClr val="bg1"/>
                </a:solidFill>
                <a:latin typeface="Calibri" panose="020F0502020204030204" pitchFamily="34" charset="0"/>
                <a:cs typeface="Calibri" panose="020F0502020204030204" pitchFamily="34" charset="0"/>
              </a:rPr>
              <a:t>Increases money supply, lowers I/R</a:t>
            </a:r>
          </a:p>
        </p:txBody>
      </p:sp>
      <p:sp>
        <p:nvSpPr>
          <p:cNvPr id="32" name="Rectangle 31">
            <a:extLst>
              <a:ext uri="{FF2B5EF4-FFF2-40B4-BE49-F238E27FC236}">
                <a16:creationId xmlns:a16="http://schemas.microsoft.com/office/drawing/2014/main" id="{09326A22-F5A8-58BB-B1BD-5BDABC6EDA48}"/>
              </a:ext>
            </a:extLst>
          </p:cNvPr>
          <p:cNvSpPr/>
          <p:nvPr/>
        </p:nvSpPr>
        <p:spPr>
          <a:xfrm>
            <a:off x="9980157" y="3423683"/>
            <a:ext cx="1382056" cy="44217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a:solidFill>
                  <a:schemeClr val="bg1"/>
                </a:solidFill>
                <a:latin typeface="Calibri" panose="020F0502020204030204" pitchFamily="34" charset="0"/>
                <a:cs typeface="Calibri" panose="020F0502020204030204" pitchFamily="34" charset="0"/>
              </a:rPr>
              <a:t>Allows banks to lend &amp; to borrow</a:t>
            </a:r>
          </a:p>
        </p:txBody>
      </p:sp>
      <p:pic>
        <p:nvPicPr>
          <p:cNvPr id="40" name="Picture 2">
            <a:extLst>
              <a:ext uri="{FF2B5EF4-FFF2-40B4-BE49-F238E27FC236}">
                <a16:creationId xmlns:a16="http://schemas.microsoft.com/office/drawing/2014/main" id="{07CA8434-8AFE-7B14-CDF2-EDFF2689C3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6903" y="2462700"/>
            <a:ext cx="735060" cy="735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BC783B6-DFA7-B948-A4DB-C68714E0B4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3291" y="2603719"/>
            <a:ext cx="630566" cy="6305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E93474E-3D6A-D65A-D4EA-BC936F9A2B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9020" y="2594119"/>
            <a:ext cx="630565" cy="6305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FB56FE5-3582-CD87-F092-1B4F14B2D1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7145" y="2462700"/>
            <a:ext cx="708081" cy="708081"/>
          </a:xfrm>
          <a:prstGeom prst="rect">
            <a:avLst/>
          </a:prstGeom>
          <a:noFill/>
          <a:extLst>
            <a:ext uri="{909E8E84-426E-40DD-AFC4-6F175D3DCCD1}">
              <a14:hiddenFill xmlns:a14="http://schemas.microsoft.com/office/drawing/2010/main">
                <a:solidFill>
                  <a:srgbClr val="FFFFFF"/>
                </a:solidFill>
              </a14:hiddenFill>
            </a:ext>
          </a:extLst>
        </p:spPr>
      </p:pic>
      <p:sp>
        <p:nvSpPr>
          <p:cNvPr id="43" name="Right Arrow 42">
            <a:extLst>
              <a:ext uri="{FF2B5EF4-FFF2-40B4-BE49-F238E27FC236}">
                <a16:creationId xmlns:a16="http://schemas.microsoft.com/office/drawing/2014/main" id="{B6750414-B2CF-7BDD-4670-CF758FFA00F2}"/>
              </a:ext>
            </a:extLst>
          </p:cNvPr>
          <p:cNvSpPr/>
          <p:nvPr/>
        </p:nvSpPr>
        <p:spPr>
          <a:xfrm>
            <a:off x="7349142" y="2797471"/>
            <a:ext cx="222816" cy="91292"/>
          </a:xfrm>
          <a:prstGeom prst="rightArrow">
            <a:avLst/>
          </a:prstGeom>
          <a:solidFill>
            <a:schemeClr val="tx1"/>
          </a:solid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44" name="Right Arrow 43">
            <a:extLst>
              <a:ext uri="{FF2B5EF4-FFF2-40B4-BE49-F238E27FC236}">
                <a16:creationId xmlns:a16="http://schemas.microsoft.com/office/drawing/2014/main" id="{00D40B0B-C57E-D8C8-E007-6395E7F0A643}"/>
              </a:ext>
            </a:extLst>
          </p:cNvPr>
          <p:cNvSpPr/>
          <p:nvPr/>
        </p:nvSpPr>
        <p:spPr>
          <a:xfrm>
            <a:off x="8505190" y="2815438"/>
            <a:ext cx="222816" cy="91292"/>
          </a:xfrm>
          <a:prstGeom prst="rightArrow">
            <a:avLst/>
          </a:prstGeom>
          <a:solidFill>
            <a:schemeClr val="tx1"/>
          </a:solid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45" name="Right Arrow 44">
            <a:extLst>
              <a:ext uri="{FF2B5EF4-FFF2-40B4-BE49-F238E27FC236}">
                <a16:creationId xmlns:a16="http://schemas.microsoft.com/office/drawing/2014/main" id="{FBB3B083-420A-4BD8-936D-31414BA88AB5}"/>
              </a:ext>
            </a:extLst>
          </p:cNvPr>
          <p:cNvSpPr/>
          <p:nvPr/>
        </p:nvSpPr>
        <p:spPr>
          <a:xfrm>
            <a:off x="9866957" y="2795844"/>
            <a:ext cx="222816" cy="91292"/>
          </a:xfrm>
          <a:prstGeom prst="rightArrow">
            <a:avLst/>
          </a:prstGeom>
          <a:solidFill>
            <a:schemeClr val="tx1"/>
          </a:solidFill>
          <a:ln w="9525">
            <a:solidFill>
              <a:srgbClr val="00235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cxnSp>
        <p:nvCxnSpPr>
          <p:cNvPr id="35" name="Straight Arrow Connector 34">
            <a:extLst>
              <a:ext uri="{FF2B5EF4-FFF2-40B4-BE49-F238E27FC236}">
                <a16:creationId xmlns:a16="http://schemas.microsoft.com/office/drawing/2014/main" id="{3CDB60C2-FDB5-D314-FB91-F6503D60CA1E}"/>
              </a:ext>
            </a:extLst>
          </p:cNvPr>
          <p:cNvCxnSpPr>
            <a:cxnSpLocks/>
          </p:cNvCxnSpPr>
          <p:nvPr/>
        </p:nvCxnSpPr>
        <p:spPr>
          <a:xfrm>
            <a:off x="2714948" y="2375995"/>
            <a:ext cx="86516" cy="676672"/>
          </a:xfrm>
          <a:prstGeom prst="straightConnector1">
            <a:avLst/>
          </a:prstGeom>
          <a:ln w="127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6DFC0CB2-5A9D-B6F2-AB22-8BD9298E01D5}"/>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41" name="Rectangle 40">
            <a:extLst>
              <a:ext uri="{FF2B5EF4-FFF2-40B4-BE49-F238E27FC236}">
                <a16:creationId xmlns:a16="http://schemas.microsoft.com/office/drawing/2014/main" id="{34BB3210-B19E-8FBB-781C-5D58FA8AE587}"/>
              </a:ext>
            </a:extLst>
          </p:cNvPr>
          <p:cNvSpPr/>
          <p:nvPr/>
        </p:nvSpPr>
        <p:spPr>
          <a:xfrm>
            <a:off x="2229839"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42" name="Rectangle 41">
            <a:extLst>
              <a:ext uri="{FF2B5EF4-FFF2-40B4-BE49-F238E27FC236}">
                <a16:creationId xmlns:a16="http://schemas.microsoft.com/office/drawing/2014/main" id="{3EC20482-8F3D-54B8-A7F8-6F780E544B11}"/>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6" name="Rectangle 45">
            <a:extLst>
              <a:ext uri="{FF2B5EF4-FFF2-40B4-BE49-F238E27FC236}">
                <a16:creationId xmlns:a16="http://schemas.microsoft.com/office/drawing/2014/main" id="{34DB6B14-B575-434A-C14C-EE800EE2F30C}"/>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7" name="Rectangle 46">
            <a:extLst>
              <a:ext uri="{FF2B5EF4-FFF2-40B4-BE49-F238E27FC236}">
                <a16:creationId xmlns:a16="http://schemas.microsoft.com/office/drawing/2014/main" id="{B3668CAC-D400-BF18-F8F1-EBDA979D0AE6}"/>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8" name="Rectangle 47">
            <a:extLst>
              <a:ext uri="{FF2B5EF4-FFF2-40B4-BE49-F238E27FC236}">
                <a16:creationId xmlns:a16="http://schemas.microsoft.com/office/drawing/2014/main" id="{0D4F6726-BC6A-C3C9-BEC6-5563030B7005}"/>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49" name="TextBox 48">
            <a:extLst>
              <a:ext uri="{FF2B5EF4-FFF2-40B4-BE49-F238E27FC236}">
                <a16:creationId xmlns:a16="http://schemas.microsoft.com/office/drawing/2014/main" id="{68F0F83F-B708-5077-E85E-24F2644006D2}"/>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50" name="TextBox 49">
            <a:extLst>
              <a:ext uri="{FF2B5EF4-FFF2-40B4-BE49-F238E27FC236}">
                <a16:creationId xmlns:a16="http://schemas.microsoft.com/office/drawing/2014/main" id="{6587DFE6-0B53-9B87-E5AF-E8DBDCAE5696}"/>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51" name="TextBox 50">
            <a:extLst>
              <a:ext uri="{FF2B5EF4-FFF2-40B4-BE49-F238E27FC236}">
                <a16:creationId xmlns:a16="http://schemas.microsoft.com/office/drawing/2014/main" id="{541CEC85-4F9F-0018-FB90-EFF817AA0841}"/>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52" name="TextBox 51">
            <a:extLst>
              <a:ext uri="{FF2B5EF4-FFF2-40B4-BE49-F238E27FC236}">
                <a16:creationId xmlns:a16="http://schemas.microsoft.com/office/drawing/2014/main" id="{778F7853-9381-D48F-1A82-62F455EE2E76}"/>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53" name="TextBox 52">
            <a:extLst>
              <a:ext uri="{FF2B5EF4-FFF2-40B4-BE49-F238E27FC236}">
                <a16:creationId xmlns:a16="http://schemas.microsoft.com/office/drawing/2014/main" id="{32FAB3B5-CC63-BDA7-5AFB-6E1FBF57497B}"/>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54" name="TextBox 53">
            <a:extLst>
              <a:ext uri="{FF2B5EF4-FFF2-40B4-BE49-F238E27FC236}">
                <a16:creationId xmlns:a16="http://schemas.microsoft.com/office/drawing/2014/main" id="{CB85B875-F3CD-CA4E-43E0-4F8D723BA4F2}"/>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
        <p:nvSpPr>
          <p:cNvPr id="55" name="TextBox 54">
            <a:extLst>
              <a:ext uri="{FF2B5EF4-FFF2-40B4-BE49-F238E27FC236}">
                <a16:creationId xmlns:a16="http://schemas.microsoft.com/office/drawing/2014/main" id="{746189D2-F234-4DC2-8B3C-2B8AAF1F0EA3}"/>
              </a:ext>
            </a:extLst>
          </p:cNvPr>
          <p:cNvSpPr txBox="1"/>
          <p:nvPr/>
        </p:nvSpPr>
        <p:spPr>
          <a:xfrm>
            <a:off x="4916557" y="5950226"/>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Tree>
    <p:extLst>
      <p:ext uri="{BB962C8B-B14F-4D97-AF65-F5344CB8AC3E}">
        <p14:creationId xmlns:p14="http://schemas.microsoft.com/office/powerpoint/2010/main" val="498937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4586-209A-E3B9-1952-9F2AB5D8338F}"/>
              </a:ext>
            </a:extLst>
          </p:cNvPr>
          <p:cNvSpPr>
            <a:spLocks noGrp="1"/>
          </p:cNvSpPr>
          <p:nvPr>
            <p:ph type="title"/>
          </p:nvPr>
        </p:nvSpPr>
        <p:spPr/>
        <p:txBody>
          <a:bodyPr/>
          <a:lstStyle/>
          <a:p>
            <a:r>
              <a:rPr lang="en-US" sz="2000" dirty="0"/>
              <a:t>Impact on AU Equities &amp; Economy: Spillover effects of the GFC despite prompt Government’s intervention</a:t>
            </a:r>
          </a:p>
        </p:txBody>
      </p:sp>
      <p:sp>
        <p:nvSpPr>
          <p:cNvPr id="14" name="Slide Number Placeholder 13">
            <a:extLst>
              <a:ext uri="{FF2B5EF4-FFF2-40B4-BE49-F238E27FC236}">
                <a16:creationId xmlns:a16="http://schemas.microsoft.com/office/drawing/2014/main" id="{C366BC17-868F-BF8D-348D-8760DD239B9F}"/>
              </a:ext>
            </a:extLst>
          </p:cNvPr>
          <p:cNvSpPr>
            <a:spLocks noGrp="1"/>
          </p:cNvSpPr>
          <p:nvPr>
            <p:ph type="sldNum" sz="quarter" idx="12"/>
          </p:nvPr>
        </p:nvSpPr>
        <p:spPr/>
        <p:txBody>
          <a:bodyPr/>
          <a:lstStyle/>
          <a:p>
            <a:fld id="{FE3B7937-5ADA-FC4C-8C41-1CCDFF8CFC49}" type="slidenum">
              <a:rPr lang="en-US" smtClean="0"/>
              <a:pPr/>
              <a:t>9</a:t>
            </a:fld>
            <a:endParaRPr lang="en-US"/>
          </a:p>
        </p:txBody>
      </p:sp>
      <p:sp>
        <p:nvSpPr>
          <p:cNvPr id="10" name="Rectangle 9">
            <a:extLst>
              <a:ext uri="{FF2B5EF4-FFF2-40B4-BE49-F238E27FC236}">
                <a16:creationId xmlns:a16="http://schemas.microsoft.com/office/drawing/2014/main" id="{00FB441F-DB8D-261E-7193-82702B25DFCE}"/>
              </a:ext>
            </a:extLst>
          </p:cNvPr>
          <p:cNvSpPr/>
          <p:nvPr/>
        </p:nvSpPr>
        <p:spPr>
          <a:xfrm>
            <a:off x="234308" y="1623616"/>
            <a:ext cx="2257759" cy="3693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b="1">
                <a:solidFill>
                  <a:schemeClr val="bg1"/>
                </a:solidFill>
                <a:latin typeface="Arial" panose="020B0604020202020204" pitchFamily="34" charset="0"/>
                <a:cs typeface="Arial" panose="020B0604020202020204" pitchFamily="34" charset="0"/>
              </a:rPr>
              <a:t>Immediate Impact</a:t>
            </a:r>
          </a:p>
        </p:txBody>
      </p:sp>
      <p:sp>
        <p:nvSpPr>
          <p:cNvPr id="11" name="Rectangle 10">
            <a:extLst>
              <a:ext uri="{FF2B5EF4-FFF2-40B4-BE49-F238E27FC236}">
                <a16:creationId xmlns:a16="http://schemas.microsoft.com/office/drawing/2014/main" id="{93C56ACA-B61F-8390-268B-2ED72F6F6217}"/>
              </a:ext>
            </a:extLst>
          </p:cNvPr>
          <p:cNvSpPr/>
          <p:nvPr/>
        </p:nvSpPr>
        <p:spPr>
          <a:xfrm>
            <a:off x="2515293" y="1623683"/>
            <a:ext cx="3367305" cy="369332"/>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b="1">
                <a:solidFill>
                  <a:schemeClr val="tx1"/>
                </a:solidFill>
                <a:latin typeface="Arial" panose="020B0604020202020204" pitchFamily="34" charset="0"/>
                <a:cs typeface="Arial" panose="020B0604020202020204" pitchFamily="34" charset="0"/>
              </a:rPr>
              <a:t>Market’s Reaction</a:t>
            </a:r>
          </a:p>
        </p:txBody>
      </p:sp>
      <p:sp>
        <p:nvSpPr>
          <p:cNvPr id="12" name="Rectangle 11">
            <a:extLst>
              <a:ext uri="{FF2B5EF4-FFF2-40B4-BE49-F238E27FC236}">
                <a16:creationId xmlns:a16="http://schemas.microsoft.com/office/drawing/2014/main" id="{AE44C8EA-0E0D-E712-0850-7361EE24F8AB}"/>
              </a:ext>
            </a:extLst>
          </p:cNvPr>
          <p:cNvSpPr/>
          <p:nvPr/>
        </p:nvSpPr>
        <p:spPr>
          <a:xfrm>
            <a:off x="233387" y="2090803"/>
            <a:ext cx="2257759" cy="1152242"/>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Calibri" panose="020F0502020204030204" pitchFamily="34" charset="0"/>
                <a:cs typeface="Calibri" panose="020F0502020204030204" pitchFamily="34" charset="0"/>
              </a:rPr>
              <a:t>Exports &amp; AUD </a:t>
            </a:r>
          </a:p>
        </p:txBody>
      </p:sp>
      <p:sp>
        <p:nvSpPr>
          <p:cNvPr id="13" name="Rectangle 12">
            <a:extLst>
              <a:ext uri="{FF2B5EF4-FFF2-40B4-BE49-F238E27FC236}">
                <a16:creationId xmlns:a16="http://schemas.microsoft.com/office/drawing/2014/main" id="{DB5083A2-649E-A093-DFB1-2F9EF77E64FA}"/>
              </a:ext>
            </a:extLst>
          </p:cNvPr>
          <p:cNvSpPr/>
          <p:nvPr/>
        </p:nvSpPr>
        <p:spPr>
          <a:xfrm>
            <a:off x="255756" y="3340901"/>
            <a:ext cx="2257759" cy="1152243"/>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tx1"/>
                </a:solidFill>
                <a:latin typeface="Calibri" panose="020F0502020204030204" pitchFamily="34" charset="0"/>
                <a:cs typeface="Calibri" panose="020F0502020204030204" pitchFamily="34" charset="0"/>
              </a:rPr>
              <a:t>Collapse in </a:t>
            </a:r>
          </a:p>
          <a:p>
            <a:pPr algn="ctr"/>
            <a:r>
              <a:rPr lang="en-SG" sz="1600" b="1">
                <a:solidFill>
                  <a:schemeClr val="tx1"/>
                </a:solidFill>
                <a:latin typeface="Calibri" panose="020F0502020204030204" pitchFamily="34" charset="0"/>
                <a:cs typeface="Calibri" panose="020F0502020204030204" pitchFamily="34" charset="0"/>
              </a:rPr>
              <a:t>Capital Flows</a:t>
            </a:r>
          </a:p>
        </p:txBody>
      </p:sp>
      <p:sp>
        <p:nvSpPr>
          <p:cNvPr id="21" name="Rectangle 20">
            <a:extLst>
              <a:ext uri="{FF2B5EF4-FFF2-40B4-BE49-F238E27FC236}">
                <a16:creationId xmlns:a16="http://schemas.microsoft.com/office/drawing/2014/main" id="{1A8C88DC-6AAD-CD2F-C5D6-80D1920D64F7}"/>
              </a:ext>
            </a:extLst>
          </p:cNvPr>
          <p:cNvSpPr/>
          <p:nvPr/>
        </p:nvSpPr>
        <p:spPr>
          <a:xfrm>
            <a:off x="271051" y="4595371"/>
            <a:ext cx="2257759" cy="1152244"/>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latin typeface="Calibri" panose="020F0502020204030204" pitchFamily="34" charset="0"/>
                <a:cs typeface="Calibri" panose="020F0502020204030204" pitchFamily="34" charset="0"/>
              </a:rPr>
              <a:t>Consumer &amp; </a:t>
            </a:r>
          </a:p>
          <a:p>
            <a:pPr algn="ctr"/>
            <a:r>
              <a:rPr lang="en-SG" sz="1600" b="1" dirty="0">
                <a:solidFill>
                  <a:schemeClr val="tx1"/>
                </a:solidFill>
                <a:latin typeface="Calibri" panose="020F0502020204030204" pitchFamily="34" charset="0"/>
                <a:cs typeface="Calibri" panose="020F0502020204030204" pitchFamily="34" charset="0"/>
              </a:rPr>
              <a:t>Business Confidence</a:t>
            </a:r>
          </a:p>
        </p:txBody>
      </p:sp>
      <p:sp>
        <p:nvSpPr>
          <p:cNvPr id="23" name="Rectangle 22">
            <a:extLst>
              <a:ext uri="{FF2B5EF4-FFF2-40B4-BE49-F238E27FC236}">
                <a16:creationId xmlns:a16="http://schemas.microsoft.com/office/drawing/2014/main" id="{C8842E9A-F09A-AD56-575D-27FE80B32874}"/>
              </a:ext>
            </a:extLst>
          </p:cNvPr>
          <p:cNvSpPr/>
          <p:nvPr/>
        </p:nvSpPr>
        <p:spPr>
          <a:xfrm>
            <a:off x="2532226" y="2086482"/>
            <a:ext cx="3367306" cy="1135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endParaRPr>
          </a:p>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sym typeface="Wingdings" panose="05000000000000000000" pitchFamily="2" charset="2"/>
            </a:endParaRPr>
          </a:p>
          <a:p>
            <a:pPr marL="285750" indent="-285750">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285750" indent="-2857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rPr>
              <a:t>Reduction in the demand for AU’s exports: Fell by $27.4B or 12.2% </a:t>
            </a:r>
          </a:p>
          <a:p>
            <a:pPr marL="285750" indent="-2857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rPr>
              <a:t>AUD fell from $0.98 in July 2008 to $0.60 in Oct 2008</a:t>
            </a:r>
          </a:p>
          <a:p>
            <a:pPr marL="171450" indent="-171450">
              <a:buFont typeface="Arial"/>
              <a:buChar char="•"/>
            </a:pPr>
            <a:endParaRPr lang="en-US" sz="1200" dirty="0">
              <a:solidFill>
                <a:schemeClr val="tx1"/>
              </a:solidFill>
              <a:latin typeface="Arial" panose="020B0604020202020204" pitchFamily="34" charset="0"/>
              <a:cs typeface="Arial" panose="020B0604020202020204" pitchFamily="34" charset="0"/>
            </a:endParaRPr>
          </a:p>
          <a:p>
            <a:pPr marL="171450" indent="-171450">
              <a:buFont typeface="Arial"/>
              <a:buChar char="•"/>
            </a:pPr>
            <a:endParaRPr lang="en-US" sz="1200" dirty="0">
              <a:solidFill>
                <a:schemeClr val="tx1"/>
              </a:solidFill>
              <a:latin typeface="Arial" panose="020B0604020202020204" pitchFamily="34" charset="0"/>
              <a:cs typeface="Arial" panose="020B0604020202020204" pitchFamily="34" charset="0"/>
            </a:endParaRPr>
          </a:p>
          <a:p>
            <a:pPr marL="171450" indent="-171450">
              <a:buFont typeface="Arial"/>
              <a:buChar char="•"/>
            </a:pPr>
            <a:endParaRPr lang="en-US" sz="1200" b="1"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endParaRPr lang="en-US" sz="1200"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51A3EB24-4E09-9679-5057-FB66EF03C381}"/>
              </a:ext>
            </a:extLst>
          </p:cNvPr>
          <p:cNvSpPr/>
          <p:nvPr/>
        </p:nvSpPr>
        <p:spPr>
          <a:xfrm>
            <a:off x="5904537" y="1622860"/>
            <a:ext cx="3122284" cy="369332"/>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00" b="1">
                <a:solidFill>
                  <a:schemeClr val="tx1"/>
                </a:solidFill>
                <a:latin typeface="Arial" panose="020B0604020202020204" pitchFamily="34" charset="0"/>
                <a:cs typeface="Arial" panose="020B0604020202020204" pitchFamily="34" charset="0"/>
              </a:rPr>
              <a:t>Market Sentiments</a:t>
            </a:r>
          </a:p>
        </p:txBody>
      </p:sp>
      <p:sp>
        <p:nvSpPr>
          <p:cNvPr id="28" name="Down Arrow 27">
            <a:extLst>
              <a:ext uri="{FF2B5EF4-FFF2-40B4-BE49-F238E27FC236}">
                <a16:creationId xmlns:a16="http://schemas.microsoft.com/office/drawing/2014/main" id="{F7A5893D-59EB-E8F0-0728-B03B571ABEFB}"/>
              </a:ext>
            </a:extLst>
          </p:cNvPr>
          <p:cNvSpPr/>
          <p:nvPr/>
        </p:nvSpPr>
        <p:spPr>
          <a:xfrm>
            <a:off x="233387" y="2207096"/>
            <a:ext cx="269816" cy="2872610"/>
          </a:xfrm>
          <a:prstGeom prst="downArrow">
            <a:avLst/>
          </a:prstGeom>
          <a:solidFill>
            <a:srgbClr val="FF0000"/>
          </a:solid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31" name="Rectangle 30">
            <a:extLst>
              <a:ext uri="{FF2B5EF4-FFF2-40B4-BE49-F238E27FC236}">
                <a16:creationId xmlns:a16="http://schemas.microsoft.com/office/drawing/2014/main" id="{4F045B06-7BF7-83C0-DBB8-4373E471F0E7}"/>
              </a:ext>
            </a:extLst>
          </p:cNvPr>
          <p:cNvSpPr/>
          <p:nvPr/>
        </p:nvSpPr>
        <p:spPr>
          <a:xfrm>
            <a:off x="2585670" y="3335295"/>
            <a:ext cx="3367306" cy="1152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endParaRPr>
          </a:p>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sym typeface="Wingdings" panose="05000000000000000000" pitchFamily="2" charset="2"/>
            </a:endParaRPr>
          </a:p>
          <a:p>
            <a:pPr marL="285750" indent="-285750">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285750" indent="-2857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rPr>
              <a:t>Esp. in Private Foreign Investments </a:t>
            </a:r>
          </a:p>
          <a:p>
            <a:pPr marL="285750" indent="-2857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rPr>
              <a:t>Volatility in capital flows due to increased risk aversion and ‘home biasness’ amongst investors</a:t>
            </a:r>
          </a:p>
          <a:p>
            <a:pPr marL="171450" indent="-171450">
              <a:buFont typeface="Arial"/>
              <a:buChar char="•"/>
            </a:pPr>
            <a:endParaRPr lang="en-US" sz="1200" dirty="0">
              <a:solidFill>
                <a:schemeClr val="tx1"/>
              </a:solidFill>
              <a:latin typeface="Arial" panose="020B0604020202020204" pitchFamily="34" charset="0"/>
              <a:cs typeface="Arial" panose="020B0604020202020204" pitchFamily="34" charset="0"/>
            </a:endParaRPr>
          </a:p>
          <a:p>
            <a:pPr marL="171450" indent="-171450">
              <a:buFont typeface="Arial"/>
              <a:buChar char="•"/>
            </a:pPr>
            <a:endParaRPr lang="en-US" sz="1200" dirty="0">
              <a:solidFill>
                <a:schemeClr val="tx1"/>
              </a:solidFill>
              <a:latin typeface="Arial" panose="020B0604020202020204" pitchFamily="34" charset="0"/>
              <a:cs typeface="Arial" panose="020B0604020202020204" pitchFamily="34" charset="0"/>
            </a:endParaRPr>
          </a:p>
          <a:p>
            <a:pPr marL="171450" indent="-171450">
              <a:buFont typeface="Arial"/>
              <a:buChar char="•"/>
            </a:pPr>
            <a:endParaRPr lang="en-US" sz="1200" b="1"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endParaRPr lang="en-US" sz="1200"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C48B750D-BFDD-C3CD-9DAC-8734FEFB488E}"/>
              </a:ext>
            </a:extLst>
          </p:cNvPr>
          <p:cNvSpPr/>
          <p:nvPr/>
        </p:nvSpPr>
        <p:spPr>
          <a:xfrm>
            <a:off x="2585670" y="4595370"/>
            <a:ext cx="3367306" cy="1152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endParaRPr>
          </a:p>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sym typeface="Wingdings" panose="05000000000000000000" pitchFamily="2" charset="2"/>
            </a:endParaRPr>
          </a:p>
          <a:p>
            <a:endParaRPr lang="en-US" sz="1200" b="1" dirty="0">
              <a:solidFill>
                <a:schemeClr val="tx1"/>
              </a:solidFill>
              <a:latin typeface="Arial"/>
              <a:cs typeface="Arial"/>
              <a:sym typeface="Wingdings" panose="05000000000000000000" pitchFamily="2" charset="2"/>
            </a:endParaRPr>
          </a:p>
          <a:p>
            <a:pPr marL="285750" indent="-285750">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285750" indent="-2857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rPr>
              <a:t>Due to pessimistic outlook for US economy </a:t>
            </a:r>
          </a:p>
          <a:p>
            <a:pPr marL="285750" indent="-2857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sym typeface="Wingdings" panose="05000000000000000000" pitchFamily="2" charset="2"/>
              </a:rPr>
              <a:t>Contraction in household consumption, dramatic increase in savings rates </a:t>
            </a:r>
          </a:p>
          <a:p>
            <a:pPr marL="171450" indent="-171450">
              <a:buFont typeface="Arial"/>
              <a:buChar char="•"/>
            </a:pPr>
            <a:endParaRPr lang="en-US" sz="1200" dirty="0">
              <a:solidFill>
                <a:schemeClr val="tx1"/>
              </a:solidFill>
              <a:latin typeface="Arial" panose="020B0604020202020204" pitchFamily="34" charset="0"/>
              <a:cs typeface="Arial" panose="020B0604020202020204" pitchFamily="34" charset="0"/>
            </a:endParaRPr>
          </a:p>
          <a:p>
            <a:pPr marL="171450" indent="-171450">
              <a:buFont typeface="Arial"/>
              <a:buChar char="•"/>
            </a:pPr>
            <a:endParaRPr lang="en-US" sz="1200" dirty="0">
              <a:solidFill>
                <a:schemeClr val="tx1"/>
              </a:solidFill>
              <a:latin typeface="Arial" panose="020B0604020202020204" pitchFamily="34" charset="0"/>
              <a:cs typeface="Arial" panose="020B0604020202020204" pitchFamily="34" charset="0"/>
            </a:endParaRPr>
          </a:p>
          <a:p>
            <a:pPr marL="171450" indent="-171450">
              <a:buFont typeface="Arial"/>
              <a:buChar char="•"/>
            </a:pPr>
            <a:endParaRPr lang="en-US" sz="1200" b="1"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endParaRPr>
          </a:p>
          <a:p>
            <a:endParaRPr lang="en-US" sz="1200" dirty="0">
              <a:solidFill>
                <a:schemeClr val="tx1"/>
              </a:solidFill>
              <a:latin typeface="Arial" panose="020B0604020202020204" pitchFamily="34" charset="0"/>
              <a:cs typeface="Arial" panose="020B0604020202020204" pitchFamily="34" charset="0"/>
            </a:endParaRPr>
          </a:p>
          <a:p>
            <a:endParaRPr lang="en-US" sz="1200" dirty="0">
              <a:solidFill>
                <a:schemeClr val="tx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B614F15F-C1C4-237D-5D6D-5287215389F8}"/>
              </a:ext>
            </a:extLst>
          </p:cNvPr>
          <p:cNvSpPr txBox="1"/>
          <p:nvPr/>
        </p:nvSpPr>
        <p:spPr>
          <a:xfrm>
            <a:off x="8555865" y="2459865"/>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err="1">
              <a:solidFill>
                <a:srgbClr val="00235D"/>
              </a:solidFill>
            </a:endParaRPr>
          </a:p>
        </p:txBody>
      </p:sp>
      <p:pic>
        <p:nvPicPr>
          <p:cNvPr id="4" name="Picture 3" descr="Chart, line chart&#10;&#10;Description automatically generated">
            <a:extLst>
              <a:ext uri="{FF2B5EF4-FFF2-40B4-BE49-F238E27FC236}">
                <a16:creationId xmlns:a16="http://schemas.microsoft.com/office/drawing/2014/main" id="{8B843A6C-2681-F4A7-A851-CE815DD1B973}"/>
              </a:ext>
            </a:extLst>
          </p:cNvPr>
          <p:cNvPicPr>
            <a:picLocks noChangeAspect="1"/>
          </p:cNvPicPr>
          <p:nvPr/>
        </p:nvPicPr>
        <p:blipFill>
          <a:blip r:embed="rId2"/>
          <a:stretch>
            <a:fillRect/>
          </a:stretch>
        </p:blipFill>
        <p:spPr>
          <a:xfrm>
            <a:off x="5996297" y="4594040"/>
            <a:ext cx="2962088" cy="115224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FCDEF5E9-EEAD-82E5-EB02-BCD34EE5E3B0}"/>
              </a:ext>
            </a:extLst>
          </p:cNvPr>
          <p:cNvPicPr>
            <a:picLocks noChangeAspect="1"/>
          </p:cNvPicPr>
          <p:nvPr/>
        </p:nvPicPr>
        <p:blipFill rotWithShape="1">
          <a:blip r:embed="rId3"/>
          <a:srcRect l="17660" t="18830"/>
          <a:stretch/>
        </p:blipFill>
        <p:spPr>
          <a:xfrm>
            <a:off x="8939176" y="4240588"/>
            <a:ext cx="201752" cy="1100651"/>
          </a:xfrm>
          <a:prstGeom prst="rect">
            <a:avLst/>
          </a:prstGeom>
        </p:spPr>
      </p:pic>
      <p:pic>
        <p:nvPicPr>
          <p:cNvPr id="15" name="Picture 14" descr="Chart, line chart&#10;&#10;Description automatically generated">
            <a:extLst>
              <a:ext uri="{FF2B5EF4-FFF2-40B4-BE49-F238E27FC236}">
                <a16:creationId xmlns:a16="http://schemas.microsoft.com/office/drawing/2014/main" id="{172740EE-1E7D-FB97-CA24-5000EE56069B}"/>
              </a:ext>
            </a:extLst>
          </p:cNvPr>
          <p:cNvPicPr>
            <a:picLocks noChangeAspect="1"/>
          </p:cNvPicPr>
          <p:nvPr/>
        </p:nvPicPr>
        <p:blipFill rotWithShape="1">
          <a:blip r:embed="rId4"/>
          <a:srcRect l="4658" t="4641"/>
          <a:stretch/>
        </p:blipFill>
        <p:spPr>
          <a:xfrm>
            <a:off x="5945534" y="2051606"/>
            <a:ext cx="2821205" cy="1211893"/>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9F367B00-A984-375E-D8B4-91ED21ACE53C}"/>
              </a:ext>
            </a:extLst>
          </p:cNvPr>
          <p:cNvPicPr>
            <a:picLocks noChangeAspect="1"/>
          </p:cNvPicPr>
          <p:nvPr/>
        </p:nvPicPr>
        <p:blipFill>
          <a:blip r:embed="rId5"/>
          <a:stretch>
            <a:fillRect/>
          </a:stretch>
        </p:blipFill>
        <p:spPr>
          <a:xfrm>
            <a:off x="8796894" y="2034629"/>
            <a:ext cx="235353" cy="1100651"/>
          </a:xfrm>
          <a:prstGeom prst="rect">
            <a:avLst/>
          </a:prstGeom>
        </p:spPr>
      </p:pic>
      <p:sp>
        <p:nvSpPr>
          <p:cNvPr id="18" name="Rounded Rectangle 17">
            <a:extLst>
              <a:ext uri="{FF2B5EF4-FFF2-40B4-BE49-F238E27FC236}">
                <a16:creationId xmlns:a16="http://schemas.microsoft.com/office/drawing/2014/main" id="{98402024-C143-8C70-029F-43E6864F85AA}"/>
              </a:ext>
            </a:extLst>
          </p:cNvPr>
          <p:cNvSpPr/>
          <p:nvPr/>
        </p:nvSpPr>
        <p:spPr>
          <a:xfrm>
            <a:off x="7732353" y="2040736"/>
            <a:ext cx="636105" cy="1100651"/>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cxnSp>
        <p:nvCxnSpPr>
          <p:cNvPr id="22" name="Straight Arrow Connector 21">
            <a:extLst>
              <a:ext uri="{FF2B5EF4-FFF2-40B4-BE49-F238E27FC236}">
                <a16:creationId xmlns:a16="http://schemas.microsoft.com/office/drawing/2014/main" id="{0C928EA6-AB2F-69D0-8B7C-54A0D0DB321D}"/>
              </a:ext>
            </a:extLst>
          </p:cNvPr>
          <p:cNvCxnSpPr>
            <a:cxnSpLocks/>
          </p:cNvCxnSpPr>
          <p:nvPr/>
        </p:nvCxnSpPr>
        <p:spPr>
          <a:xfrm flipV="1">
            <a:off x="7732353" y="4665447"/>
            <a:ext cx="589103" cy="414259"/>
          </a:xfrm>
          <a:prstGeom prst="straightConnector1">
            <a:avLst/>
          </a:prstGeom>
          <a:ln w="127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5BCEAFA-08F2-B64B-40E8-DAE11E537498}"/>
              </a:ext>
            </a:extLst>
          </p:cNvPr>
          <p:cNvCxnSpPr>
            <a:cxnSpLocks/>
          </p:cNvCxnSpPr>
          <p:nvPr/>
        </p:nvCxnSpPr>
        <p:spPr>
          <a:xfrm>
            <a:off x="7874645" y="2258469"/>
            <a:ext cx="233874" cy="112877"/>
          </a:xfrm>
          <a:prstGeom prst="straightConnector1">
            <a:avLst/>
          </a:prstGeom>
          <a:ln w="127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6494EE99-5844-FA12-9AF3-D7159A751A8E}"/>
              </a:ext>
            </a:extLst>
          </p:cNvPr>
          <p:cNvSpPr txBox="1"/>
          <p:nvPr/>
        </p:nvSpPr>
        <p:spPr>
          <a:xfrm>
            <a:off x="5982673" y="2021703"/>
            <a:ext cx="1510748" cy="282902"/>
          </a:xfrm>
          <a:prstGeom prst="rect">
            <a:avLst/>
          </a:prstGeom>
          <a:ln w="9525">
            <a:noFill/>
          </a:ln>
        </p:spPr>
        <p:txBody>
          <a:bodyPr vert="horz" wrap="square" lIns="0" tIns="46800" rIns="0" bIns="46800" rtlCol="0">
            <a:noAutofit/>
          </a:bodyPr>
          <a:lstStyle/>
          <a:p>
            <a:pPr>
              <a:buClr>
                <a:schemeClr val="accent2"/>
              </a:buClr>
            </a:pPr>
            <a:r>
              <a:rPr lang="en-US" sz="1000" dirty="0">
                <a:solidFill>
                  <a:srgbClr val="00235D"/>
                </a:solidFill>
                <a:latin typeface="Calibri" panose="020F0502020204030204" pitchFamily="34" charset="0"/>
                <a:cs typeface="Calibri" panose="020F0502020204030204" pitchFamily="34" charset="0"/>
              </a:rPr>
              <a:t>AUS Export Volume Index (2000=100)</a:t>
            </a:r>
          </a:p>
        </p:txBody>
      </p:sp>
      <p:sp>
        <p:nvSpPr>
          <p:cNvPr id="40" name="TextBox 39">
            <a:extLst>
              <a:ext uri="{FF2B5EF4-FFF2-40B4-BE49-F238E27FC236}">
                <a16:creationId xmlns:a16="http://schemas.microsoft.com/office/drawing/2014/main" id="{1B94522C-20AB-1390-D5F9-513C1A97DC65}"/>
              </a:ext>
            </a:extLst>
          </p:cNvPr>
          <p:cNvSpPr txBox="1"/>
          <p:nvPr/>
        </p:nvSpPr>
        <p:spPr>
          <a:xfrm>
            <a:off x="6022681" y="4571199"/>
            <a:ext cx="1801504" cy="260126"/>
          </a:xfrm>
          <a:prstGeom prst="rect">
            <a:avLst/>
          </a:prstGeom>
          <a:ln w="9525">
            <a:noFill/>
          </a:ln>
        </p:spPr>
        <p:txBody>
          <a:bodyPr vert="horz" wrap="square" lIns="0" tIns="46800" rIns="0" bIns="46800" rtlCol="0">
            <a:noAutofit/>
          </a:bodyPr>
          <a:lstStyle/>
          <a:p>
            <a:pPr>
              <a:buClr>
                <a:schemeClr val="accent2"/>
              </a:buClr>
            </a:pPr>
            <a:r>
              <a:rPr lang="en-US" sz="1000" dirty="0">
                <a:solidFill>
                  <a:srgbClr val="00235D"/>
                </a:solidFill>
                <a:latin typeface="Calibri" panose="020F0502020204030204" pitchFamily="34" charset="0"/>
                <a:cs typeface="Calibri" panose="020F0502020204030204" pitchFamily="34" charset="0"/>
              </a:rPr>
              <a:t>AUS Household Savings Ratio (%)</a:t>
            </a:r>
          </a:p>
        </p:txBody>
      </p:sp>
      <p:pic>
        <p:nvPicPr>
          <p:cNvPr id="42" name="Picture 41" descr="Chart, line chart&#10;&#10;Description automatically generated">
            <a:extLst>
              <a:ext uri="{FF2B5EF4-FFF2-40B4-BE49-F238E27FC236}">
                <a16:creationId xmlns:a16="http://schemas.microsoft.com/office/drawing/2014/main" id="{9E08F339-716A-F196-A276-8E07F50D3358}"/>
              </a:ext>
            </a:extLst>
          </p:cNvPr>
          <p:cNvPicPr>
            <a:picLocks noChangeAspect="1"/>
          </p:cNvPicPr>
          <p:nvPr/>
        </p:nvPicPr>
        <p:blipFill>
          <a:blip r:embed="rId6"/>
          <a:stretch>
            <a:fillRect/>
          </a:stretch>
        </p:blipFill>
        <p:spPr>
          <a:xfrm>
            <a:off x="5950701" y="3210523"/>
            <a:ext cx="3105697" cy="1096368"/>
          </a:xfrm>
          <a:prstGeom prst="rect">
            <a:avLst/>
          </a:prstGeom>
        </p:spPr>
      </p:pic>
      <p:pic>
        <p:nvPicPr>
          <p:cNvPr id="44" name="Picture 43">
            <a:extLst>
              <a:ext uri="{FF2B5EF4-FFF2-40B4-BE49-F238E27FC236}">
                <a16:creationId xmlns:a16="http://schemas.microsoft.com/office/drawing/2014/main" id="{77450E0A-846D-B17B-4D36-181F22D14C91}"/>
              </a:ext>
            </a:extLst>
          </p:cNvPr>
          <p:cNvPicPr>
            <a:picLocks noChangeAspect="1"/>
          </p:cNvPicPr>
          <p:nvPr/>
        </p:nvPicPr>
        <p:blipFill rotWithShape="1">
          <a:blip r:embed="rId7"/>
          <a:srcRect l="18392" t="30421" b="-1"/>
          <a:stretch/>
        </p:blipFill>
        <p:spPr>
          <a:xfrm>
            <a:off x="6009898" y="4316114"/>
            <a:ext cx="2626823" cy="106302"/>
          </a:xfrm>
          <a:prstGeom prst="rect">
            <a:avLst/>
          </a:prstGeom>
        </p:spPr>
      </p:pic>
      <p:sp>
        <p:nvSpPr>
          <p:cNvPr id="45" name="Rounded Rectangle 44">
            <a:extLst>
              <a:ext uri="{FF2B5EF4-FFF2-40B4-BE49-F238E27FC236}">
                <a16:creationId xmlns:a16="http://schemas.microsoft.com/office/drawing/2014/main" id="{9AE5ADCF-37C3-0D3B-D1F0-5941BE03DD20}"/>
              </a:ext>
            </a:extLst>
          </p:cNvPr>
          <p:cNvSpPr/>
          <p:nvPr/>
        </p:nvSpPr>
        <p:spPr>
          <a:xfrm>
            <a:off x="7874645" y="4503633"/>
            <a:ext cx="636105" cy="1100651"/>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sp>
        <p:nvSpPr>
          <p:cNvPr id="46" name="Rounded Rectangle 45">
            <a:extLst>
              <a:ext uri="{FF2B5EF4-FFF2-40B4-BE49-F238E27FC236}">
                <a16:creationId xmlns:a16="http://schemas.microsoft.com/office/drawing/2014/main" id="{2B133F0F-F587-1AEF-66C7-ABD98130999E}"/>
              </a:ext>
            </a:extLst>
          </p:cNvPr>
          <p:cNvSpPr/>
          <p:nvPr/>
        </p:nvSpPr>
        <p:spPr>
          <a:xfrm>
            <a:off x="6556989" y="3361655"/>
            <a:ext cx="538383" cy="949847"/>
          </a:xfrm>
          <a:prstGeom prst="roundRect">
            <a:avLst/>
          </a:prstGeom>
          <a:noFill/>
          <a:ln w="952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err="1">
              <a:solidFill>
                <a:schemeClr val="accent1"/>
              </a:solidFill>
            </a:endParaRPr>
          </a:p>
        </p:txBody>
      </p:sp>
      <p:cxnSp>
        <p:nvCxnSpPr>
          <p:cNvPr id="47" name="Straight Arrow Connector 46">
            <a:extLst>
              <a:ext uri="{FF2B5EF4-FFF2-40B4-BE49-F238E27FC236}">
                <a16:creationId xmlns:a16="http://schemas.microsoft.com/office/drawing/2014/main" id="{14C3A0CA-3D3D-9EAB-852E-469C8805F08E}"/>
              </a:ext>
            </a:extLst>
          </p:cNvPr>
          <p:cNvCxnSpPr>
            <a:cxnSpLocks/>
          </p:cNvCxnSpPr>
          <p:nvPr/>
        </p:nvCxnSpPr>
        <p:spPr>
          <a:xfrm>
            <a:off x="6773966" y="3304021"/>
            <a:ext cx="127573" cy="667115"/>
          </a:xfrm>
          <a:prstGeom prst="straightConnector1">
            <a:avLst/>
          </a:prstGeom>
          <a:ln w="127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3558885F-6519-D977-7E05-9D3C23DC8C1D}"/>
              </a:ext>
            </a:extLst>
          </p:cNvPr>
          <p:cNvSpPr txBox="1"/>
          <p:nvPr/>
        </p:nvSpPr>
        <p:spPr>
          <a:xfrm>
            <a:off x="3829878" y="6241774"/>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56" name="TextBox 55">
            <a:extLst>
              <a:ext uri="{FF2B5EF4-FFF2-40B4-BE49-F238E27FC236}">
                <a16:creationId xmlns:a16="http://schemas.microsoft.com/office/drawing/2014/main" id="{8A2EBEBC-0C9B-8A9A-01BF-A70BF3A8EC73}"/>
              </a:ext>
            </a:extLst>
          </p:cNvPr>
          <p:cNvSpPr txBox="1"/>
          <p:nvPr/>
        </p:nvSpPr>
        <p:spPr>
          <a:xfrm>
            <a:off x="2623930" y="5963478"/>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57" name="TextBox 56">
            <a:extLst>
              <a:ext uri="{FF2B5EF4-FFF2-40B4-BE49-F238E27FC236}">
                <a16:creationId xmlns:a16="http://schemas.microsoft.com/office/drawing/2014/main" id="{103819FB-563F-92CE-2B3C-2B76BBA3312C}"/>
              </a:ext>
            </a:extLst>
          </p:cNvPr>
          <p:cNvSpPr txBox="1"/>
          <p:nvPr/>
        </p:nvSpPr>
        <p:spPr>
          <a:xfrm>
            <a:off x="2279374" y="6162261"/>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58" name="TextBox 57">
            <a:extLst>
              <a:ext uri="{FF2B5EF4-FFF2-40B4-BE49-F238E27FC236}">
                <a16:creationId xmlns:a16="http://schemas.microsoft.com/office/drawing/2014/main" id="{115E09F2-7E8F-1584-0C4A-0C4241B1284F}"/>
              </a:ext>
            </a:extLst>
          </p:cNvPr>
          <p:cNvSpPr txBox="1"/>
          <p:nvPr/>
        </p:nvSpPr>
        <p:spPr>
          <a:xfrm>
            <a:off x="3127513" y="6109252"/>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63" name="TextBox 62">
            <a:extLst>
              <a:ext uri="{FF2B5EF4-FFF2-40B4-BE49-F238E27FC236}">
                <a16:creationId xmlns:a16="http://schemas.microsoft.com/office/drawing/2014/main" id="{576E060C-8C88-4927-897C-23E0B1F812F3}"/>
              </a:ext>
            </a:extLst>
          </p:cNvPr>
          <p:cNvSpPr txBox="1"/>
          <p:nvPr/>
        </p:nvSpPr>
        <p:spPr>
          <a:xfrm>
            <a:off x="10072174" y="2767860"/>
            <a:ext cx="1378038" cy="400110"/>
          </a:xfrm>
          <a:prstGeom prst="rect">
            <a:avLst/>
          </a:prstGeom>
          <a:noFill/>
          <a:ln w="9525">
            <a:noFill/>
          </a:ln>
        </p:spPr>
        <p:txBody>
          <a:bodyPr wrap="square">
            <a:spAutoFit/>
          </a:bodyPr>
          <a:lstStyle/>
          <a:p>
            <a:r>
              <a:rPr lang="en-SG" sz="2000" b="1" dirty="0">
                <a:solidFill>
                  <a:srgbClr val="CC0000"/>
                </a:solidFill>
                <a:latin typeface="Calibri" panose="020F0502020204030204" pitchFamily="34" charset="0"/>
                <a:cs typeface="Calibri" panose="020F0502020204030204" pitchFamily="34" charset="0"/>
              </a:rPr>
              <a:t>-53.90%</a:t>
            </a:r>
            <a:endParaRPr lang="en-US" sz="2000" b="1" dirty="0">
              <a:latin typeface="Calibri" panose="020F0502020204030204" pitchFamily="34" charset="0"/>
              <a:cs typeface="Calibri" panose="020F0502020204030204" pitchFamily="34" charset="0"/>
            </a:endParaRPr>
          </a:p>
        </p:txBody>
      </p:sp>
      <p:sp>
        <p:nvSpPr>
          <p:cNvPr id="2053" name="TextBox 2052">
            <a:extLst>
              <a:ext uri="{FF2B5EF4-FFF2-40B4-BE49-F238E27FC236}">
                <a16:creationId xmlns:a16="http://schemas.microsoft.com/office/drawing/2014/main" id="{5B283E9B-629F-B56A-D184-EB354EC0A232}"/>
              </a:ext>
            </a:extLst>
          </p:cNvPr>
          <p:cNvSpPr txBox="1"/>
          <p:nvPr/>
        </p:nvSpPr>
        <p:spPr>
          <a:xfrm>
            <a:off x="2716696" y="5724939"/>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2054" name="Rectangle 2053">
            <a:extLst>
              <a:ext uri="{FF2B5EF4-FFF2-40B4-BE49-F238E27FC236}">
                <a16:creationId xmlns:a16="http://schemas.microsoft.com/office/drawing/2014/main" id="{CCD4F1C9-F32D-293E-7E97-5E5C0E3883C3}"/>
              </a:ext>
            </a:extLst>
          </p:cNvPr>
          <p:cNvSpPr/>
          <p:nvPr/>
        </p:nvSpPr>
        <p:spPr>
          <a:xfrm>
            <a:off x="9703131" y="2238645"/>
            <a:ext cx="1747081" cy="511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bg1"/>
                </a:solidFill>
                <a:latin typeface="Calibri" panose="020F0502020204030204" pitchFamily="34" charset="0"/>
                <a:cs typeface="Calibri" panose="020F0502020204030204" pitchFamily="34" charset="0"/>
              </a:rPr>
              <a:t>ASX 200 Index</a:t>
            </a:r>
            <a:r>
              <a:rPr lang="en-SG" dirty="0">
                <a:solidFill>
                  <a:schemeClr val="bg1"/>
                </a:solidFill>
                <a:latin typeface="Calibri" panose="020F0502020204030204" pitchFamily="34" charset="0"/>
                <a:cs typeface="Calibri" panose="020F0502020204030204" pitchFamily="34" charset="0"/>
              </a:rPr>
              <a:t> </a:t>
            </a:r>
            <a:r>
              <a:rPr lang="en-SG" sz="1200" dirty="0">
                <a:solidFill>
                  <a:schemeClr val="bg1"/>
                </a:solidFill>
                <a:latin typeface="Calibri" panose="020F0502020204030204" pitchFamily="34" charset="0"/>
                <a:cs typeface="Calibri" panose="020F0502020204030204" pitchFamily="34" charset="0"/>
              </a:rPr>
              <a:t>(Nov 2007– Mar 2009)</a:t>
            </a:r>
            <a:endParaRPr lang="en-SG" b="1" dirty="0">
              <a:solidFill>
                <a:schemeClr val="bg1"/>
              </a:solidFill>
              <a:latin typeface="Calibri" panose="020F0502020204030204" pitchFamily="34" charset="0"/>
              <a:cs typeface="Calibri" panose="020F0502020204030204" pitchFamily="34" charset="0"/>
            </a:endParaRPr>
          </a:p>
        </p:txBody>
      </p:sp>
      <p:sp>
        <p:nvSpPr>
          <p:cNvPr id="2056" name="Rectangle 2055">
            <a:extLst>
              <a:ext uri="{FF2B5EF4-FFF2-40B4-BE49-F238E27FC236}">
                <a16:creationId xmlns:a16="http://schemas.microsoft.com/office/drawing/2014/main" id="{BC937F9E-AAC5-9E5D-5E55-6B197C465470}"/>
              </a:ext>
            </a:extLst>
          </p:cNvPr>
          <p:cNvSpPr/>
          <p:nvPr/>
        </p:nvSpPr>
        <p:spPr>
          <a:xfrm>
            <a:off x="9703130" y="3229228"/>
            <a:ext cx="1747081" cy="511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bg1"/>
                </a:solidFill>
                <a:latin typeface="Calibri" panose="020F0502020204030204" pitchFamily="34" charset="0"/>
                <a:cs typeface="Calibri" panose="020F0502020204030204" pitchFamily="34" charset="0"/>
              </a:rPr>
              <a:t>Market Cap.</a:t>
            </a:r>
          </a:p>
          <a:p>
            <a:pPr algn="ctr"/>
            <a:r>
              <a:rPr lang="en-SG" sz="1200" dirty="0">
                <a:solidFill>
                  <a:schemeClr val="bg1"/>
                </a:solidFill>
                <a:latin typeface="Calibri" panose="020F0502020204030204" pitchFamily="34" charset="0"/>
                <a:cs typeface="Calibri" panose="020F0502020204030204" pitchFamily="34" charset="0"/>
              </a:rPr>
              <a:t>(Nov 2007– Mar 2009)</a:t>
            </a:r>
            <a:endParaRPr lang="en-SG" sz="1200" b="1" dirty="0">
              <a:solidFill>
                <a:schemeClr val="bg1"/>
              </a:solidFill>
              <a:latin typeface="Calibri" panose="020F0502020204030204" pitchFamily="34" charset="0"/>
              <a:cs typeface="Calibri" panose="020F0502020204030204" pitchFamily="34" charset="0"/>
            </a:endParaRPr>
          </a:p>
        </p:txBody>
      </p:sp>
      <p:sp>
        <p:nvSpPr>
          <p:cNvPr id="2058" name="Rectangle 2057">
            <a:extLst>
              <a:ext uri="{FF2B5EF4-FFF2-40B4-BE49-F238E27FC236}">
                <a16:creationId xmlns:a16="http://schemas.microsoft.com/office/drawing/2014/main" id="{EFD128C4-10EE-1CA9-C3C5-381FFB3940AB}"/>
              </a:ext>
            </a:extLst>
          </p:cNvPr>
          <p:cNvSpPr/>
          <p:nvPr/>
        </p:nvSpPr>
        <p:spPr>
          <a:xfrm>
            <a:off x="9703130" y="4213842"/>
            <a:ext cx="1747081" cy="511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bg1"/>
                </a:solidFill>
                <a:latin typeface="Calibri" panose="020F0502020204030204" pitchFamily="34" charset="0"/>
                <a:cs typeface="Calibri" panose="020F0502020204030204" pitchFamily="34" charset="0"/>
              </a:rPr>
              <a:t>PE/Ratio</a:t>
            </a:r>
          </a:p>
          <a:p>
            <a:pPr algn="ctr"/>
            <a:r>
              <a:rPr lang="en-SG" sz="1200" dirty="0">
                <a:solidFill>
                  <a:schemeClr val="bg1"/>
                </a:solidFill>
                <a:latin typeface="Calibri" panose="020F0502020204030204" pitchFamily="34" charset="0"/>
                <a:cs typeface="Calibri" panose="020F0502020204030204" pitchFamily="34" charset="0"/>
              </a:rPr>
              <a:t>(Jan 2007 – Jan 2008)</a:t>
            </a:r>
          </a:p>
        </p:txBody>
      </p:sp>
      <p:sp>
        <p:nvSpPr>
          <p:cNvPr id="2060" name="Rectangle 2059">
            <a:extLst>
              <a:ext uri="{FF2B5EF4-FFF2-40B4-BE49-F238E27FC236}">
                <a16:creationId xmlns:a16="http://schemas.microsoft.com/office/drawing/2014/main" id="{17E5821E-A11E-2AE2-8665-359978B62139}"/>
              </a:ext>
            </a:extLst>
          </p:cNvPr>
          <p:cNvSpPr/>
          <p:nvPr/>
        </p:nvSpPr>
        <p:spPr>
          <a:xfrm>
            <a:off x="9703130" y="5237200"/>
            <a:ext cx="1747081" cy="5116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bg1"/>
                </a:solidFill>
                <a:latin typeface="Calibri" panose="020F0502020204030204" pitchFamily="34" charset="0"/>
                <a:cs typeface="Calibri" panose="020F0502020204030204" pitchFamily="34" charset="0"/>
              </a:rPr>
              <a:t>U/E Rate</a:t>
            </a:r>
          </a:p>
          <a:p>
            <a:pPr algn="ctr"/>
            <a:r>
              <a:rPr lang="en-SG" sz="1200" dirty="0">
                <a:solidFill>
                  <a:schemeClr val="bg1"/>
                </a:solidFill>
                <a:latin typeface="Calibri" panose="020F0502020204030204" pitchFamily="34" charset="0"/>
                <a:cs typeface="Calibri" panose="020F0502020204030204" pitchFamily="34" charset="0"/>
              </a:rPr>
              <a:t>(Feb 2008 – Aug 2009)</a:t>
            </a:r>
          </a:p>
        </p:txBody>
      </p:sp>
      <p:sp>
        <p:nvSpPr>
          <p:cNvPr id="2061" name="Oval 2060">
            <a:extLst>
              <a:ext uri="{FF2B5EF4-FFF2-40B4-BE49-F238E27FC236}">
                <a16:creationId xmlns:a16="http://schemas.microsoft.com/office/drawing/2014/main" id="{47F341EA-6F7F-EBAE-5B8B-459503196F18}"/>
              </a:ext>
            </a:extLst>
          </p:cNvPr>
          <p:cNvSpPr/>
          <p:nvPr/>
        </p:nvSpPr>
        <p:spPr>
          <a:xfrm>
            <a:off x="9477430" y="5051281"/>
            <a:ext cx="343938" cy="350769"/>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4</a:t>
            </a:r>
          </a:p>
        </p:txBody>
      </p:sp>
      <p:sp>
        <p:nvSpPr>
          <p:cNvPr id="2063" name="TextBox 2062">
            <a:extLst>
              <a:ext uri="{FF2B5EF4-FFF2-40B4-BE49-F238E27FC236}">
                <a16:creationId xmlns:a16="http://schemas.microsoft.com/office/drawing/2014/main" id="{76CFA837-B9FC-F484-CF21-55D952CDE154}"/>
              </a:ext>
            </a:extLst>
          </p:cNvPr>
          <p:cNvSpPr txBox="1"/>
          <p:nvPr/>
        </p:nvSpPr>
        <p:spPr>
          <a:xfrm>
            <a:off x="10030377" y="4781347"/>
            <a:ext cx="1378038" cy="400110"/>
          </a:xfrm>
          <a:prstGeom prst="rect">
            <a:avLst/>
          </a:prstGeom>
          <a:noFill/>
          <a:ln w="9525">
            <a:noFill/>
          </a:ln>
        </p:spPr>
        <p:txBody>
          <a:bodyPr wrap="square">
            <a:spAutoFit/>
          </a:bodyPr>
          <a:lstStyle/>
          <a:p>
            <a:r>
              <a:rPr lang="en-SG" sz="2000" b="1" dirty="0">
                <a:solidFill>
                  <a:srgbClr val="CC0000"/>
                </a:solidFill>
                <a:latin typeface="Calibri" panose="020F0502020204030204" pitchFamily="34" charset="0"/>
                <a:cs typeface="Calibri" panose="020F0502020204030204" pitchFamily="34" charset="0"/>
              </a:rPr>
              <a:t>-52.69%</a:t>
            </a:r>
            <a:endParaRPr lang="en-US" sz="2000" b="1" dirty="0">
              <a:latin typeface="Calibri" panose="020F0502020204030204" pitchFamily="34" charset="0"/>
              <a:cs typeface="Calibri" panose="020F0502020204030204" pitchFamily="34" charset="0"/>
            </a:endParaRPr>
          </a:p>
        </p:txBody>
      </p:sp>
      <p:sp>
        <p:nvSpPr>
          <p:cNvPr id="2064" name="TextBox 2063">
            <a:extLst>
              <a:ext uri="{FF2B5EF4-FFF2-40B4-BE49-F238E27FC236}">
                <a16:creationId xmlns:a16="http://schemas.microsoft.com/office/drawing/2014/main" id="{FB9D7D6D-D6F3-75C1-84C0-50472B7F7997}"/>
              </a:ext>
            </a:extLst>
          </p:cNvPr>
          <p:cNvSpPr txBox="1"/>
          <p:nvPr/>
        </p:nvSpPr>
        <p:spPr>
          <a:xfrm>
            <a:off x="9822047" y="5820147"/>
            <a:ext cx="1841959" cy="400110"/>
          </a:xfrm>
          <a:prstGeom prst="rect">
            <a:avLst/>
          </a:prstGeom>
          <a:noFill/>
          <a:ln w="9525">
            <a:noFill/>
          </a:ln>
        </p:spPr>
        <p:txBody>
          <a:bodyPr wrap="square">
            <a:spAutoFit/>
          </a:bodyPr>
          <a:lstStyle/>
          <a:p>
            <a:r>
              <a:rPr lang="en-US" sz="2000" b="1" dirty="0">
                <a:solidFill>
                  <a:srgbClr val="FCA114"/>
                </a:solidFill>
                <a:latin typeface="Calibri" panose="020F0502020204030204" pitchFamily="34" charset="0"/>
                <a:cs typeface="Calibri" panose="020F0502020204030204" pitchFamily="34" charset="0"/>
              </a:rPr>
              <a:t>4.1%      5.8%</a:t>
            </a:r>
          </a:p>
        </p:txBody>
      </p:sp>
      <p:cxnSp>
        <p:nvCxnSpPr>
          <p:cNvPr id="2065" name="Straight Arrow Connector 2064">
            <a:extLst>
              <a:ext uri="{FF2B5EF4-FFF2-40B4-BE49-F238E27FC236}">
                <a16:creationId xmlns:a16="http://schemas.microsoft.com/office/drawing/2014/main" id="{7CE98123-F5F2-B58A-6CD3-52EDD2D0AE2E}"/>
              </a:ext>
            </a:extLst>
          </p:cNvPr>
          <p:cNvCxnSpPr>
            <a:cxnSpLocks/>
          </p:cNvCxnSpPr>
          <p:nvPr/>
        </p:nvCxnSpPr>
        <p:spPr>
          <a:xfrm>
            <a:off x="10415579" y="6020202"/>
            <a:ext cx="303817" cy="0"/>
          </a:xfrm>
          <a:prstGeom prst="straightConnector1">
            <a:avLst/>
          </a:prstGeom>
          <a:ln w="25400">
            <a:solidFill>
              <a:srgbClr val="002060"/>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071" name="Triangle 2070">
            <a:extLst>
              <a:ext uri="{FF2B5EF4-FFF2-40B4-BE49-F238E27FC236}">
                <a16:creationId xmlns:a16="http://schemas.microsoft.com/office/drawing/2014/main" id="{F13CDABA-5DE8-E187-E095-77B74AD10C5C}"/>
              </a:ext>
            </a:extLst>
          </p:cNvPr>
          <p:cNvSpPr/>
          <p:nvPr/>
        </p:nvSpPr>
        <p:spPr>
          <a:xfrm rot="5400000">
            <a:off x="7664731" y="3665691"/>
            <a:ext cx="3288450" cy="283376"/>
          </a:xfrm>
          <a:prstGeom prst="triangle">
            <a:avLst/>
          </a:prstGeom>
          <a:solidFill>
            <a:schemeClr val="accent1">
              <a:lumMod val="10000"/>
              <a:lumOff val="90000"/>
            </a:schemeClr>
          </a:solidFill>
          <a:ln w="9525">
            <a:solidFill>
              <a:schemeClr val="accent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72" name="Oval 2071">
            <a:extLst>
              <a:ext uri="{FF2B5EF4-FFF2-40B4-BE49-F238E27FC236}">
                <a16:creationId xmlns:a16="http://schemas.microsoft.com/office/drawing/2014/main" id="{120D3D21-C4EF-8C21-3FD7-678460A27B1E}"/>
              </a:ext>
            </a:extLst>
          </p:cNvPr>
          <p:cNvSpPr/>
          <p:nvPr/>
        </p:nvSpPr>
        <p:spPr>
          <a:xfrm>
            <a:off x="9460683" y="2065410"/>
            <a:ext cx="360349" cy="350769"/>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p>
        </p:txBody>
      </p:sp>
      <p:sp>
        <p:nvSpPr>
          <p:cNvPr id="2073" name="Oval 2072">
            <a:extLst>
              <a:ext uri="{FF2B5EF4-FFF2-40B4-BE49-F238E27FC236}">
                <a16:creationId xmlns:a16="http://schemas.microsoft.com/office/drawing/2014/main" id="{C2CB0D8E-516F-40E6-1B19-75D3CF7904F7}"/>
              </a:ext>
            </a:extLst>
          </p:cNvPr>
          <p:cNvSpPr/>
          <p:nvPr/>
        </p:nvSpPr>
        <p:spPr>
          <a:xfrm>
            <a:off x="9477430" y="3052622"/>
            <a:ext cx="360349" cy="338683"/>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2</a:t>
            </a:r>
          </a:p>
        </p:txBody>
      </p:sp>
      <p:sp>
        <p:nvSpPr>
          <p:cNvPr id="2074" name="Oval 2073">
            <a:extLst>
              <a:ext uri="{FF2B5EF4-FFF2-40B4-BE49-F238E27FC236}">
                <a16:creationId xmlns:a16="http://schemas.microsoft.com/office/drawing/2014/main" id="{4D992C67-954E-9043-9631-88D35675D972}"/>
              </a:ext>
            </a:extLst>
          </p:cNvPr>
          <p:cNvSpPr/>
          <p:nvPr/>
        </p:nvSpPr>
        <p:spPr>
          <a:xfrm>
            <a:off x="9473996" y="4044543"/>
            <a:ext cx="360349" cy="338683"/>
          </a:xfrm>
          <a:prstGeom prst="ellipse">
            <a:avLst/>
          </a:prstGeom>
          <a:solidFill>
            <a:schemeClr val="accent1">
              <a:lumMod val="10000"/>
              <a:lumOff val="90000"/>
            </a:schemeClr>
          </a:solid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3</a:t>
            </a:r>
          </a:p>
        </p:txBody>
      </p:sp>
      <p:sp>
        <p:nvSpPr>
          <p:cNvPr id="2083" name="Rectangle 2082">
            <a:extLst>
              <a:ext uri="{FF2B5EF4-FFF2-40B4-BE49-F238E27FC236}">
                <a16:creationId xmlns:a16="http://schemas.microsoft.com/office/drawing/2014/main" id="{33276EA7-4AEA-9420-4044-192A60FED584}"/>
              </a:ext>
            </a:extLst>
          </p:cNvPr>
          <p:cNvSpPr/>
          <p:nvPr/>
        </p:nvSpPr>
        <p:spPr>
          <a:xfrm>
            <a:off x="242618" y="6486080"/>
            <a:ext cx="1793276" cy="282430"/>
          </a:xfrm>
          <a:prstGeom prst="rect">
            <a:avLst/>
          </a:prstGeom>
          <a:solidFill>
            <a:schemeClr val="accent5">
              <a:alpha val="15000"/>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dirty="0" err="1">
              <a:solidFill>
                <a:schemeClr val="accent1"/>
              </a:solidFill>
            </a:endParaRPr>
          </a:p>
        </p:txBody>
      </p:sp>
      <p:sp>
        <p:nvSpPr>
          <p:cNvPr id="2084" name="Rectangle 2083">
            <a:extLst>
              <a:ext uri="{FF2B5EF4-FFF2-40B4-BE49-F238E27FC236}">
                <a16:creationId xmlns:a16="http://schemas.microsoft.com/office/drawing/2014/main" id="{EB990C58-9D47-809E-6E1D-4339F03BC6AF}"/>
              </a:ext>
            </a:extLst>
          </p:cNvPr>
          <p:cNvSpPr/>
          <p:nvPr/>
        </p:nvSpPr>
        <p:spPr>
          <a:xfrm>
            <a:off x="2229839" y="6486080"/>
            <a:ext cx="1793276" cy="282430"/>
          </a:xfrm>
          <a:prstGeom prst="rect">
            <a:avLst/>
          </a:prstGeom>
          <a:solidFill>
            <a:schemeClr val="accent5"/>
          </a:solidFill>
          <a:ln w="9525">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just">
              <a:buClr>
                <a:schemeClr val="accent2"/>
              </a:buClr>
            </a:pPr>
            <a:endParaRPr lang="en-US" sz="1000" b="1" dirty="0" err="1">
              <a:solidFill>
                <a:schemeClr val="accent1"/>
              </a:solidFill>
            </a:endParaRPr>
          </a:p>
        </p:txBody>
      </p:sp>
      <p:sp>
        <p:nvSpPr>
          <p:cNvPr id="2085" name="Rectangle 2084">
            <a:extLst>
              <a:ext uri="{FF2B5EF4-FFF2-40B4-BE49-F238E27FC236}">
                <a16:creationId xmlns:a16="http://schemas.microsoft.com/office/drawing/2014/main" id="{41AA8CA2-FDA7-B81C-4968-8EEF9BD55C0B}"/>
              </a:ext>
            </a:extLst>
          </p:cNvPr>
          <p:cNvSpPr/>
          <p:nvPr/>
        </p:nvSpPr>
        <p:spPr>
          <a:xfrm>
            <a:off x="4217060" y="6486079"/>
            <a:ext cx="1793276" cy="282431"/>
          </a:xfrm>
          <a:prstGeom prst="rect">
            <a:avLst/>
          </a:prstGeom>
          <a:solidFill>
            <a:schemeClr val="accent5">
              <a:alpha val="14884"/>
            </a:schemeClr>
          </a:solidFill>
          <a:ln w="9525">
            <a:solidFill>
              <a:schemeClr val="accent5">
                <a:alpha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86" name="Rectangle 2085">
            <a:extLst>
              <a:ext uri="{FF2B5EF4-FFF2-40B4-BE49-F238E27FC236}">
                <a16:creationId xmlns:a16="http://schemas.microsoft.com/office/drawing/2014/main" id="{DA6FD029-7373-5078-B66F-DAB60EE94DC0}"/>
              </a:ext>
            </a:extLst>
          </p:cNvPr>
          <p:cNvSpPr/>
          <p:nvPr/>
        </p:nvSpPr>
        <p:spPr>
          <a:xfrm>
            <a:off x="6204281" y="6487288"/>
            <a:ext cx="1793276" cy="282430"/>
          </a:xfrm>
          <a:prstGeom prst="rect">
            <a:avLst/>
          </a:prstGeom>
          <a:solidFill>
            <a:schemeClr val="accent5">
              <a:alpha val="15418"/>
            </a:schemeClr>
          </a:solidFill>
          <a:ln w="9525">
            <a:solidFill>
              <a:schemeClr val="accent5">
                <a:alpha val="1513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87" name="Rectangle 2086">
            <a:extLst>
              <a:ext uri="{FF2B5EF4-FFF2-40B4-BE49-F238E27FC236}">
                <a16:creationId xmlns:a16="http://schemas.microsoft.com/office/drawing/2014/main" id="{ECE89106-795D-3BEF-CA51-74D349AB5411}"/>
              </a:ext>
            </a:extLst>
          </p:cNvPr>
          <p:cNvSpPr/>
          <p:nvPr/>
        </p:nvSpPr>
        <p:spPr>
          <a:xfrm>
            <a:off x="8191502" y="6486080"/>
            <a:ext cx="1793276" cy="282430"/>
          </a:xfrm>
          <a:prstGeom prst="rect">
            <a:avLst/>
          </a:prstGeom>
          <a:solidFill>
            <a:schemeClr val="accent5">
              <a:alpha val="15406"/>
            </a:schemeClr>
          </a:solidFill>
          <a:ln w="9525">
            <a:solidFill>
              <a:schemeClr val="accent5">
                <a:alpha val="14997"/>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88" name="Rectangle 2087">
            <a:extLst>
              <a:ext uri="{FF2B5EF4-FFF2-40B4-BE49-F238E27FC236}">
                <a16:creationId xmlns:a16="http://schemas.microsoft.com/office/drawing/2014/main" id="{BE9DAD75-30AB-3B5A-E77C-31962AF35998}"/>
              </a:ext>
            </a:extLst>
          </p:cNvPr>
          <p:cNvSpPr/>
          <p:nvPr/>
        </p:nvSpPr>
        <p:spPr>
          <a:xfrm>
            <a:off x="10178723" y="6486080"/>
            <a:ext cx="1793276" cy="282430"/>
          </a:xfrm>
          <a:prstGeom prst="rect">
            <a:avLst/>
          </a:prstGeom>
          <a:solidFill>
            <a:schemeClr val="accent5">
              <a:alpha val="15000"/>
            </a:schemeClr>
          </a:solidFill>
          <a:ln w="9525">
            <a:solidFill>
              <a:schemeClr val="accent5">
                <a:alpha val="14676"/>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marL="171450" indent="-171450" algn="just">
              <a:buClr>
                <a:schemeClr val="accent2"/>
              </a:buClr>
              <a:buFont typeface="Wingdings" panose="05000000000000000000" pitchFamily="2" charset="2"/>
              <a:buChar char="§"/>
            </a:pPr>
            <a:endParaRPr lang="en-US" sz="1000" dirty="0" err="1">
              <a:solidFill>
                <a:schemeClr val="accent1"/>
              </a:solidFill>
            </a:endParaRPr>
          </a:p>
        </p:txBody>
      </p:sp>
      <p:sp>
        <p:nvSpPr>
          <p:cNvPr id="2089" name="TextBox 2088">
            <a:extLst>
              <a:ext uri="{FF2B5EF4-FFF2-40B4-BE49-F238E27FC236}">
                <a16:creationId xmlns:a16="http://schemas.microsoft.com/office/drawing/2014/main" id="{CB74C9EF-1FC3-4178-0E03-80D3B456205C}"/>
              </a:ext>
            </a:extLst>
          </p:cNvPr>
          <p:cNvSpPr txBox="1"/>
          <p:nvPr/>
        </p:nvSpPr>
        <p:spPr>
          <a:xfrm>
            <a:off x="4916557" y="5950226"/>
            <a:ext cx="0" cy="0"/>
          </a:xfrm>
          <a:prstGeom prst="rect">
            <a:avLst/>
          </a:prstGeom>
          <a:ln w="9525">
            <a:noFill/>
          </a:ln>
        </p:spPr>
        <p:txBody>
          <a:bodyPr vert="horz" wrap="none" lIns="0" tIns="46800" rIns="0" bIns="46800" rtlCol="0">
            <a:noAutofit/>
          </a:bodyPr>
          <a:lstStyle/>
          <a:p>
            <a:pPr marL="171450" indent="-171450" algn="just">
              <a:buClr>
                <a:schemeClr val="accent2"/>
              </a:buClr>
              <a:buFont typeface="Wingdings" panose="05000000000000000000" pitchFamily="2" charset="2"/>
              <a:buChar char="§"/>
            </a:pPr>
            <a:endParaRPr lang="en-US" sz="1000" dirty="0" err="1">
              <a:solidFill>
                <a:srgbClr val="00235D"/>
              </a:solidFill>
            </a:endParaRPr>
          </a:p>
        </p:txBody>
      </p:sp>
      <p:sp>
        <p:nvSpPr>
          <p:cNvPr id="2100" name="TextBox 2099">
            <a:extLst>
              <a:ext uri="{FF2B5EF4-FFF2-40B4-BE49-F238E27FC236}">
                <a16:creationId xmlns:a16="http://schemas.microsoft.com/office/drawing/2014/main" id="{7391FD8D-2834-8892-16FD-94F10FEBA639}"/>
              </a:ext>
            </a:extLst>
          </p:cNvPr>
          <p:cNvSpPr txBox="1"/>
          <p:nvPr/>
        </p:nvSpPr>
        <p:spPr>
          <a:xfrm>
            <a:off x="254786" y="6486081"/>
            <a:ext cx="1781107" cy="238538"/>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Introduction</a:t>
            </a:r>
          </a:p>
        </p:txBody>
      </p:sp>
      <p:sp>
        <p:nvSpPr>
          <p:cNvPr id="2101" name="TextBox 2100">
            <a:extLst>
              <a:ext uri="{FF2B5EF4-FFF2-40B4-BE49-F238E27FC236}">
                <a16:creationId xmlns:a16="http://schemas.microsoft.com/office/drawing/2014/main" id="{E2178A5B-0042-A075-DCA3-4C4CB5737A55}"/>
              </a:ext>
            </a:extLst>
          </p:cNvPr>
          <p:cNvSpPr txBox="1"/>
          <p:nvPr/>
        </p:nvSpPr>
        <p:spPr>
          <a:xfrm>
            <a:off x="2198825"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 2008 GFC</a:t>
            </a:r>
          </a:p>
        </p:txBody>
      </p:sp>
      <p:sp>
        <p:nvSpPr>
          <p:cNvPr id="2102" name="TextBox 2101">
            <a:extLst>
              <a:ext uri="{FF2B5EF4-FFF2-40B4-BE49-F238E27FC236}">
                <a16:creationId xmlns:a16="http://schemas.microsoft.com/office/drawing/2014/main" id="{3FAF414B-F3AB-FFC6-FF36-37691955B84A}"/>
              </a:ext>
            </a:extLst>
          </p:cNvPr>
          <p:cNvSpPr txBox="1"/>
          <p:nvPr/>
        </p:nvSpPr>
        <p:spPr>
          <a:xfrm>
            <a:off x="4186046" y="6486079"/>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 Mining Boom</a:t>
            </a:r>
          </a:p>
        </p:txBody>
      </p:sp>
      <p:sp>
        <p:nvSpPr>
          <p:cNvPr id="2103" name="TextBox 2102">
            <a:extLst>
              <a:ext uri="{FF2B5EF4-FFF2-40B4-BE49-F238E27FC236}">
                <a16:creationId xmlns:a16="http://schemas.microsoft.com/office/drawing/2014/main" id="{EAECA8FA-9E9B-ACB1-366C-514BC8D6A396}"/>
              </a:ext>
            </a:extLst>
          </p:cNvPr>
          <p:cNvSpPr txBox="1"/>
          <p:nvPr/>
        </p:nvSpPr>
        <p:spPr>
          <a:xfrm>
            <a:off x="6173267" y="6491844"/>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III: COVID-19</a:t>
            </a:r>
          </a:p>
        </p:txBody>
      </p:sp>
      <p:sp>
        <p:nvSpPr>
          <p:cNvPr id="2104" name="TextBox 2103">
            <a:extLst>
              <a:ext uri="{FF2B5EF4-FFF2-40B4-BE49-F238E27FC236}">
                <a16:creationId xmlns:a16="http://schemas.microsoft.com/office/drawing/2014/main" id="{8454D53F-6F16-90F3-24DD-0DB93BF69E77}"/>
              </a:ext>
            </a:extLst>
          </p:cNvPr>
          <p:cNvSpPr txBox="1"/>
          <p:nvPr/>
        </p:nvSpPr>
        <p:spPr>
          <a:xfrm>
            <a:off x="8195433" y="64918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Event IV: Trade Tension</a:t>
            </a:r>
          </a:p>
        </p:txBody>
      </p:sp>
      <p:sp>
        <p:nvSpPr>
          <p:cNvPr id="2105" name="TextBox 2104">
            <a:extLst>
              <a:ext uri="{FF2B5EF4-FFF2-40B4-BE49-F238E27FC236}">
                <a16:creationId xmlns:a16="http://schemas.microsoft.com/office/drawing/2014/main" id="{DD50988F-B18E-4F52-30AF-7B1E9444FC1E}"/>
              </a:ext>
            </a:extLst>
          </p:cNvPr>
          <p:cNvSpPr txBox="1"/>
          <p:nvPr/>
        </p:nvSpPr>
        <p:spPr>
          <a:xfrm>
            <a:off x="10116695" y="6508022"/>
            <a:ext cx="1855304" cy="238539"/>
          </a:xfrm>
          <a:prstGeom prst="rect">
            <a:avLst/>
          </a:prstGeom>
          <a:ln w="9525">
            <a:noFill/>
          </a:ln>
        </p:spPr>
        <p:txBody>
          <a:bodyPr vert="horz" wrap="square" lIns="0" tIns="46800" rIns="0" bIns="46800" rtlCol="0">
            <a:noAutofit/>
          </a:bodyPr>
          <a:lstStyle/>
          <a:p>
            <a:pPr marL="0" indent="0" algn="ctr">
              <a:buClr>
                <a:schemeClr val="accent2"/>
              </a:buClr>
              <a:buFont typeface="Wingdings" panose="05000000000000000000" pitchFamily="2" charset="2"/>
              <a:buNone/>
            </a:pPr>
            <a:r>
              <a:rPr lang="en-US" sz="1200" b="1" dirty="0">
                <a:solidFill>
                  <a:schemeClr val="bg1"/>
                </a:solidFill>
                <a:latin typeface="Arial" panose="020B0604020202020204" pitchFamily="34" charset="0"/>
                <a:cs typeface="Arial" panose="020B0604020202020204" pitchFamily="34" charset="0"/>
              </a:rPr>
              <a:t>Outlook &amp; Conclusion</a:t>
            </a:r>
          </a:p>
        </p:txBody>
      </p:sp>
      <p:sp>
        <p:nvSpPr>
          <p:cNvPr id="2107" name="TextBox 2106">
            <a:extLst>
              <a:ext uri="{FF2B5EF4-FFF2-40B4-BE49-F238E27FC236}">
                <a16:creationId xmlns:a16="http://schemas.microsoft.com/office/drawing/2014/main" id="{2F323B45-9BFB-C8BD-AF41-2DE6E95ED413}"/>
              </a:ext>
            </a:extLst>
          </p:cNvPr>
          <p:cNvSpPr txBox="1"/>
          <p:nvPr/>
        </p:nvSpPr>
        <p:spPr>
          <a:xfrm>
            <a:off x="10178723" y="3778065"/>
            <a:ext cx="1378038" cy="400110"/>
          </a:xfrm>
          <a:prstGeom prst="rect">
            <a:avLst/>
          </a:prstGeom>
          <a:noFill/>
          <a:ln w="9525">
            <a:noFill/>
          </a:ln>
        </p:spPr>
        <p:txBody>
          <a:bodyPr wrap="square">
            <a:spAutoFit/>
          </a:bodyPr>
          <a:lstStyle/>
          <a:p>
            <a:r>
              <a:rPr lang="en-SG" sz="2000" b="1" dirty="0">
                <a:solidFill>
                  <a:srgbClr val="CC0000"/>
                </a:solidFill>
                <a:latin typeface="Calibri" panose="020F0502020204030204" pitchFamily="34" charset="0"/>
                <a:cs typeface="Calibri" panose="020F0502020204030204" pitchFamily="34" charset="0"/>
              </a:rPr>
              <a:t>-19%</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961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2054" grpId="0" animBg="1"/>
      <p:bldP spid="2056" grpId="0" animBg="1"/>
      <p:bldP spid="2058" grpId="0" animBg="1"/>
      <p:bldP spid="2060" grpId="0" animBg="1"/>
      <p:bldP spid="2061" grpId="0" animBg="1"/>
      <p:bldP spid="2063" grpId="0"/>
      <p:bldP spid="2064" grpId="0"/>
      <p:bldP spid="2071" grpId="0" animBg="1"/>
      <p:bldP spid="2072" grpId="0" animBg="1"/>
      <p:bldP spid="2073" grpId="0" animBg="1"/>
      <p:bldP spid="2074" grpId="0" animBg="1"/>
      <p:bldP spid="2107" grpId="0"/>
    </p:bldLst>
  </p:timing>
</p:sld>
</file>

<file path=ppt/theme/theme1.xml><?xml version="1.0" encoding="utf-8"?>
<a:theme xmlns:a="http://schemas.openxmlformats.org/drawingml/2006/main" name="Pickering Pacific theme">
  <a:themeElements>
    <a:clrScheme name="Custom 1">
      <a:dk1>
        <a:sysClr val="windowText" lastClr="000000"/>
      </a:dk1>
      <a:lt1>
        <a:sysClr val="window" lastClr="FFFFFF"/>
      </a:lt1>
      <a:dk2>
        <a:srgbClr val="C00000"/>
      </a:dk2>
      <a:lt2>
        <a:srgbClr val="FFCD2D"/>
      </a:lt2>
      <a:accent1>
        <a:srgbClr val="00235D"/>
      </a:accent1>
      <a:accent2>
        <a:srgbClr val="E0861A"/>
      </a:accent2>
      <a:accent3>
        <a:srgbClr val="990033"/>
      </a:accent3>
      <a:accent4>
        <a:srgbClr val="7F7F7F"/>
      </a:accent4>
      <a:accent5>
        <a:srgbClr val="005800"/>
      </a:accent5>
      <a:accent6>
        <a:srgbClr val="0082B3"/>
      </a:accent6>
      <a:hlink>
        <a:srgbClr val="758FBA"/>
      </a:hlink>
      <a:folHlink>
        <a:srgbClr val="758FBA"/>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rgbClr val="00235D"/>
          </a:solidFill>
        </a:ln>
        <a:effectLst/>
      </a:spPr>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defPPr marL="171450" indent="-171450" algn="just">
          <a:buClr>
            <a:schemeClr val="accent2"/>
          </a:buClr>
          <a:buFont typeface="Wingdings" panose="05000000000000000000" pitchFamily="2" charset="2"/>
          <a:buChar char="§"/>
          <a:defRPr sz="1000" dirty="0" err="1" smtClean="0">
            <a:solidFill>
              <a:schemeClr val="accent1"/>
            </a:solidFill>
          </a:defRPr>
        </a:defPPr>
      </a:lstStyle>
      <a:style>
        <a:lnRef idx="1">
          <a:schemeClr val="accent1"/>
        </a:lnRef>
        <a:fillRef idx="3">
          <a:schemeClr val="accent1"/>
        </a:fillRef>
        <a:effectRef idx="2">
          <a:schemeClr val="accent1"/>
        </a:effectRef>
        <a:fontRef idx="minor">
          <a:schemeClr val="lt1"/>
        </a:fontRef>
      </a:style>
    </a:spDef>
    <a:lnDef>
      <a:spPr>
        <a:ln w="12700">
          <a:solidFill>
            <a:srgbClr val="002060"/>
          </a:solidFill>
          <a:prstDash val="solid"/>
          <a:tailEnd type="triangle"/>
        </a:ln>
        <a:effectLst/>
      </a:spPr>
      <a:bodyPr/>
      <a:lstStyle/>
      <a:style>
        <a:lnRef idx="2">
          <a:schemeClr val="accent1"/>
        </a:lnRef>
        <a:fillRef idx="0">
          <a:schemeClr val="accent1"/>
        </a:fillRef>
        <a:effectRef idx="1">
          <a:schemeClr val="accent1"/>
        </a:effectRef>
        <a:fontRef idx="minor">
          <a:schemeClr val="tx1"/>
        </a:fontRef>
      </a:style>
    </a:lnDef>
    <a:txDef>
      <a:spPr>
        <a:ln w="9525">
          <a:noFill/>
        </a:ln>
      </a:spPr>
      <a:bodyPr vert="horz" wrap="square" lIns="0" tIns="46800" rIns="0" bIns="46800" rtlCol="0">
        <a:noAutofit/>
      </a:bodyPr>
      <a:lstStyle>
        <a:defPPr marL="171450" indent="-171450" algn="just">
          <a:buClr>
            <a:schemeClr val="accent2"/>
          </a:buClr>
          <a:buFont typeface="Wingdings" panose="05000000000000000000" pitchFamily="2" charset="2"/>
          <a:buChar char="§"/>
          <a:defRPr sz="1000" dirty="0" err="1" smtClean="0">
            <a:solidFill>
              <a:srgbClr val="00235D"/>
            </a:solidFill>
          </a:defRPr>
        </a:defPPr>
      </a:lstStyle>
    </a:txDef>
  </a:objectDefaults>
  <a:extraClrSchemeLst/>
  <a:extLst>
    <a:ext uri="{05A4C25C-085E-4340-85A3-A5531E510DB2}">
      <thm15:themeFamily xmlns:thm15="http://schemas.microsoft.com/office/thememl/2012/main" name="Pickering Pacific theme" id="{67706C8D-F934-4D99-85F7-700958B3BD15}" vid="{7EA33EC0-C847-4FDE-8EB9-B059EB0F42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CEEAC150F16F44B3D89E80D96A3997" ma:contentTypeVersion="2" ma:contentTypeDescription="Create a new document." ma:contentTypeScope="" ma:versionID="f14b1db6843c6d735c3f645bed3dba75">
  <xsd:schema xmlns:xsd="http://www.w3.org/2001/XMLSchema" xmlns:xs="http://www.w3.org/2001/XMLSchema" xmlns:p="http://schemas.microsoft.com/office/2006/metadata/properties" xmlns:ns2="9c590dc7-bc6b-418d-8ac1-8c6ac1c5b9f8" targetNamespace="http://schemas.microsoft.com/office/2006/metadata/properties" ma:root="true" ma:fieldsID="aa75c1ba723a8e848b78056f8a6eddf9" ns2:_="">
    <xsd:import namespace="9c590dc7-bc6b-418d-8ac1-8c6ac1c5b9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590dc7-bc6b-418d-8ac1-8c6ac1c5b9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E87A39-0AE8-4B27-8A2C-419053EE7003}">
  <ds:schemaRefs>
    <ds:schemaRef ds:uri="9c590dc7-bc6b-418d-8ac1-8c6ac1c5b9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ECE9707-A369-49FF-ABF1-3EF9CA961076}">
  <ds:schemaRefs>
    <ds:schemaRef ds:uri="http://schemas.microsoft.com/sharepoint/v3/contenttype/forms"/>
  </ds:schemaRefs>
</ds:datastoreItem>
</file>

<file path=customXml/itemProps3.xml><?xml version="1.0" encoding="utf-8"?>
<ds:datastoreItem xmlns:ds="http://schemas.openxmlformats.org/officeDocument/2006/customXml" ds:itemID="{E0825D88-ECF3-42EE-B0E3-69FB0402FD33}">
  <ds:schemaRefs>
    <ds:schemaRef ds:uri="9c590dc7-bc6b-418d-8ac1-8c6ac1c5b9f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Pickering Pacific theme</Template>
  <TotalTime>0</TotalTime>
  <Words>5924</Words>
  <Application>Microsoft Macintosh PowerPoint</Application>
  <PresentationFormat>Widescreen</PresentationFormat>
  <Paragraphs>871</Paragraphs>
  <Slides>33</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vt:lpstr>
      <vt:lpstr>Calibri</vt:lpstr>
      <vt:lpstr>Courier New</vt:lpstr>
      <vt:lpstr>Georgia</vt:lpstr>
      <vt:lpstr>Söhne</vt:lpstr>
      <vt:lpstr>Wingdings</vt:lpstr>
      <vt:lpstr>Pickering Pacific theme</vt:lpstr>
      <vt:lpstr>FIN 102 Group 5 Final Presentation</vt:lpstr>
      <vt:lpstr>Introduction to Australia Securities Exchange (ASX) </vt:lpstr>
      <vt:lpstr>   Introduction to Australia Securities Exchange (ASX)</vt:lpstr>
      <vt:lpstr>Single Index Model Analysis of Portfolio with ASX Market</vt:lpstr>
      <vt:lpstr>Comparing Historical Stock Prices for ASX200 Index against TSX60 Index</vt:lpstr>
      <vt:lpstr>PowerPoint Presentation</vt:lpstr>
      <vt:lpstr>Overview of Major Events that have impacted the AU Equities Market</vt:lpstr>
      <vt:lpstr>2008 Global Financial Crisis: AUS Government’s Response &amp; Measures the RBA undertook</vt:lpstr>
      <vt:lpstr>Impact on AU Equities &amp; Economy: Spillover effects of the GFC despite prompt Government’s intervention</vt:lpstr>
      <vt:lpstr>Yet, why was the AUS Economy still Resilient? AUS did not experience a technical recession during the 2008 GFC</vt:lpstr>
      <vt:lpstr>Mining Boom: China was a Significant Player in the 2000-2010s Australia Mining Boom</vt:lpstr>
      <vt:lpstr>China’s 2021 Evergrande Property Market Collapse Affected Australia Largely</vt:lpstr>
      <vt:lpstr>Overview of China’s Exports and AU’s relative importance</vt:lpstr>
      <vt:lpstr>China’s Demands for Natural Resources</vt:lpstr>
      <vt:lpstr>How Does The China Market Relate to The Australian Market </vt:lpstr>
      <vt:lpstr>Impact of China on Australia</vt:lpstr>
      <vt:lpstr>How are Australian Resources-Based Equities affected?</vt:lpstr>
      <vt:lpstr>COVID-19 Pandemic Overview</vt:lpstr>
      <vt:lpstr>COVID-19 Pandemic Economic Impacts</vt:lpstr>
      <vt:lpstr>COVID-19 Pandemic Economic Impacts</vt:lpstr>
      <vt:lpstr>COVID-19 Pandemic Impact on Equity Markets</vt:lpstr>
      <vt:lpstr>Government Responses</vt:lpstr>
      <vt:lpstr>Reserve Bank of Australia Responses</vt:lpstr>
      <vt:lpstr>2018-2022 Australia - China Trade Tension: Overview and Timeline</vt:lpstr>
      <vt:lpstr>Details of Trade Restriction</vt:lpstr>
      <vt:lpstr>Details of Trade Restriction</vt:lpstr>
      <vt:lpstr>Details of Trade Restriction </vt:lpstr>
      <vt:lpstr>Impact on Australia</vt:lpstr>
      <vt:lpstr>Impact on AUS Equities</vt:lpstr>
      <vt:lpstr>PowerPoint Presentation</vt:lpstr>
      <vt:lpstr>Uncertain Short-term outlook for AU Equities as their Consumer-led Recovery is Rapidly Running out of the Road</vt:lpstr>
      <vt:lpstr>Re-opening of China’s Economy fuels Optimism for AUS Equities as Trade Tensions between AUS and China shows signs of Easing</vt:lpstr>
      <vt:lpstr>Concluding Outlook on Impact on AUS Equities: The Lucky Country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Alphabet</dc:title>
  <dc:creator>Lissa Wong</dc:creator>
  <cp:lastModifiedBy>Shona YAP Woon Hwee</cp:lastModifiedBy>
  <cp:revision>1</cp:revision>
  <dcterms:created xsi:type="dcterms:W3CDTF">2022-03-01T05:48:27Z</dcterms:created>
  <dcterms:modified xsi:type="dcterms:W3CDTF">2023-04-02T10:05:38Z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0x010100E0CEEAC150F16F44B3D89E80D96A3997</vt:lpwstr>
  </property>
</Properties>
</file>